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jpg" ContentType="image/jpeg"/>
  <Default Extension="xlsx" ContentType="application/vnd.openxmlformats-officedocument.spreadsheetml.sheet"/>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2.xml" ContentType="application/vnd.openxmlformats-officedocument.drawingml.chartshape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3.xml" ContentType="application/vnd.openxmlformats-officedocument.drawingml.chartshapes+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4.xml" ContentType="application/vnd.openxmlformats-officedocument.drawingml.chartshape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6.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drawings/drawing5.xml" ContentType="application/vnd.openxmlformats-officedocument.drawingml.chartshapes+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1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drawings/drawing6.xml" ContentType="application/vnd.openxmlformats-officedocument.drawingml.chartshapes+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9.xml" ContentType="application/vnd.openxmlformats-officedocument.presentationml.notesSl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drawings/drawing7.xml" ContentType="application/vnd.openxmlformats-officedocument.drawingml.chartshapes+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drawings/drawing8.xml" ContentType="application/vnd.openxmlformats-officedocument.drawingml.chartshapes+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drawings/drawing9.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8"/>
  </p:notesMasterIdLst>
  <p:sldIdLst>
    <p:sldId id="290" r:id="rId2"/>
    <p:sldId id="413" r:id="rId3"/>
    <p:sldId id="419" r:id="rId4"/>
    <p:sldId id="757" r:id="rId5"/>
    <p:sldId id="761" r:id="rId6"/>
    <p:sldId id="758" r:id="rId7"/>
    <p:sldId id="710" r:id="rId8"/>
    <p:sldId id="732" r:id="rId9"/>
    <p:sldId id="716" r:id="rId10"/>
    <p:sldId id="545" r:id="rId11"/>
    <p:sldId id="760" r:id="rId12"/>
    <p:sldId id="736" r:id="rId13"/>
    <p:sldId id="750" r:id="rId14"/>
    <p:sldId id="751" r:id="rId15"/>
    <p:sldId id="737" r:id="rId16"/>
    <p:sldId id="476" r:id="rId17"/>
    <p:sldId id="748" r:id="rId18"/>
    <p:sldId id="749" r:id="rId19"/>
    <p:sldId id="359" r:id="rId20"/>
    <p:sldId id="361" r:id="rId21"/>
    <p:sldId id="303" r:id="rId22"/>
    <p:sldId id="519" r:id="rId23"/>
    <p:sldId id="658" r:id="rId24"/>
    <p:sldId id="731" r:id="rId25"/>
    <p:sldId id="726" r:id="rId26"/>
    <p:sldId id="728" r:id="rId27"/>
    <p:sldId id="730" r:id="rId28"/>
    <p:sldId id="756" r:id="rId29"/>
    <p:sldId id="684" r:id="rId30"/>
    <p:sldId id="486" r:id="rId31"/>
    <p:sldId id="667" r:id="rId32"/>
    <p:sldId id="720" r:id="rId33"/>
    <p:sldId id="743" r:id="rId34"/>
    <p:sldId id="744" r:id="rId35"/>
    <p:sldId id="745" r:id="rId36"/>
    <p:sldId id="721" r:id="rId37"/>
    <p:sldId id="664" r:id="rId38"/>
    <p:sldId id="719" r:id="rId39"/>
    <p:sldId id="520" r:id="rId40"/>
    <p:sldId id="676" r:id="rId41"/>
    <p:sldId id="566" r:id="rId42"/>
    <p:sldId id="754" r:id="rId43"/>
    <p:sldId id="740" r:id="rId44"/>
    <p:sldId id="612" r:id="rId45"/>
    <p:sldId id="439" r:id="rId46"/>
    <p:sldId id="773" r:id="rId47"/>
    <p:sldId id="774" r:id="rId48"/>
    <p:sldId id="775" r:id="rId49"/>
    <p:sldId id="776" r:id="rId50"/>
    <p:sldId id="777" r:id="rId51"/>
    <p:sldId id="779" r:id="rId52"/>
    <p:sldId id="762" r:id="rId53"/>
    <p:sldId id="772" r:id="rId54"/>
    <p:sldId id="780" r:id="rId55"/>
    <p:sldId id="598" r:id="rId56"/>
    <p:sldId id="273" r:id="rId57"/>
    <p:sldId id="781" r:id="rId58"/>
    <p:sldId id="778" r:id="rId59"/>
    <p:sldId id="764" r:id="rId60"/>
    <p:sldId id="767" r:id="rId61"/>
    <p:sldId id="769" r:id="rId62"/>
    <p:sldId id="768" r:id="rId63"/>
    <p:sldId id="771" r:id="rId64"/>
    <p:sldId id="763" r:id="rId65"/>
    <p:sldId id="691" r:id="rId66"/>
    <p:sldId id="747" r:id="rId67"/>
    <p:sldId id="746" r:id="rId68"/>
    <p:sldId id="614" r:id="rId69"/>
    <p:sldId id="692" r:id="rId70"/>
    <p:sldId id="693" r:id="rId71"/>
    <p:sldId id="694" r:id="rId72"/>
    <p:sldId id="695" r:id="rId73"/>
    <p:sldId id="696" r:id="rId74"/>
    <p:sldId id="697" r:id="rId75"/>
    <p:sldId id="698" r:id="rId76"/>
    <p:sldId id="699" r:id="rId77"/>
    <p:sldId id="700" r:id="rId78"/>
    <p:sldId id="701" r:id="rId79"/>
    <p:sldId id="702" r:id="rId80"/>
    <p:sldId id="703" r:id="rId81"/>
    <p:sldId id="704" r:id="rId82"/>
    <p:sldId id="705" r:id="rId83"/>
    <p:sldId id="706" r:id="rId84"/>
    <p:sldId id="707" r:id="rId85"/>
    <p:sldId id="708" r:id="rId86"/>
    <p:sldId id="687" r:id="rId87"/>
    <p:sldId id="688" r:id="rId88"/>
    <p:sldId id="689" r:id="rId89"/>
    <p:sldId id="677" r:id="rId90"/>
    <p:sldId id="675" r:id="rId91"/>
    <p:sldId id="652" r:id="rId92"/>
    <p:sldId id="653" r:id="rId93"/>
    <p:sldId id="654" r:id="rId94"/>
    <p:sldId id="655" r:id="rId95"/>
    <p:sldId id="656" r:id="rId96"/>
    <p:sldId id="657" r:id="rId97"/>
    <p:sldId id="649" r:id="rId98"/>
    <p:sldId id="650" r:id="rId99"/>
    <p:sldId id="641" r:id="rId100"/>
    <p:sldId id="642" r:id="rId101"/>
    <p:sldId id="643" r:id="rId102"/>
    <p:sldId id="639" r:id="rId103"/>
    <p:sldId id="640" r:id="rId104"/>
    <p:sldId id="611" r:id="rId105"/>
    <p:sldId id="507" r:id="rId106"/>
    <p:sldId id="512" r:id="rId107"/>
    <p:sldId id="605" r:id="rId108"/>
    <p:sldId id="591" r:id="rId109"/>
    <p:sldId id="587" r:id="rId110"/>
    <p:sldId id="588" r:id="rId111"/>
    <p:sldId id="579" r:id="rId112"/>
    <p:sldId id="580" r:id="rId113"/>
    <p:sldId id="581" r:id="rId114"/>
    <p:sldId id="582" r:id="rId115"/>
    <p:sldId id="583" r:id="rId116"/>
    <p:sldId id="584" r:id="rId117"/>
    <p:sldId id="585" r:id="rId118"/>
    <p:sldId id="586" r:id="rId119"/>
    <p:sldId id="573" r:id="rId120"/>
    <p:sldId id="574" r:id="rId121"/>
    <p:sldId id="575" r:id="rId122"/>
    <p:sldId id="560" r:id="rId123"/>
    <p:sldId id="561" r:id="rId124"/>
    <p:sldId id="562" r:id="rId125"/>
    <p:sldId id="551" r:id="rId126"/>
    <p:sldId id="552" r:id="rId127"/>
    <p:sldId id="553" r:id="rId128"/>
    <p:sldId id="546" r:id="rId129"/>
    <p:sldId id="529" r:id="rId130"/>
    <p:sldId id="524" r:id="rId131"/>
    <p:sldId id="500" r:id="rId132"/>
    <p:sldId id="501" r:id="rId133"/>
    <p:sldId id="502" r:id="rId134"/>
    <p:sldId id="466" r:id="rId135"/>
    <p:sldId id="474" r:id="rId136"/>
    <p:sldId id="467" r:id="rId137"/>
    <p:sldId id="468" r:id="rId138"/>
    <p:sldId id="469" r:id="rId139"/>
    <p:sldId id="470" r:id="rId140"/>
    <p:sldId id="441" r:id="rId141"/>
    <p:sldId id="440" r:id="rId142"/>
    <p:sldId id="405" r:id="rId143"/>
    <p:sldId id="412" r:id="rId144"/>
    <p:sldId id="403" r:id="rId145"/>
    <p:sldId id="404" r:id="rId146"/>
    <p:sldId id="398" r:id="rId147"/>
    <p:sldId id="396" r:id="rId148"/>
    <p:sldId id="394" r:id="rId149"/>
    <p:sldId id="434" r:id="rId150"/>
    <p:sldId id="438" r:id="rId151"/>
    <p:sldId id="436" r:id="rId152"/>
    <p:sldId id="395" r:id="rId153"/>
    <p:sldId id="320" r:id="rId154"/>
    <p:sldId id="386" r:id="rId155"/>
    <p:sldId id="387" r:id="rId156"/>
    <p:sldId id="388" r:id="rId157"/>
    <p:sldId id="385" r:id="rId158"/>
    <p:sldId id="380" r:id="rId159"/>
    <p:sldId id="367" r:id="rId160"/>
    <p:sldId id="406" r:id="rId161"/>
    <p:sldId id="407" r:id="rId162"/>
    <p:sldId id="358" r:id="rId163"/>
    <p:sldId id="321" r:id="rId164"/>
    <p:sldId id="421" r:id="rId165"/>
    <p:sldId id="322" r:id="rId166"/>
    <p:sldId id="323" r:id="rId167"/>
    <p:sldId id="309" r:id="rId168"/>
    <p:sldId id="324" r:id="rId169"/>
    <p:sldId id="353" r:id="rId170"/>
    <p:sldId id="420" r:id="rId171"/>
    <p:sldId id="430" r:id="rId172"/>
    <p:sldId id="431" r:id="rId173"/>
    <p:sldId id="432" r:id="rId174"/>
    <p:sldId id="370" r:id="rId175"/>
    <p:sldId id="368" r:id="rId176"/>
    <p:sldId id="354" r:id="rId1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54D2927-6992-4D9F-9626-93FC9C866F72}">
          <p14:sldIdLst>
            <p14:sldId id="290"/>
            <p14:sldId id="413"/>
            <p14:sldId id="419"/>
            <p14:sldId id="757"/>
            <p14:sldId id="761"/>
            <p14:sldId id="758"/>
            <p14:sldId id="710"/>
            <p14:sldId id="732"/>
            <p14:sldId id="716"/>
            <p14:sldId id="545"/>
            <p14:sldId id="760"/>
            <p14:sldId id="736"/>
            <p14:sldId id="750"/>
            <p14:sldId id="751"/>
            <p14:sldId id="737"/>
            <p14:sldId id="476"/>
            <p14:sldId id="748"/>
            <p14:sldId id="749"/>
            <p14:sldId id="359"/>
            <p14:sldId id="361"/>
            <p14:sldId id="303"/>
            <p14:sldId id="519"/>
            <p14:sldId id="658"/>
            <p14:sldId id="731"/>
            <p14:sldId id="726"/>
            <p14:sldId id="728"/>
            <p14:sldId id="730"/>
            <p14:sldId id="756"/>
            <p14:sldId id="684"/>
            <p14:sldId id="486"/>
            <p14:sldId id="667"/>
            <p14:sldId id="720"/>
            <p14:sldId id="743"/>
            <p14:sldId id="744"/>
            <p14:sldId id="745"/>
            <p14:sldId id="721"/>
            <p14:sldId id="664"/>
            <p14:sldId id="719"/>
            <p14:sldId id="520"/>
            <p14:sldId id="676"/>
            <p14:sldId id="566"/>
            <p14:sldId id="754"/>
            <p14:sldId id="740"/>
            <p14:sldId id="612"/>
            <p14:sldId id="439"/>
            <p14:sldId id="773"/>
            <p14:sldId id="774"/>
            <p14:sldId id="775"/>
            <p14:sldId id="776"/>
            <p14:sldId id="777"/>
            <p14:sldId id="779"/>
            <p14:sldId id="762"/>
            <p14:sldId id="772"/>
            <p14:sldId id="780"/>
            <p14:sldId id="598"/>
            <p14:sldId id="273"/>
            <p14:sldId id="781"/>
            <p14:sldId id="778"/>
            <p14:sldId id="764"/>
            <p14:sldId id="767"/>
            <p14:sldId id="769"/>
            <p14:sldId id="768"/>
            <p14:sldId id="771"/>
            <p14:sldId id="763"/>
            <p14:sldId id="691"/>
            <p14:sldId id="747"/>
            <p14:sldId id="746"/>
            <p14:sldId id="614"/>
            <p14:sldId id="692"/>
            <p14:sldId id="693"/>
            <p14:sldId id="694"/>
            <p14:sldId id="695"/>
            <p14:sldId id="696"/>
            <p14:sldId id="697"/>
            <p14:sldId id="698"/>
            <p14:sldId id="699"/>
            <p14:sldId id="700"/>
            <p14:sldId id="701"/>
            <p14:sldId id="702"/>
            <p14:sldId id="703"/>
            <p14:sldId id="704"/>
            <p14:sldId id="705"/>
            <p14:sldId id="706"/>
            <p14:sldId id="707"/>
            <p14:sldId id="708"/>
            <p14:sldId id="687"/>
            <p14:sldId id="688"/>
            <p14:sldId id="689"/>
            <p14:sldId id="677"/>
            <p14:sldId id="675"/>
            <p14:sldId id="652"/>
            <p14:sldId id="653"/>
            <p14:sldId id="654"/>
            <p14:sldId id="655"/>
            <p14:sldId id="656"/>
            <p14:sldId id="657"/>
            <p14:sldId id="649"/>
            <p14:sldId id="650"/>
            <p14:sldId id="641"/>
            <p14:sldId id="642"/>
            <p14:sldId id="643"/>
            <p14:sldId id="639"/>
            <p14:sldId id="640"/>
            <p14:sldId id="611"/>
            <p14:sldId id="507"/>
            <p14:sldId id="512"/>
            <p14:sldId id="605"/>
            <p14:sldId id="591"/>
            <p14:sldId id="587"/>
            <p14:sldId id="588"/>
            <p14:sldId id="579"/>
            <p14:sldId id="580"/>
            <p14:sldId id="581"/>
            <p14:sldId id="582"/>
            <p14:sldId id="583"/>
            <p14:sldId id="584"/>
            <p14:sldId id="585"/>
            <p14:sldId id="586"/>
            <p14:sldId id="573"/>
            <p14:sldId id="574"/>
            <p14:sldId id="575"/>
            <p14:sldId id="560"/>
            <p14:sldId id="561"/>
            <p14:sldId id="562"/>
            <p14:sldId id="551"/>
            <p14:sldId id="552"/>
            <p14:sldId id="553"/>
            <p14:sldId id="546"/>
            <p14:sldId id="529"/>
            <p14:sldId id="524"/>
            <p14:sldId id="500"/>
            <p14:sldId id="501"/>
            <p14:sldId id="502"/>
            <p14:sldId id="466"/>
            <p14:sldId id="474"/>
            <p14:sldId id="467"/>
            <p14:sldId id="468"/>
            <p14:sldId id="469"/>
            <p14:sldId id="470"/>
            <p14:sldId id="441"/>
            <p14:sldId id="440"/>
            <p14:sldId id="405"/>
            <p14:sldId id="412"/>
            <p14:sldId id="403"/>
            <p14:sldId id="404"/>
            <p14:sldId id="398"/>
            <p14:sldId id="396"/>
            <p14:sldId id="394"/>
            <p14:sldId id="434"/>
            <p14:sldId id="438"/>
            <p14:sldId id="436"/>
            <p14:sldId id="395"/>
            <p14:sldId id="320"/>
            <p14:sldId id="386"/>
            <p14:sldId id="387"/>
            <p14:sldId id="388"/>
            <p14:sldId id="385"/>
            <p14:sldId id="380"/>
            <p14:sldId id="367"/>
            <p14:sldId id="406"/>
            <p14:sldId id="407"/>
            <p14:sldId id="358"/>
            <p14:sldId id="321"/>
            <p14:sldId id="421"/>
            <p14:sldId id="322"/>
            <p14:sldId id="323"/>
            <p14:sldId id="309"/>
            <p14:sldId id="324"/>
            <p14:sldId id="353"/>
            <p14:sldId id="420"/>
            <p14:sldId id="430"/>
            <p14:sldId id="431"/>
            <p14:sldId id="432"/>
            <p14:sldId id="370"/>
            <p14:sldId id="368"/>
            <p14:sldId id="35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DDC4"/>
    <a:srgbClr val="94895C"/>
    <a:srgbClr val="D8C79D"/>
    <a:srgbClr val="011C57"/>
    <a:srgbClr val="F0746C"/>
    <a:srgbClr val="366092"/>
    <a:srgbClr val="D5AA2D"/>
    <a:srgbClr val="3F2F1B"/>
    <a:srgbClr val="B4D3FF"/>
    <a:srgbClr val="F399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678" autoAdjust="0"/>
    <p:restoredTop sz="91758"/>
  </p:normalViewPr>
  <p:slideViewPr>
    <p:cSldViewPr snapToGrid="0">
      <p:cViewPr varScale="1">
        <p:scale>
          <a:sx n="96" d="100"/>
          <a:sy n="96" d="100"/>
        </p:scale>
        <p:origin x="192" y="504"/>
      </p:cViewPr>
      <p:guideLst>
        <p:guide orient="horz" pos="2160"/>
        <p:guide pos="3840"/>
      </p:guideLst>
    </p:cSldViewPr>
  </p:slideViewPr>
  <p:notesTextViewPr>
    <p:cViewPr>
      <p:scale>
        <a:sx n="3" d="2"/>
        <a:sy n="3" d="2"/>
      </p:scale>
      <p:origin x="0" y="0"/>
    </p:cViewPr>
  </p:notesTextViewPr>
  <p:sorterViewPr>
    <p:cViewPr>
      <p:scale>
        <a:sx n="180" d="100"/>
        <a:sy n="180" d="100"/>
      </p:scale>
      <p:origin x="0" y="0"/>
    </p:cViewPr>
  </p:sorter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viewProps" Target="viewProps.xml"/><Relationship Id="rId181" Type="http://schemas.openxmlformats.org/officeDocument/2006/relationships/theme" Target="theme/theme1.xml"/><Relationship Id="rId182"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notesMaster" Target="notesMasters/notesMaster1.xml"/><Relationship Id="rId179" Type="http://schemas.openxmlformats.org/officeDocument/2006/relationships/presProps" Target="presProp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4" Type="http://schemas.openxmlformats.org/officeDocument/2006/relationships/chartUserShapes" Target="../drawings/drawing1.xml"/><Relationship Id="rId1" Type="http://schemas.microsoft.com/office/2011/relationships/chartStyle" Target="style1.xml"/><Relationship Id="rId2" Type="http://schemas.microsoft.com/office/2011/relationships/chartColorStyle" Target="colors1.xml"/></Relationships>
</file>

<file path=ppt/charts/_rels/chart10.xml.rels><?xml version="1.0" encoding="UTF-8" standalone="yes"?>
<Relationships xmlns="http://schemas.openxmlformats.org/package/2006/relationships"><Relationship Id="rId1" Type="http://schemas.microsoft.com/office/2011/relationships/chartStyle" Target="style10.xml"/><Relationship Id="rId2" Type="http://schemas.microsoft.com/office/2011/relationships/chartColorStyle" Target="colors10.xml"/><Relationship Id="rId3"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1" Type="http://schemas.microsoft.com/office/2011/relationships/chartStyle" Target="style11.xml"/><Relationship Id="rId2" Type="http://schemas.microsoft.com/office/2011/relationships/chartColorStyle" Target="colors11.xml"/><Relationship Id="rId3"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1" Type="http://schemas.microsoft.com/office/2011/relationships/chartStyle" Target="style12.xml"/><Relationship Id="rId2" Type="http://schemas.microsoft.com/office/2011/relationships/chartColorStyle" Target="colors12.xml"/><Relationship Id="rId3" Type="http://schemas.openxmlformats.org/officeDocument/2006/relationships/package" Target="../embeddings/Microsoft_Excel_Worksheet12.xlsx"/></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3.xlsx"/><Relationship Id="rId4" Type="http://schemas.openxmlformats.org/officeDocument/2006/relationships/chartUserShapes" Target="../drawings/drawing5.xml"/><Relationship Id="rId1" Type="http://schemas.microsoft.com/office/2011/relationships/chartStyle" Target="style13.xml"/><Relationship Id="rId2" Type="http://schemas.microsoft.com/office/2011/relationships/chartColorStyle" Target="colors13.xml"/></Relationships>
</file>

<file path=ppt/charts/_rels/chart14.xml.rels><?xml version="1.0" encoding="UTF-8" standalone="yes"?>
<Relationships xmlns="http://schemas.openxmlformats.org/package/2006/relationships"><Relationship Id="rId1" Type="http://schemas.microsoft.com/office/2011/relationships/chartStyle" Target="style14.xml"/><Relationship Id="rId2" Type="http://schemas.microsoft.com/office/2011/relationships/chartColorStyle" Target="colors14.xml"/><Relationship Id="rId3" Type="http://schemas.openxmlformats.org/officeDocument/2006/relationships/package" Target="../embeddings/Microsoft_Excel_Worksheet14.xlsx"/></Relationships>
</file>

<file path=ppt/charts/_rels/chart15.xml.rels><?xml version="1.0" encoding="UTF-8" standalone="yes"?>
<Relationships xmlns="http://schemas.openxmlformats.org/package/2006/relationships"><Relationship Id="rId1" Type="http://schemas.microsoft.com/office/2011/relationships/chartStyle" Target="style15.xml"/><Relationship Id="rId2" Type="http://schemas.microsoft.com/office/2011/relationships/chartColorStyle" Target="colors15.xml"/><Relationship Id="rId3" Type="http://schemas.openxmlformats.org/officeDocument/2006/relationships/package" Target="../embeddings/Microsoft_Excel_Worksheet15.xlsx"/></Relationships>
</file>

<file path=ppt/charts/_rels/chart16.xml.rels><?xml version="1.0" encoding="UTF-8" standalone="yes"?>
<Relationships xmlns="http://schemas.openxmlformats.org/package/2006/relationships"><Relationship Id="rId1" Type="http://schemas.microsoft.com/office/2011/relationships/chartStyle" Target="style16.xml"/><Relationship Id="rId2" Type="http://schemas.microsoft.com/office/2011/relationships/chartColorStyle" Target="colors16.xml"/><Relationship Id="rId3" Type="http://schemas.openxmlformats.org/officeDocument/2006/relationships/package" Target="../embeddings/Microsoft_Excel_Worksheet16.xlsx"/></Relationships>
</file>

<file path=ppt/charts/_rels/chart17.xml.rels><?xml version="1.0" encoding="UTF-8" standalone="yes"?>
<Relationships xmlns="http://schemas.openxmlformats.org/package/2006/relationships"><Relationship Id="rId1" Type="http://schemas.microsoft.com/office/2011/relationships/chartStyle" Target="style17.xml"/><Relationship Id="rId2" Type="http://schemas.microsoft.com/office/2011/relationships/chartColorStyle" Target="colors17.xml"/><Relationship Id="rId3" Type="http://schemas.openxmlformats.org/officeDocument/2006/relationships/package" Target="../embeddings/Microsoft_Excel_Worksheet17.xlsx"/></Relationships>
</file>

<file path=ppt/charts/_rels/chart18.xml.rels><?xml version="1.0" encoding="UTF-8" standalone="yes"?>
<Relationships xmlns="http://schemas.openxmlformats.org/package/2006/relationships"><Relationship Id="rId1" Type="http://schemas.microsoft.com/office/2011/relationships/chartStyle" Target="style18.xml"/><Relationship Id="rId2" Type="http://schemas.microsoft.com/office/2011/relationships/chartColorStyle" Target="colors18.xml"/><Relationship Id="rId3" Type="http://schemas.openxmlformats.org/officeDocument/2006/relationships/package" Target="../embeddings/Microsoft_Excel_Worksheet18.xlsx"/></Relationships>
</file>

<file path=ppt/charts/_rels/chart19.xml.rels><?xml version="1.0" encoding="UTF-8" standalone="yes"?>
<Relationships xmlns="http://schemas.openxmlformats.org/package/2006/relationships"><Relationship Id="rId1" Type="http://schemas.microsoft.com/office/2011/relationships/chartStyle" Target="style19.xml"/><Relationship Id="rId2" Type="http://schemas.microsoft.com/office/2011/relationships/chartColorStyle" Target="colors19.xml"/><Relationship Id="rId3" Type="http://schemas.openxmlformats.org/officeDocument/2006/relationships/package" Target="../embeddings/Microsoft_Excel_Worksheet19.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20.xlsx"/><Relationship Id="rId4" Type="http://schemas.openxmlformats.org/officeDocument/2006/relationships/chartUserShapes" Target="../drawings/drawing6.xml"/><Relationship Id="rId1" Type="http://schemas.microsoft.com/office/2011/relationships/chartStyle" Target="style20.xml"/><Relationship Id="rId2" Type="http://schemas.microsoft.com/office/2011/relationships/chartColorStyle" Target="colors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1.xlsx"/><Relationship Id="rId4" Type="http://schemas.openxmlformats.org/officeDocument/2006/relationships/chartUserShapes" Target="../drawings/drawing7.xml"/><Relationship Id="rId1" Type="http://schemas.microsoft.com/office/2011/relationships/chartStyle" Target="style21.xml"/><Relationship Id="rId2" Type="http://schemas.microsoft.com/office/2011/relationships/chartColorStyle" Target="colors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2.xlsx"/><Relationship Id="rId4" Type="http://schemas.openxmlformats.org/officeDocument/2006/relationships/chartUserShapes" Target="../drawings/drawing8.xml"/><Relationship Id="rId1" Type="http://schemas.microsoft.com/office/2011/relationships/chartStyle" Target="style22.xml"/><Relationship Id="rId2" Type="http://schemas.microsoft.com/office/2011/relationships/chartColorStyle" Target="colors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3.xlsx"/><Relationship Id="rId4" Type="http://schemas.openxmlformats.org/officeDocument/2006/relationships/chartUserShapes" Target="../drawings/drawing9.xml"/><Relationship Id="rId1" Type="http://schemas.microsoft.com/office/2011/relationships/chartStyle" Target="style23.xml"/><Relationship Id="rId2" Type="http://schemas.microsoft.com/office/2011/relationships/chartColorStyle" Target="colors23.xm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4.xlsx"/><Relationship Id="rId4" Type="http://schemas.openxmlformats.org/officeDocument/2006/relationships/chartUserShapes" Target="../drawings/drawing2.xml"/><Relationship Id="rId1" Type="http://schemas.microsoft.com/office/2011/relationships/chartStyle" Target="style4.xml"/><Relationship Id="rId2" Type="http://schemas.microsoft.com/office/2011/relationships/chartColorStyle" Target="colors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5.xlsx"/><Relationship Id="rId4" Type="http://schemas.openxmlformats.org/officeDocument/2006/relationships/chartUserShapes" Target="../drawings/drawing3.xml"/><Relationship Id="rId1" Type="http://schemas.microsoft.com/office/2011/relationships/chartStyle" Target="style5.xml"/><Relationship Id="rId2" Type="http://schemas.microsoft.com/office/2011/relationships/chartColorStyle" Target="colors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6.xlsx"/><Relationship Id="rId4" Type="http://schemas.openxmlformats.org/officeDocument/2006/relationships/chartUserShapes" Target="../drawings/drawing4.xml"/><Relationship Id="rId1" Type="http://schemas.microsoft.com/office/2011/relationships/chartStyle" Target="style6.xml"/><Relationship Id="rId2" Type="http://schemas.microsoft.com/office/2011/relationships/chartColorStyle" Target="colors6.xml"/></Relationships>
</file>

<file path=ppt/charts/_rels/chart7.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microsoft.com/office/2011/relationships/chartStyle" Target="style8.xml"/><Relationship Id="rId2" Type="http://schemas.microsoft.com/office/2011/relationships/chartColorStyle" Target="colors8.xml"/><Relationship Id="rId3"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microsoft.com/office/2011/relationships/chartStyle" Target="style9.xml"/><Relationship Id="rId2" Type="http://schemas.microsoft.com/office/2011/relationships/chartColorStyle" Target="colors9.xml"/><Relationship Id="rId3"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164273155176"/>
          <c:y val="0.0379423524442367"/>
          <c:w val="0.844776174822807"/>
          <c:h val="0.826456376675035"/>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Sheet1!$A$2:$A$3</c:f>
              <c:strCache>
                <c:ptCount val="2"/>
                <c:pt idx="0">
                  <c:v>Day 1</c:v>
                </c:pt>
                <c:pt idx="1">
                  <c:v>Peak Nutrition</c:v>
                </c:pt>
              </c:strCache>
            </c:strRef>
          </c:cat>
          <c:val>
            <c:numRef>
              <c:f>Sheet1!$B$2:$B$3</c:f>
              <c:numCache>
                <c:formatCode>General</c:formatCode>
                <c:ptCount val="2"/>
                <c:pt idx="0">
                  <c:v>5.0</c:v>
                </c:pt>
                <c:pt idx="1">
                  <c:v>40.0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Sheet1!$A$2:$A$3</c:f>
              <c:strCache>
                <c:ptCount val="2"/>
                <c:pt idx="0">
                  <c:v>Day 1</c:v>
                </c:pt>
                <c:pt idx="1">
                  <c:v>Peak Nutrition</c:v>
                </c:pt>
              </c:strCache>
            </c:strRef>
          </c:cat>
          <c:val>
            <c:numRef>
              <c:f>Sheet1!$C$2:$C$3</c:f>
              <c:numCache>
                <c:formatCode>General</c:formatCode>
                <c:ptCount val="2"/>
                <c:pt idx="0">
                  <c:v>5.0</c:v>
                </c:pt>
                <c:pt idx="1">
                  <c:v>60.0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672494848"/>
        <c:axId val="-673916736"/>
      </c:lineChart>
      <c:catAx>
        <c:axId val="-672494848"/>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673916736"/>
        <c:crosses val="autoZero"/>
        <c:auto val="1"/>
        <c:lblAlgn val="ctr"/>
        <c:lblOffset val="100"/>
        <c:noMultiLvlLbl val="0"/>
      </c:catAx>
      <c:valAx>
        <c:axId val="-673916736"/>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Mass (g)</a:t>
                </a:r>
              </a:p>
            </c:rich>
          </c:tx>
          <c:layout>
            <c:manualLayout>
              <c:xMode val="edge"/>
              <c:yMode val="edge"/>
              <c:x val="0.0358798475433289"/>
              <c:y val="0.38417512394284"/>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672494848"/>
        <c:crosses val="autoZero"/>
        <c:crossBetween val="between"/>
      </c:valAx>
      <c:spPr>
        <a:noFill/>
        <a:ln w="50800">
          <a:solidFill>
            <a:schemeClr val="tx1"/>
          </a:solidFill>
        </a:ln>
        <a:effectLst/>
      </c:spPr>
    </c:plotArea>
    <c:legend>
      <c:legendPos val="t"/>
      <c:layout>
        <c:manualLayout>
          <c:xMode val="edge"/>
          <c:yMode val="edge"/>
          <c:x val="0.098100440794183"/>
          <c:y val="0.0780459692807514"/>
          <c:w val="0.255154780293612"/>
          <c:h val="0.152126308831929"/>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Diapause</c:v>
                </c:pt>
              </c:strCache>
            </c:strRef>
          </c:tx>
          <c:spPr>
            <a:solidFill>
              <a:schemeClr val="tx2">
                <a:lumMod val="60000"/>
                <a:lumOff val="40000"/>
              </a:schemeClr>
            </a:solidFill>
            <a:ln>
              <a:noFill/>
            </a:ln>
            <a:effectLst/>
          </c:spPr>
          <c:invertIfNegative val="0"/>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Sheet1!$B$2:$B$41</c:f>
              <c:numCache>
                <c:formatCode>General</c:formatCode>
                <c:ptCount val="40"/>
                <c:pt idx="0">
                  <c:v>100.0</c:v>
                </c:pt>
                <c:pt idx="1">
                  <c:v>100.0</c:v>
                </c:pt>
                <c:pt idx="2">
                  <c:v>100.0</c:v>
                </c:pt>
                <c:pt idx="3">
                  <c:v>100.0</c:v>
                </c:pt>
                <c:pt idx="4">
                  <c:v>100.0</c:v>
                </c:pt>
                <c:pt idx="5">
                  <c:v>100.0</c:v>
                </c:pt>
                <c:pt idx="6">
                  <c:v>100.0</c:v>
                </c:pt>
                <c:pt idx="7">
                  <c:v>100.0</c:v>
                </c:pt>
                <c:pt idx="8">
                  <c:v>100.0</c:v>
                </c:pt>
                <c:pt idx="9">
                  <c:v>100.0</c:v>
                </c:pt>
                <c:pt idx="10">
                  <c:v>100.0</c:v>
                </c:pt>
                <c:pt idx="11">
                  <c:v>100.0</c:v>
                </c:pt>
                <c:pt idx="12">
                  <c:v>95.83333333333326</c:v>
                </c:pt>
                <c:pt idx="13">
                  <c:v>95.83333333333326</c:v>
                </c:pt>
                <c:pt idx="14">
                  <c:v>95.83333333333326</c:v>
                </c:pt>
                <c:pt idx="15">
                  <c:v>83.33333333333326</c:v>
                </c:pt>
                <c:pt idx="16">
                  <c:v>72.72727272727273</c:v>
                </c:pt>
                <c:pt idx="17">
                  <c:v>68.18181818181818</c:v>
                </c:pt>
                <c:pt idx="18">
                  <c:v>68.18181818181818</c:v>
                </c:pt>
                <c:pt idx="19">
                  <c:v>68.18181818181818</c:v>
                </c:pt>
                <c:pt idx="20">
                  <c:v>63.63636363636363</c:v>
                </c:pt>
                <c:pt idx="21">
                  <c:v>59.0909090909091</c:v>
                </c:pt>
                <c:pt idx="22">
                  <c:v>59.0909090909091</c:v>
                </c:pt>
                <c:pt idx="23">
                  <c:v>59.0909090909091</c:v>
                </c:pt>
                <c:pt idx="24">
                  <c:v>59.0909090909091</c:v>
                </c:pt>
                <c:pt idx="25">
                  <c:v>59.0909090909091</c:v>
                </c:pt>
                <c:pt idx="26">
                  <c:v>59.0909090909091</c:v>
                </c:pt>
                <c:pt idx="27">
                  <c:v>54.54545454545455</c:v>
                </c:pt>
                <c:pt idx="28">
                  <c:v>54.54545454545455</c:v>
                </c:pt>
                <c:pt idx="29">
                  <c:v>54.54545454545455</c:v>
                </c:pt>
                <c:pt idx="30">
                  <c:v>54.54545454545455</c:v>
                </c:pt>
                <c:pt idx="31">
                  <c:v>50.0</c:v>
                </c:pt>
                <c:pt idx="32">
                  <c:v>50.0</c:v>
                </c:pt>
                <c:pt idx="33">
                  <c:v>38.0952380952381</c:v>
                </c:pt>
                <c:pt idx="34">
                  <c:v>38.0952380952381</c:v>
                </c:pt>
                <c:pt idx="35">
                  <c:v>38.0952380952381</c:v>
                </c:pt>
                <c:pt idx="36">
                  <c:v>33.33333333333334</c:v>
                </c:pt>
                <c:pt idx="37">
                  <c:v>33.33333333333334</c:v>
                </c:pt>
                <c:pt idx="38">
                  <c:v>33.33333333333334</c:v>
                </c:pt>
                <c:pt idx="39">
                  <c:v>33.33333333333334</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Diapause</c:v>
                </c:pt>
              </c:strCache>
            </c:strRef>
          </c:tx>
          <c:spPr>
            <a:solidFill>
              <a:schemeClr val="accent3">
                <a:lumMod val="60000"/>
                <a:lumOff val="40000"/>
              </a:schemeClr>
            </a:solidFill>
            <a:ln>
              <a:noFill/>
            </a:ln>
            <a:effectLst/>
          </c:spPr>
          <c:invertIfNegative val="0"/>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Sheet1!$C$2:$C$41</c:f>
              <c:numCache>
                <c:formatCode>General</c:formatCode>
                <c:ptCount val="40"/>
                <c:pt idx="0">
                  <c:v>100.0</c:v>
                </c:pt>
                <c:pt idx="1">
                  <c:v>100.0</c:v>
                </c:pt>
                <c:pt idx="2">
                  <c:v>100.0</c:v>
                </c:pt>
                <c:pt idx="3">
                  <c:v>100.0</c:v>
                </c:pt>
                <c:pt idx="4">
                  <c:v>100.0</c:v>
                </c:pt>
                <c:pt idx="5">
                  <c:v>100.0</c:v>
                </c:pt>
                <c:pt idx="6">
                  <c:v>100.0</c:v>
                </c:pt>
                <c:pt idx="7">
                  <c:v>8.0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705018928"/>
        <c:axId val="-663704336"/>
      </c:barChart>
      <c:catAx>
        <c:axId val="-705018928"/>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dirty="0"/>
                  <a:t>Days after </a:t>
                </a:r>
                <a:r>
                  <a:rPr lang="en-US" dirty="0" err="1"/>
                  <a:t>eclosion</a:t>
                </a:r>
                <a:r>
                  <a:rPr lang="en-US" dirty="0"/>
                  <a:t> into 5th instar </a:t>
                </a:r>
              </a:p>
            </c:rich>
          </c:tx>
          <c:layout>
            <c:manualLayout>
              <c:xMode val="edge"/>
              <c:yMode val="edge"/>
              <c:x val="0.380468421916011"/>
              <c:y val="0.88681349613907"/>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663704336"/>
        <c:crosses val="autoZero"/>
        <c:auto val="1"/>
        <c:lblAlgn val="ctr"/>
        <c:lblOffset val="100"/>
        <c:noMultiLvlLbl val="0"/>
      </c:catAx>
      <c:valAx>
        <c:axId val="-663704336"/>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dirty="0"/>
                  <a:t>Percent Larvae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705018928"/>
        <c:crosses val="autoZero"/>
        <c:crossBetween val="between"/>
        <c:majorUnit val="25.0"/>
        <c:minorUnit val="10.0"/>
      </c:valAx>
      <c:spPr>
        <a:noFill/>
        <a:ln>
          <a:noFill/>
        </a:ln>
        <a:effectLst/>
      </c:spPr>
    </c:plotArea>
    <c:legend>
      <c:legendPos val="b"/>
      <c:layout>
        <c:manualLayout>
          <c:xMode val="edge"/>
          <c:yMode val="edge"/>
          <c:x val="0.377209463400408"/>
          <c:y val="0.0193927789511314"/>
          <c:w val="0.382024196194226"/>
          <c:h val="0.0611947963026361"/>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600"/>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Sheet1!$A$2:$A$10</c:f>
              <c:numCache>
                <c:formatCode>General</c:formatCode>
                <c:ptCount val="9"/>
                <c:pt idx="0">
                  <c:v>1.0</c:v>
                </c:pt>
                <c:pt idx="1">
                  <c:v>5.0</c:v>
                </c:pt>
                <c:pt idx="2">
                  <c:v>10.0</c:v>
                </c:pt>
                <c:pt idx="3">
                  <c:v>15.0</c:v>
                </c:pt>
                <c:pt idx="4">
                  <c:v>20.0</c:v>
                </c:pt>
                <c:pt idx="5">
                  <c:v>25.0</c:v>
                </c:pt>
                <c:pt idx="6">
                  <c:v>30.0</c:v>
                </c:pt>
                <c:pt idx="7">
                  <c:v>35.0</c:v>
                </c:pt>
                <c:pt idx="8">
                  <c:v>40.0</c:v>
                </c:pt>
              </c:numCache>
            </c:numRef>
          </c:cat>
          <c:val>
            <c:numRef>
              <c:f>Sheet1!$B$2:$B$10</c:f>
              <c:numCache>
                <c:formatCode>General</c:formatCode>
                <c:ptCount val="9"/>
                <c:pt idx="0">
                  <c:v>100.0</c:v>
                </c:pt>
                <c:pt idx="1">
                  <c:v>100.0</c:v>
                </c:pt>
                <c:pt idx="2">
                  <c:v>100.0</c:v>
                </c:pt>
                <c:pt idx="3">
                  <c:v>100.0</c:v>
                </c:pt>
                <c:pt idx="4">
                  <c:v>100.0</c:v>
                </c:pt>
                <c:pt idx="5">
                  <c:v>100.0</c:v>
                </c:pt>
                <c:pt idx="6">
                  <c:v>100.0</c:v>
                </c:pt>
                <c:pt idx="7">
                  <c:v>100.0</c:v>
                </c:pt>
                <c:pt idx="8">
                  <c:v>100.0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Sheet1!$A$2:$A$10</c:f>
              <c:numCache>
                <c:formatCode>General</c:formatCode>
                <c:ptCount val="9"/>
                <c:pt idx="0">
                  <c:v>1.0</c:v>
                </c:pt>
                <c:pt idx="1">
                  <c:v>5.0</c:v>
                </c:pt>
                <c:pt idx="2">
                  <c:v>10.0</c:v>
                </c:pt>
                <c:pt idx="3">
                  <c:v>15.0</c:v>
                </c:pt>
                <c:pt idx="4">
                  <c:v>20.0</c:v>
                </c:pt>
                <c:pt idx="5">
                  <c:v>25.0</c:v>
                </c:pt>
                <c:pt idx="6">
                  <c:v>30.0</c:v>
                </c:pt>
                <c:pt idx="7">
                  <c:v>35.0</c:v>
                </c:pt>
                <c:pt idx="8">
                  <c:v>40.0</c:v>
                </c:pt>
              </c:numCache>
            </c:numRef>
          </c:cat>
          <c:val>
            <c:numRef>
              <c:f>Sheet1!$C$2:$C$10</c:f>
              <c:numCache>
                <c:formatCode>General</c:formatCode>
                <c:ptCount val="9"/>
                <c:pt idx="0">
                  <c:v>100.0</c:v>
                </c:pt>
                <c:pt idx="1">
                  <c:v>100.0</c:v>
                </c:pt>
                <c:pt idx="2">
                  <c:v>96.0</c:v>
                </c:pt>
                <c:pt idx="3">
                  <c:v>0.0</c:v>
                </c:pt>
                <c:pt idx="4">
                  <c:v>0.0</c:v>
                </c:pt>
                <c:pt idx="5">
                  <c:v>0.0</c:v>
                </c:pt>
                <c:pt idx="6">
                  <c:v>0.0</c:v>
                </c:pt>
                <c:pt idx="7">
                  <c:v>0.0</c:v>
                </c:pt>
                <c:pt idx="8">
                  <c:v>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663583840"/>
        <c:axId val="-663575440"/>
      </c:barChart>
      <c:catAx>
        <c:axId val="-663583840"/>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Days after eclosion into 5th instar </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663575440"/>
        <c:crosses val="autoZero"/>
        <c:auto val="1"/>
        <c:lblAlgn val="ctr"/>
        <c:lblOffset val="100"/>
        <c:noMultiLvlLbl val="0"/>
      </c:catAx>
      <c:valAx>
        <c:axId val="-663575440"/>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663583840"/>
        <c:crosses val="autoZero"/>
        <c:crossBetween val="between"/>
        <c:majorUnit val="25.0"/>
        <c:minorUnit val="10.0"/>
      </c:valAx>
      <c:spPr>
        <a:noFill/>
        <a:ln>
          <a:noFill/>
        </a:ln>
        <a:effectLst/>
      </c:spPr>
    </c:plotArea>
    <c:legend>
      <c:legendPos val="b"/>
      <c:layout>
        <c:manualLayout>
          <c:xMode val="edge"/>
          <c:yMode val="edge"/>
          <c:x val="0.377209463400408"/>
          <c:y val="0.0193927789511314"/>
          <c:w val="0.302730575978463"/>
          <c:h val="0.0766134387097489"/>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Sheet1!$A$2:$A$14</c:f>
              <c:numCache>
                <c:formatCode>General</c:formatCode>
                <c:ptCount val="13"/>
                <c:pt idx="0">
                  <c:v>1.0</c:v>
                </c:pt>
                <c:pt idx="1">
                  <c:v>5.0</c:v>
                </c:pt>
                <c:pt idx="2">
                  <c:v>8.0</c:v>
                </c:pt>
                <c:pt idx="3">
                  <c:v>13.0</c:v>
                </c:pt>
                <c:pt idx="4">
                  <c:v>16.0</c:v>
                </c:pt>
                <c:pt idx="5">
                  <c:v>20.0</c:v>
                </c:pt>
                <c:pt idx="6">
                  <c:v>21.0</c:v>
                </c:pt>
                <c:pt idx="7">
                  <c:v>22.0</c:v>
                </c:pt>
                <c:pt idx="8">
                  <c:v>27.0</c:v>
                </c:pt>
                <c:pt idx="9">
                  <c:v>28.0</c:v>
                </c:pt>
                <c:pt idx="10">
                  <c:v>32.0</c:v>
                </c:pt>
                <c:pt idx="11">
                  <c:v>34.0</c:v>
                </c:pt>
                <c:pt idx="12">
                  <c:v>40.0</c:v>
                </c:pt>
              </c:numCache>
            </c:numRef>
          </c:cat>
          <c:val>
            <c:numRef>
              <c:f>Sheet1!$B$2:$B$14</c:f>
              <c:numCache>
                <c:formatCode>General</c:formatCode>
                <c:ptCount val="13"/>
                <c:pt idx="0">
                  <c:v>100.0</c:v>
                </c:pt>
                <c:pt idx="1">
                  <c:v>100.0</c:v>
                </c:pt>
                <c:pt idx="2">
                  <c:v>100.0</c:v>
                </c:pt>
                <c:pt idx="3">
                  <c:v>88.0</c:v>
                </c:pt>
                <c:pt idx="4">
                  <c:v>68.0</c:v>
                </c:pt>
                <c:pt idx="5">
                  <c:v>64.0</c:v>
                </c:pt>
                <c:pt idx="6">
                  <c:v>60.0</c:v>
                </c:pt>
                <c:pt idx="7">
                  <c:v>56.0</c:v>
                </c:pt>
                <c:pt idx="8">
                  <c:v>56.0</c:v>
                </c:pt>
                <c:pt idx="9">
                  <c:v>48.0</c:v>
                </c:pt>
                <c:pt idx="10">
                  <c:v>32.0</c:v>
                </c:pt>
                <c:pt idx="11">
                  <c:v>28.0</c:v>
                </c:pt>
                <c:pt idx="12">
                  <c:v>28.0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Sheet1!$A$2:$A$14</c:f>
              <c:numCache>
                <c:formatCode>General</c:formatCode>
                <c:ptCount val="13"/>
                <c:pt idx="0">
                  <c:v>1.0</c:v>
                </c:pt>
                <c:pt idx="1">
                  <c:v>5.0</c:v>
                </c:pt>
                <c:pt idx="2">
                  <c:v>8.0</c:v>
                </c:pt>
                <c:pt idx="3">
                  <c:v>13.0</c:v>
                </c:pt>
                <c:pt idx="4">
                  <c:v>16.0</c:v>
                </c:pt>
                <c:pt idx="5">
                  <c:v>20.0</c:v>
                </c:pt>
                <c:pt idx="6">
                  <c:v>21.0</c:v>
                </c:pt>
                <c:pt idx="7">
                  <c:v>22.0</c:v>
                </c:pt>
                <c:pt idx="8">
                  <c:v>27.0</c:v>
                </c:pt>
                <c:pt idx="9">
                  <c:v>28.0</c:v>
                </c:pt>
                <c:pt idx="10">
                  <c:v>32.0</c:v>
                </c:pt>
                <c:pt idx="11">
                  <c:v>34.0</c:v>
                </c:pt>
                <c:pt idx="12">
                  <c:v>40.0</c:v>
                </c:pt>
              </c:numCache>
            </c:numRef>
          </c:cat>
          <c:val>
            <c:numRef>
              <c:f>Sheet1!$C$2:$C$14</c:f>
              <c:numCache>
                <c:formatCode>General</c:formatCode>
                <c:ptCount val="13"/>
                <c:pt idx="0">
                  <c:v>100.0</c:v>
                </c:pt>
                <c:pt idx="1">
                  <c:v>100.0</c:v>
                </c:pt>
                <c:pt idx="2">
                  <c:v>92.0</c:v>
                </c:pt>
                <c:pt idx="3">
                  <c:v>0.0</c:v>
                </c:pt>
                <c:pt idx="4">
                  <c:v>0.0</c:v>
                </c:pt>
                <c:pt idx="5">
                  <c:v>0.0</c:v>
                </c:pt>
                <c:pt idx="6">
                  <c:v>0.0</c:v>
                </c:pt>
                <c:pt idx="7">
                  <c:v>0.0</c:v>
                </c:pt>
                <c:pt idx="8">
                  <c:v>0.0</c:v>
                </c:pt>
                <c:pt idx="9">
                  <c:v>0.0</c:v>
                </c:pt>
                <c:pt idx="10">
                  <c:v>0.0</c:v>
                </c:pt>
                <c:pt idx="11">
                  <c:v>0.0</c:v>
                </c:pt>
                <c:pt idx="12">
                  <c:v>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663496880"/>
        <c:axId val="-663488480"/>
      </c:barChart>
      <c:catAx>
        <c:axId val="-663496880"/>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Days after eclosion into 5th instar </a:t>
                </a:r>
              </a:p>
            </c:rich>
          </c:tx>
          <c:layout>
            <c:manualLayout>
              <c:xMode val="edge"/>
              <c:yMode val="edge"/>
              <c:x val="0.380468421916011"/>
              <c:y val="0.88681349613907"/>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663488480"/>
        <c:crosses val="autoZero"/>
        <c:auto val="1"/>
        <c:lblAlgn val="ctr"/>
        <c:lblOffset val="100"/>
        <c:noMultiLvlLbl val="0"/>
      </c:catAx>
      <c:valAx>
        <c:axId val="-663488480"/>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663496880"/>
        <c:crosses val="autoZero"/>
        <c:crossBetween val="between"/>
        <c:majorUnit val="25.0"/>
        <c:minorUnit val="10.0"/>
      </c:valAx>
      <c:spPr>
        <a:noFill/>
        <a:ln>
          <a:noFill/>
        </a:ln>
        <a:effectLst/>
      </c:spPr>
    </c:plotArea>
    <c:legend>
      <c:legendPos val="b"/>
      <c:layout>
        <c:manualLayout>
          <c:xMode val="edge"/>
          <c:yMode val="edge"/>
          <c:x val="0.377209463400408"/>
          <c:y val="0.0193927789511314"/>
          <c:w val="0.269099838366269"/>
          <c:h val="0.0699319242331343"/>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600"/>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Not Programmed</c:v>
                </c:pt>
              </c:strCache>
            </c:strRef>
          </c:tx>
          <c:spPr>
            <a:solidFill>
              <a:schemeClr val="accent1"/>
            </a:solidFill>
            <a:ln>
              <a:noFill/>
            </a:ln>
            <a:effectLst/>
          </c:spPr>
          <c:invertIfNegative val="0"/>
          <c:cat>
            <c:strRef>
              <c:f>Sheet1!$A$2:$A$2</c:f>
              <c:strCache>
                <c:ptCount val="1"/>
                <c:pt idx="0">
                  <c:v>Diapause</c:v>
                </c:pt>
              </c:strCache>
            </c:strRef>
          </c:cat>
          <c:val>
            <c:numRef>
              <c:f>Sheet1!$B$2:$B$2</c:f>
              <c:numCache>
                <c:formatCode>General</c:formatCode>
                <c:ptCount val="1"/>
                <c:pt idx="0">
                  <c:v>1.0</c:v>
                </c:pt>
              </c:numCache>
            </c:numRef>
          </c:val>
          <c:extLst xmlns:c16r2="http://schemas.microsoft.com/office/drawing/2015/06/chart">
            <c:ext xmlns:c16="http://schemas.microsoft.com/office/drawing/2014/chart" uri="{C3380CC4-5D6E-409C-BE32-E72D297353CC}">
              <c16:uniqueId val="{00000000-F61C-4767-BEEB-D890CED352D1}"/>
            </c:ext>
          </c:extLst>
        </c:ser>
        <c:ser>
          <c:idx val="1"/>
          <c:order val="1"/>
          <c:tx>
            <c:strRef>
              <c:f>Sheet1!$C$1</c:f>
              <c:strCache>
                <c:ptCount val="1"/>
                <c:pt idx="0">
                  <c:v>Early</c:v>
                </c:pt>
              </c:strCache>
            </c:strRef>
          </c:tx>
          <c:spPr>
            <a:solidFill>
              <a:schemeClr val="accent2"/>
            </a:solidFill>
            <a:ln>
              <a:noFill/>
            </a:ln>
            <a:effectLst/>
          </c:spPr>
          <c:invertIfNegative val="0"/>
          <c:cat>
            <c:strRef>
              <c:f>Sheet1!$A$2:$A$2</c:f>
              <c:strCache>
                <c:ptCount val="1"/>
                <c:pt idx="0">
                  <c:v>Diapause</c:v>
                </c:pt>
              </c:strCache>
            </c:strRef>
          </c:cat>
          <c:val>
            <c:numRef>
              <c:f>Sheet1!$C$2:$C$2</c:f>
              <c:numCache>
                <c:formatCode>General</c:formatCode>
                <c:ptCount val="1"/>
                <c:pt idx="0">
                  <c:v>56.0</c:v>
                </c:pt>
              </c:numCache>
            </c:numRef>
          </c:val>
          <c:extLst xmlns:c16r2="http://schemas.microsoft.com/office/drawing/2015/06/chart">
            <c:ext xmlns:c16="http://schemas.microsoft.com/office/drawing/2014/chart" uri="{C3380CC4-5D6E-409C-BE32-E72D297353CC}">
              <c16:uniqueId val="{00000001-F61C-4767-BEEB-D890CED352D1}"/>
            </c:ext>
          </c:extLst>
        </c:ser>
        <c:ser>
          <c:idx val="2"/>
          <c:order val="2"/>
          <c:tx>
            <c:strRef>
              <c:f>Sheet1!$D$1</c:f>
              <c:strCache>
                <c:ptCount val="1"/>
                <c:pt idx="0">
                  <c:v>"True"</c:v>
                </c:pt>
              </c:strCache>
            </c:strRef>
          </c:tx>
          <c:spPr>
            <a:solidFill>
              <a:schemeClr val="accent3"/>
            </a:solidFill>
            <a:ln>
              <a:noFill/>
            </a:ln>
            <a:effectLst/>
          </c:spPr>
          <c:invertIfNegative val="0"/>
          <c:cat>
            <c:strRef>
              <c:f>Sheet1!$A$2:$A$2</c:f>
              <c:strCache>
                <c:ptCount val="1"/>
                <c:pt idx="0">
                  <c:v>Diapause</c:v>
                </c:pt>
              </c:strCache>
            </c:strRef>
          </c:cat>
          <c:val>
            <c:numRef>
              <c:f>Sheet1!$D$2:$D$2</c:f>
              <c:numCache>
                <c:formatCode>General</c:formatCode>
                <c:ptCount val="1"/>
                <c:pt idx="0">
                  <c:v>28.0</c:v>
                </c:pt>
              </c:numCache>
            </c:numRef>
          </c:val>
          <c:extLst xmlns:c16r2="http://schemas.microsoft.com/office/drawing/2015/06/chart">
            <c:ext xmlns:c16="http://schemas.microsoft.com/office/drawing/2014/chart" uri="{C3380CC4-5D6E-409C-BE32-E72D297353CC}">
              <c16:uniqueId val="{00000002-F61C-4767-BEEB-D890CED352D1}"/>
            </c:ext>
          </c:extLst>
        </c:ser>
        <c:dLbls>
          <c:showLegendKey val="0"/>
          <c:showVal val="0"/>
          <c:showCatName val="0"/>
          <c:showSerName val="0"/>
          <c:showPercent val="0"/>
          <c:showBubbleSize val="0"/>
        </c:dLbls>
        <c:gapWidth val="219"/>
        <c:overlap val="-27"/>
        <c:axId val="-663407808"/>
        <c:axId val="-663403680"/>
      </c:barChart>
      <c:catAx>
        <c:axId val="-663407808"/>
        <c:scaling>
          <c:orientation val="minMax"/>
        </c:scaling>
        <c:delete val="1"/>
        <c:axPos val="b"/>
        <c:numFmt formatCode="General" sourceLinked="1"/>
        <c:majorTickMark val="none"/>
        <c:minorTickMark val="none"/>
        <c:tickLblPos val="nextTo"/>
        <c:crossAx val="-663403680"/>
        <c:crosses val="autoZero"/>
        <c:auto val="1"/>
        <c:lblAlgn val="ctr"/>
        <c:lblOffset val="100"/>
        <c:noMultiLvlLbl val="0"/>
      </c:catAx>
      <c:valAx>
        <c:axId val="-663403680"/>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Percent  (%)</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663407808"/>
        <c:crosses val="autoZero"/>
        <c:crossBetween val="between"/>
        <c:majorUnit val="25.0"/>
        <c:minorUnit val="10.0"/>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3">
    <c:autoUpdate val="0"/>
  </c:externalData>
  <c:userShapes r:id="rId4"/>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Genotype</c:v>
                </c:pt>
              </c:strCache>
            </c:strRef>
          </c:tx>
          <c:spPr>
            <a:solidFill>
              <a:schemeClr val="tx1">
                <a:lumMod val="50000"/>
                <a:lumOff val="50000"/>
              </a:schemeClr>
            </a:solidFill>
            <a:ln>
              <a:noFill/>
            </a:ln>
            <a:effectLst/>
          </c:spPr>
          <c:invertIfNegative val="0"/>
          <c:cat>
            <c:strRef>
              <c:f>Sheet1!$A$2:$A$3</c:f>
              <c:strCache>
                <c:ptCount val="2"/>
                <c:pt idx="0">
                  <c:v>Wandering </c:v>
                </c:pt>
                <c:pt idx="1">
                  <c:v>Peak Nutrition</c:v>
                </c:pt>
              </c:strCache>
            </c:strRef>
          </c:cat>
          <c:val>
            <c:numRef>
              <c:f>Sheet1!$B$2:$B$3</c:f>
              <c:numCache>
                <c:formatCode>General</c:formatCode>
                <c:ptCount val="2"/>
                <c:pt idx="0">
                  <c:v>1.0</c:v>
                </c:pt>
                <c:pt idx="1">
                  <c:v>100.0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Genotype</c:v>
                </c:pt>
              </c:strCache>
            </c:strRef>
          </c:tx>
          <c:spPr>
            <a:solidFill>
              <a:schemeClr val="tx1"/>
            </a:solidFill>
            <a:ln>
              <a:noFill/>
            </a:ln>
            <a:effectLst/>
          </c:spPr>
          <c:invertIfNegative val="0"/>
          <c:cat>
            <c:strRef>
              <c:f>Sheet1!$A$2:$A$3</c:f>
              <c:strCache>
                <c:ptCount val="2"/>
                <c:pt idx="0">
                  <c:v>Wandering </c:v>
                </c:pt>
                <c:pt idx="1">
                  <c:v>Peak Nutrition</c:v>
                </c:pt>
              </c:strCache>
            </c:strRef>
          </c:cat>
          <c:val>
            <c:numRef>
              <c:f>Sheet1!$C$2:$C$3</c:f>
              <c:numCache>
                <c:formatCode>General</c:formatCode>
                <c:ptCount val="2"/>
                <c:pt idx="0">
                  <c:v>1.0</c:v>
                </c:pt>
                <c:pt idx="1">
                  <c:v>100.0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663311392"/>
        <c:axId val="-663302960"/>
      </c:barChart>
      <c:catAx>
        <c:axId val="-663311392"/>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a:t>Stage </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663302960"/>
        <c:crosses val="autoZero"/>
        <c:auto val="1"/>
        <c:lblAlgn val="ctr"/>
        <c:lblOffset val="100"/>
        <c:noMultiLvlLbl val="0"/>
      </c:catAx>
      <c:valAx>
        <c:axId val="-663302960"/>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663311392"/>
        <c:crosses val="autoZero"/>
        <c:crossBetween val="between"/>
        <c:majorUnit val="25.0"/>
        <c:minorUnit val="10.0"/>
      </c:valAx>
      <c:spPr>
        <a:noFill/>
        <a:ln>
          <a:noFill/>
        </a:ln>
        <a:effectLst/>
      </c:spPr>
    </c:plotArea>
    <c:legend>
      <c:legendPos val="b"/>
      <c:layout>
        <c:manualLayout>
          <c:xMode val="edge"/>
          <c:yMode val="edge"/>
          <c:x val="0.377209463400408"/>
          <c:y val="0.0193927789511314"/>
          <c:w val="0.410357338145232"/>
          <c:h val="0.0846602148537228"/>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000"/>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561681569204167"/>
        </c:manualLayout>
      </c:layout>
      <c:barChart>
        <c:barDir val="col"/>
        <c:grouping val="clustered"/>
        <c:varyColors val="0"/>
        <c:ser>
          <c:idx val="0"/>
          <c:order val="0"/>
          <c:tx>
            <c:strRef>
              <c:f>Sheet1!$B$1</c:f>
              <c:strCache>
                <c:ptCount val="1"/>
                <c:pt idx="0">
                  <c:v>Short Genotype</c:v>
                </c:pt>
              </c:strCache>
            </c:strRef>
          </c:tx>
          <c:spPr>
            <a:solidFill>
              <a:schemeClr val="tx1">
                <a:lumMod val="50000"/>
                <a:lumOff val="50000"/>
              </a:schemeClr>
            </a:solidFill>
            <a:ln>
              <a:noFill/>
            </a:ln>
            <a:effectLst/>
          </c:spPr>
          <c:invertIfNegative val="0"/>
          <c:cat>
            <c:strRef>
              <c:f>Sheet1!$A$2:$A$10</c:f>
              <c:strCache>
                <c:ptCount val="9"/>
                <c:pt idx="0">
                  <c:v>1</c:v>
                </c:pt>
                <c:pt idx="1">
                  <c:v>5</c:v>
                </c:pt>
                <c:pt idx="2">
                  <c:v>Peak</c:v>
                </c:pt>
                <c:pt idx="3">
                  <c:v>15</c:v>
                </c:pt>
                <c:pt idx="4">
                  <c:v>20</c:v>
                </c:pt>
                <c:pt idx="5">
                  <c:v>25</c:v>
                </c:pt>
                <c:pt idx="6">
                  <c:v>30</c:v>
                </c:pt>
                <c:pt idx="7">
                  <c:v>35</c:v>
                </c:pt>
                <c:pt idx="8">
                  <c:v>40</c:v>
                </c:pt>
              </c:strCache>
            </c:strRef>
          </c:cat>
          <c:val>
            <c:numRef>
              <c:f>Sheet1!$B$2:$B$10</c:f>
              <c:numCache>
                <c:formatCode>General</c:formatCode>
                <c:ptCount val="9"/>
                <c:pt idx="0">
                  <c:v>1.0</c:v>
                </c:pt>
                <c:pt idx="1">
                  <c:v>1.0</c:v>
                </c:pt>
                <c:pt idx="2">
                  <c:v>100.0</c:v>
                </c:pt>
                <c:pt idx="3">
                  <c:v>100.0</c:v>
                </c:pt>
                <c:pt idx="4">
                  <c:v>100.0</c:v>
                </c:pt>
                <c:pt idx="5">
                  <c:v>100.0</c:v>
                </c:pt>
                <c:pt idx="6">
                  <c:v>100.0</c:v>
                </c:pt>
                <c:pt idx="7">
                  <c:v>100.0</c:v>
                </c:pt>
                <c:pt idx="8">
                  <c:v>100.0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Genotype</c:v>
                </c:pt>
              </c:strCache>
            </c:strRef>
          </c:tx>
          <c:spPr>
            <a:solidFill>
              <a:schemeClr val="tx1"/>
            </a:solidFill>
            <a:ln>
              <a:noFill/>
            </a:ln>
            <a:effectLst/>
          </c:spPr>
          <c:invertIfNegative val="0"/>
          <c:cat>
            <c:strRef>
              <c:f>Sheet1!$A$2:$A$10</c:f>
              <c:strCache>
                <c:ptCount val="9"/>
                <c:pt idx="0">
                  <c:v>1</c:v>
                </c:pt>
                <c:pt idx="1">
                  <c:v>5</c:v>
                </c:pt>
                <c:pt idx="2">
                  <c:v>Peak</c:v>
                </c:pt>
                <c:pt idx="3">
                  <c:v>15</c:v>
                </c:pt>
                <c:pt idx="4">
                  <c:v>20</c:v>
                </c:pt>
                <c:pt idx="5">
                  <c:v>25</c:v>
                </c:pt>
                <c:pt idx="6">
                  <c:v>30</c:v>
                </c:pt>
                <c:pt idx="7">
                  <c:v>35</c:v>
                </c:pt>
                <c:pt idx="8">
                  <c:v>40</c:v>
                </c:pt>
              </c:strCache>
            </c:strRef>
          </c:cat>
          <c:val>
            <c:numRef>
              <c:f>Sheet1!$C$2:$C$10</c:f>
              <c:numCache>
                <c:formatCode>General</c:formatCode>
                <c:ptCount val="9"/>
                <c:pt idx="0">
                  <c:v>1.0</c:v>
                </c:pt>
                <c:pt idx="1">
                  <c:v>1.0</c:v>
                </c:pt>
                <c:pt idx="2">
                  <c:v>100.0</c:v>
                </c:pt>
                <c:pt idx="3">
                  <c:v>100.0</c:v>
                </c:pt>
                <c:pt idx="4">
                  <c:v>100.0</c:v>
                </c:pt>
                <c:pt idx="5">
                  <c:v>100.0</c:v>
                </c:pt>
                <c:pt idx="6">
                  <c:v>100.0</c:v>
                </c:pt>
                <c:pt idx="7">
                  <c:v>100.0</c:v>
                </c:pt>
                <c:pt idx="8">
                  <c:v>100.0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663227648"/>
        <c:axId val="-663219136"/>
      </c:barChart>
      <c:catAx>
        <c:axId val="-663227648"/>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Time (days)</a:t>
                </a:r>
              </a:p>
            </c:rich>
          </c:tx>
          <c:layout>
            <c:manualLayout>
              <c:xMode val="edge"/>
              <c:yMode val="edge"/>
              <c:x val="0.472533810877807"/>
              <c:y val="0.832230179522015"/>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663219136"/>
        <c:crosses val="autoZero"/>
        <c:auto val="1"/>
        <c:lblAlgn val="ctr"/>
        <c:lblOffset val="100"/>
        <c:noMultiLvlLbl val="0"/>
      </c:catAx>
      <c:valAx>
        <c:axId val="-663219136"/>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663227648"/>
        <c:crosses val="autoZero"/>
        <c:crossBetween val="between"/>
        <c:majorUnit val="25.0"/>
        <c:minorUnit val="10.0"/>
      </c:valAx>
      <c:spPr>
        <a:noFill/>
        <a:ln>
          <a:noFill/>
        </a:ln>
        <a:effectLst/>
      </c:spPr>
    </c:plotArea>
    <c:legend>
      <c:legendPos val="b"/>
      <c:layout>
        <c:manualLayout>
          <c:xMode val="edge"/>
          <c:yMode val="edge"/>
          <c:x val="0.377209463400408"/>
          <c:y val="0.0193927789511314"/>
          <c:w val="0.410357338145232"/>
          <c:h val="0.0846602148537228"/>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000"/>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46819654299969"/>
          <c:y val="0.0379423524442367"/>
          <c:w val="0.861737012603154"/>
          <c:h val="0.826456376675035"/>
        </c:manualLayout>
      </c:layout>
      <c:lineChart>
        <c:grouping val="standard"/>
        <c:varyColors val="0"/>
        <c:ser>
          <c:idx val="0"/>
          <c:order val="0"/>
          <c:tx>
            <c:strRef>
              <c:f>Sheet1!$B$1</c:f>
              <c:strCache>
                <c:ptCount val="1"/>
                <c:pt idx="0">
                  <c:v>Column1</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dLbls>
            <c:dLbl>
              <c:idx val="0"/>
              <c:layout>
                <c:manualLayout>
                  <c:x val="0.027027027027027"/>
                  <c:y val="0.0327868852459016"/>
                </c:manualLayout>
              </c:layout>
              <c:tx>
                <c:rich>
                  <a:bodyPr/>
                  <a:lstStyle/>
                  <a:p>
                    <a:r>
                      <a:rPr lang="en-US"/>
                      <a:t>Short Diapause Length</a:t>
                    </a:r>
                  </a:p>
                </c:rich>
              </c:tx>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0-26CD-4844-9761-0BECF86B5D6A}"/>
                </c:ext>
                <c:ext xmlns:c15="http://schemas.microsoft.com/office/drawing/2012/chart" uri="{CE6537A1-D6FC-4f65-9D91-7224C49458BB}"/>
              </c:extLst>
            </c:dLbl>
            <c:dLbl>
              <c:idx val="1"/>
              <c:tx>
                <c:rich>
                  <a:bodyPr/>
                  <a:lstStyle/>
                  <a:p>
                    <a:r>
                      <a:rPr lang="en-US"/>
                      <a:t>Long</a:t>
                    </a:r>
                    <a:r>
                      <a:rPr lang="en-US" baseline="0"/>
                      <a:t> Diapause Length</a:t>
                    </a:r>
                    <a:endParaRPr lang="en-US"/>
                  </a:p>
                </c:rich>
              </c:tx>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26CD-4844-9761-0BECF86B5D6A}"/>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Sheet1!$A$2:$A$3</c:f>
              <c:strCache>
                <c:ptCount val="2"/>
                <c:pt idx="0">
                  <c:v>Genotype 1</c:v>
                </c:pt>
                <c:pt idx="1">
                  <c:v>Genotype 2</c:v>
                </c:pt>
              </c:strCache>
            </c:strRef>
          </c:cat>
          <c:val>
            <c:numRef>
              <c:f>Sheet1!$B$2:$B$3</c:f>
              <c:numCache>
                <c:formatCode>General</c:formatCode>
                <c:ptCount val="2"/>
                <c:pt idx="0">
                  <c:v>10.0</c:v>
                </c:pt>
                <c:pt idx="1">
                  <c:v>50.0</c:v>
                </c:pt>
              </c:numCache>
            </c:numRef>
          </c:val>
          <c:smooth val="0"/>
          <c:extLst xmlns:c16r2="http://schemas.microsoft.com/office/drawing/2015/06/chart">
            <c:ext xmlns:c16="http://schemas.microsoft.com/office/drawing/2014/chart" uri="{C3380CC4-5D6E-409C-BE32-E72D297353CC}">
              <c16:uniqueId val="{00000000-FD67-489F-8EE6-1EF4616E2C2E}"/>
            </c:ext>
          </c:extLst>
        </c:ser>
        <c:dLbls>
          <c:showLegendKey val="0"/>
          <c:showVal val="0"/>
          <c:showCatName val="0"/>
          <c:showSerName val="0"/>
          <c:showPercent val="0"/>
          <c:showBubbleSize val="0"/>
        </c:dLbls>
        <c:marker val="1"/>
        <c:smooth val="0"/>
        <c:axId val="-670665296"/>
        <c:axId val="-665186656"/>
      </c:lineChart>
      <c:catAx>
        <c:axId val="-67066529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665186656"/>
        <c:crosses val="autoZero"/>
        <c:auto val="1"/>
        <c:lblAlgn val="ctr"/>
        <c:lblOffset val="100"/>
        <c:noMultiLvlLbl val="0"/>
      </c:catAx>
      <c:valAx>
        <c:axId val="-665186656"/>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Stored</a:t>
                </a:r>
                <a:r>
                  <a:rPr lang="en-US" baseline="0" dirty="0">
                    <a:solidFill>
                      <a:schemeClr val="tx1"/>
                    </a:solidFill>
                  </a:rPr>
                  <a:t> Nutrition</a:t>
                </a:r>
                <a:endParaRPr lang="en-US" dirty="0">
                  <a:solidFill>
                    <a:schemeClr val="tx1"/>
                  </a:solidFill>
                </a:endParaRPr>
              </a:p>
            </c:rich>
          </c:tx>
          <c:layout>
            <c:manualLayout>
              <c:xMode val="edge"/>
              <c:yMode val="edge"/>
              <c:x val="0.00511397223995649"/>
              <c:y val="0.326433780818381"/>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670665296"/>
        <c:crosses val="autoZero"/>
        <c:crossBetween val="between"/>
      </c:valAx>
      <c:spPr>
        <a:noFill/>
        <a:ln w="50800">
          <a:solidFill>
            <a:schemeClr val="tx1"/>
          </a:solidFill>
        </a:ln>
        <a:effectLst/>
      </c:spPr>
    </c:plotArea>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2"/>
                <c:pt idx="0">
                  <c:v>Day 1</c:v>
                </c:pt>
                <c:pt idx="1">
                  <c:v>Wandering Day</c:v>
                </c:pt>
              </c:strCache>
            </c:strRef>
          </c:cat>
          <c:val>
            <c:numRef>
              <c:f>Sheet1!$B$2:$B$6</c:f>
              <c:numCache>
                <c:formatCode>General</c:formatCode>
                <c:ptCount val="5"/>
                <c:pt idx="0">
                  <c:v>0.0</c:v>
                </c:pt>
                <c:pt idx="1">
                  <c:v>25.0</c:v>
                </c:pt>
              </c:numCache>
            </c:numRef>
          </c:val>
          <c:smooth val="0"/>
          <c:extLst xmlns:c16r2="http://schemas.microsoft.com/office/drawing/2015/06/chart">
            <c:ext xmlns:c16="http://schemas.microsoft.com/office/drawing/2014/chart" uri="{C3380CC4-5D6E-409C-BE32-E72D297353CC}">
              <c16:uniqueId val="{00000000-94AC-4E5D-B1AA-A0D57F30C2C6}"/>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2"/>
                <c:pt idx="0">
                  <c:v>Day 1</c:v>
                </c:pt>
                <c:pt idx="1">
                  <c:v>Wandering Day</c:v>
                </c:pt>
              </c:strCache>
            </c:strRef>
          </c:cat>
          <c:val>
            <c:numRef>
              <c:f>Sheet1!$C$2:$C$6</c:f>
              <c:numCache>
                <c:formatCode>General</c:formatCode>
                <c:ptCount val="5"/>
                <c:pt idx="0">
                  <c:v>0.0</c:v>
                </c:pt>
                <c:pt idx="1">
                  <c:v>30.0</c:v>
                </c:pt>
              </c:numCache>
            </c:numRef>
          </c:val>
          <c:smooth val="0"/>
          <c:extLst xmlns:c16r2="http://schemas.microsoft.com/office/drawing/2015/06/chart">
            <c:ext xmlns:c16="http://schemas.microsoft.com/office/drawing/2014/chart" uri="{C3380CC4-5D6E-409C-BE32-E72D297353CC}">
              <c16:uniqueId val="{00000001-94AC-4E5D-B1AA-A0D57F30C2C6}"/>
            </c:ext>
          </c:extLst>
        </c:ser>
        <c:dLbls>
          <c:showLegendKey val="0"/>
          <c:showVal val="0"/>
          <c:showCatName val="0"/>
          <c:showSerName val="0"/>
          <c:showPercent val="0"/>
          <c:showBubbleSize val="0"/>
        </c:dLbls>
        <c:smooth val="0"/>
        <c:axId val="-662254704"/>
        <c:axId val="-662246272"/>
      </c:lineChart>
      <c:catAx>
        <c:axId val="-66225470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layout>
            <c:manualLayout>
              <c:xMode val="edge"/>
              <c:yMode val="edge"/>
              <c:x val="0.131112727756856"/>
              <c:y val="0.93881952388626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62246272"/>
        <c:crosses val="autoZero"/>
        <c:auto val="1"/>
        <c:lblAlgn val="ctr"/>
        <c:lblOffset val="100"/>
        <c:noMultiLvlLbl val="0"/>
      </c:catAx>
      <c:valAx>
        <c:axId val="-662246272"/>
        <c:scaling>
          <c:orientation val="minMax"/>
          <c:max val="70.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662254704"/>
        <c:crosses val="autoZero"/>
        <c:crossBetween val="midCat"/>
      </c:valAx>
      <c:spPr>
        <a:noFill/>
        <a:ln>
          <a:noFill/>
        </a:ln>
        <a:effectLst/>
      </c:spPr>
    </c:plotArea>
    <c:legend>
      <c:legendPos val="b"/>
      <c:layout>
        <c:manualLayout>
          <c:xMode val="edge"/>
          <c:yMode val="edge"/>
          <c:x val="0.798706303016471"/>
          <c:y val="0.0410808020984836"/>
          <c:w val="0.144530411959375"/>
          <c:h val="0.12388607045502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Sheet1!$B$2:$B$6</c:f>
              <c:numCache>
                <c:formatCode>General</c:formatCode>
                <c:ptCount val="5"/>
                <c:pt idx="0">
                  <c:v>0.0</c:v>
                </c:pt>
                <c:pt idx="1">
                  <c:v>50.0</c:v>
                </c:pt>
                <c:pt idx="2">
                  <c:v>40.0</c:v>
                </c:pt>
                <c:pt idx="3">
                  <c:v>30.0</c:v>
                </c:pt>
                <c:pt idx="4">
                  <c:v>20.0</c:v>
                </c:pt>
              </c:numCache>
            </c:numRef>
          </c:val>
          <c:smooth val="0"/>
          <c:extLst xmlns:c16r2="http://schemas.microsoft.com/office/drawing/2015/06/chart">
            <c:ext xmlns:c16="http://schemas.microsoft.com/office/drawing/2014/chart" uri="{C3380CC4-5D6E-409C-BE32-E72D297353CC}">
              <c16:uniqueId val="{00000000-FDE1-4DC0-8445-677C9F3EC2C3}"/>
            </c:ext>
          </c:extLst>
        </c:ser>
        <c:dLbls>
          <c:showLegendKey val="0"/>
          <c:showVal val="0"/>
          <c:showCatName val="0"/>
          <c:showSerName val="0"/>
          <c:showPercent val="0"/>
          <c:showBubbleSize val="0"/>
        </c:dLbls>
        <c:smooth val="0"/>
        <c:axId val="-662197280"/>
        <c:axId val="-662188832"/>
      </c:lineChart>
      <c:catAx>
        <c:axId val="-662197280"/>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62188832"/>
        <c:crosses val="autoZero"/>
        <c:auto val="1"/>
        <c:lblAlgn val="ctr"/>
        <c:lblOffset val="100"/>
        <c:noMultiLvlLbl val="0"/>
      </c:catAx>
      <c:valAx>
        <c:axId val="-662188832"/>
        <c:scaling>
          <c:orientation val="minMax"/>
          <c:max val="70.0"/>
        </c:scaling>
        <c:delete val="1"/>
        <c:axPos val="l"/>
        <c:numFmt formatCode="General" sourceLinked="0"/>
        <c:majorTickMark val="out"/>
        <c:minorTickMark val="none"/>
        <c:tickLblPos val="nextTo"/>
        <c:crossAx val="-66219728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2"/>
                <c:pt idx="0">
                  <c:v>Day 1</c:v>
                </c:pt>
                <c:pt idx="1">
                  <c:v>Wandering Day</c:v>
                </c:pt>
              </c:strCache>
            </c:strRef>
          </c:cat>
          <c:val>
            <c:numRef>
              <c:f>Sheet1!$B$2:$B$6</c:f>
              <c:numCache>
                <c:formatCode>General</c:formatCode>
                <c:ptCount val="5"/>
                <c:pt idx="0">
                  <c:v>0.0</c:v>
                </c:pt>
                <c:pt idx="1">
                  <c:v>25.0</c:v>
                </c:pt>
              </c:numCache>
            </c:numRef>
          </c:val>
          <c:smooth val="0"/>
          <c:extLst xmlns:c16r2="http://schemas.microsoft.com/office/drawing/2015/06/chart">
            <c:ext xmlns:c16="http://schemas.microsoft.com/office/drawing/2014/chart" uri="{C3380CC4-5D6E-409C-BE32-E72D297353CC}">
              <c16:uniqueId val="{00000000-94AC-4E5D-B1AA-A0D57F30C2C6}"/>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2"/>
                <c:pt idx="0">
                  <c:v>Day 1</c:v>
                </c:pt>
                <c:pt idx="1">
                  <c:v>Wandering Day</c:v>
                </c:pt>
              </c:strCache>
            </c:strRef>
          </c:cat>
          <c:val>
            <c:numRef>
              <c:f>Sheet1!$C$2:$C$6</c:f>
              <c:numCache>
                <c:formatCode>General</c:formatCode>
                <c:ptCount val="5"/>
                <c:pt idx="0">
                  <c:v>0.0</c:v>
                </c:pt>
                <c:pt idx="1">
                  <c:v>30.0</c:v>
                </c:pt>
              </c:numCache>
            </c:numRef>
          </c:val>
          <c:smooth val="0"/>
          <c:extLst xmlns:c16r2="http://schemas.microsoft.com/office/drawing/2015/06/chart">
            <c:ext xmlns:c16="http://schemas.microsoft.com/office/drawing/2014/chart" uri="{C3380CC4-5D6E-409C-BE32-E72D297353CC}">
              <c16:uniqueId val="{00000001-94AC-4E5D-B1AA-A0D57F30C2C6}"/>
            </c:ext>
          </c:extLst>
        </c:ser>
        <c:dLbls>
          <c:showLegendKey val="0"/>
          <c:showVal val="0"/>
          <c:showCatName val="0"/>
          <c:showSerName val="0"/>
          <c:showPercent val="0"/>
          <c:showBubbleSize val="0"/>
        </c:dLbls>
        <c:smooth val="0"/>
        <c:axId val="-662274160"/>
        <c:axId val="-662176000"/>
      </c:lineChart>
      <c:catAx>
        <c:axId val="-662274160"/>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layout>
            <c:manualLayout>
              <c:xMode val="edge"/>
              <c:yMode val="edge"/>
              <c:x val="0.131112727756856"/>
              <c:y val="0.93881952388626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62176000"/>
        <c:crosses val="autoZero"/>
        <c:auto val="1"/>
        <c:lblAlgn val="ctr"/>
        <c:lblOffset val="100"/>
        <c:noMultiLvlLbl val="0"/>
      </c:catAx>
      <c:valAx>
        <c:axId val="-662176000"/>
        <c:scaling>
          <c:orientation val="minMax"/>
          <c:max val="70.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662274160"/>
        <c:crosses val="autoZero"/>
        <c:crossBetween val="midCat"/>
      </c:valAx>
      <c:spPr>
        <a:noFill/>
        <a:ln>
          <a:noFill/>
        </a:ln>
        <a:effectLst/>
      </c:spPr>
    </c:plotArea>
    <c:legend>
      <c:legendPos val="b"/>
      <c:layout>
        <c:manualLayout>
          <c:xMode val="edge"/>
          <c:yMode val="edge"/>
          <c:x val="0.798706303016471"/>
          <c:y val="0.0410808020984836"/>
          <c:w val="0.144530411959375"/>
          <c:h val="0.12388607045502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995477184327862"/>
          <c:y val="0.0379423524442367"/>
          <c:w val="0.846871264585903"/>
          <c:h val="0.826456376675035"/>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Sheet1!$A$2:$A$5</c:f>
              <c:strCache>
                <c:ptCount val="4"/>
                <c:pt idx="0">
                  <c:v>Nutrition Peak</c:v>
                </c:pt>
                <c:pt idx="1">
                  <c:v>Diapause  Day 15</c:v>
                </c:pt>
                <c:pt idx="2">
                  <c:v>Diapause  Day 20</c:v>
                </c:pt>
                <c:pt idx="3">
                  <c:v>Diapause  Day 30</c:v>
                </c:pt>
              </c:strCache>
            </c:strRef>
          </c:cat>
          <c:val>
            <c:numRef>
              <c:f>Sheet1!$B$2:$B$5</c:f>
              <c:numCache>
                <c:formatCode>General</c:formatCode>
                <c:ptCount val="4"/>
                <c:pt idx="0">
                  <c:v>40.0</c:v>
                </c:pt>
                <c:pt idx="1">
                  <c:v>30.0</c:v>
                </c:pt>
                <c:pt idx="2">
                  <c:v>20.0</c:v>
                </c:pt>
                <c:pt idx="3">
                  <c:v>10.0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Sheet1!$A$2:$A$5</c:f>
              <c:strCache>
                <c:ptCount val="4"/>
                <c:pt idx="0">
                  <c:v>Nutrition Peak</c:v>
                </c:pt>
                <c:pt idx="1">
                  <c:v>Diapause  Day 15</c:v>
                </c:pt>
                <c:pt idx="2">
                  <c:v>Diapause  Day 20</c:v>
                </c:pt>
                <c:pt idx="3">
                  <c:v>Diapause  Day 30</c:v>
                </c:pt>
              </c:strCache>
            </c:strRef>
          </c:cat>
          <c:val>
            <c:numRef>
              <c:f>Sheet1!$C$2:$C$5</c:f>
              <c:numCache>
                <c:formatCode>General</c:formatCode>
                <c:ptCount val="4"/>
                <c:pt idx="0">
                  <c:v>60.0</c:v>
                </c:pt>
                <c:pt idx="1">
                  <c:v>50.0</c:v>
                </c:pt>
                <c:pt idx="2">
                  <c:v>40.0</c:v>
                </c:pt>
                <c:pt idx="3">
                  <c:v>30.0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711058624"/>
        <c:axId val="-711050864"/>
      </c:lineChart>
      <c:catAx>
        <c:axId val="-711058624"/>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en-US"/>
          </a:p>
        </c:txPr>
        <c:crossAx val="-711050864"/>
        <c:crosses val="autoZero"/>
        <c:auto val="1"/>
        <c:lblAlgn val="ctr"/>
        <c:lblOffset val="100"/>
        <c:noMultiLvlLbl val="0"/>
      </c:catAx>
      <c:valAx>
        <c:axId val="-711050864"/>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Mass (g)</a:t>
                </a:r>
              </a:p>
            </c:rich>
          </c:tx>
          <c:layout>
            <c:manualLayout>
              <c:xMode val="edge"/>
              <c:yMode val="edge"/>
              <c:x val="0.0311515748031496"/>
              <c:y val="0.301406618527523"/>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711058624"/>
        <c:crosses val="autoZero"/>
        <c:crossBetween val="between"/>
      </c:valAx>
      <c:spPr>
        <a:noFill/>
        <a:ln w="50800">
          <a:solidFill>
            <a:schemeClr val="tx1"/>
          </a:solidFill>
        </a:ln>
        <a:effectLst/>
      </c:spPr>
    </c:plotArea>
    <c:legend>
      <c:legendPos val="t"/>
      <c:layout>
        <c:manualLayout>
          <c:xMode val="edge"/>
          <c:yMode val="edge"/>
          <c:x val="0.656835333459823"/>
          <c:y val="0.078046010377735"/>
          <c:w val="0.255154780293612"/>
          <c:h val="0.152126308831929"/>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Sheet1!$B$2:$B$6</c:f>
              <c:numCache>
                <c:formatCode>General</c:formatCode>
                <c:ptCount val="5"/>
                <c:pt idx="0">
                  <c:v>0.0</c:v>
                </c:pt>
                <c:pt idx="1">
                  <c:v>50.0</c:v>
                </c:pt>
                <c:pt idx="2">
                  <c:v>40.0</c:v>
                </c:pt>
                <c:pt idx="3">
                  <c:v>30.0</c:v>
                </c:pt>
                <c:pt idx="4">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Sheet1!$C$2:$C$6</c:f>
              <c:numCache>
                <c:formatCode>General</c:formatCode>
                <c:ptCount val="5"/>
                <c:pt idx="0">
                  <c:v>0.0</c:v>
                </c:pt>
                <c:pt idx="1">
                  <c:v>70.0</c:v>
                </c:pt>
                <c:pt idx="2">
                  <c:v>60.0</c:v>
                </c:pt>
                <c:pt idx="3">
                  <c:v>50.0</c:v>
                </c:pt>
                <c:pt idx="4">
                  <c:v>40.0</c:v>
                </c:pt>
              </c:numCache>
            </c:numRef>
          </c:val>
          <c:smooth val="0"/>
          <c:extLst xmlns:c16r2="http://schemas.microsoft.com/office/drawing/2015/06/chart">
            <c:ext xmlns:c16="http://schemas.microsoft.com/office/drawing/2014/chart" uri="{C3380CC4-5D6E-409C-BE32-E72D297353CC}">
              <c16:uniqueId val="{00000000-1123-48EB-B426-962A0056FF47}"/>
            </c:ext>
          </c:extLst>
        </c:ser>
        <c:dLbls>
          <c:showLegendKey val="0"/>
          <c:showVal val="0"/>
          <c:showCatName val="0"/>
          <c:showSerName val="0"/>
          <c:showPercent val="0"/>
          <c:showBubbleSize val="0"/>
        </c:dLbls>
        <c:smooth val="0"/>
        <c:axId val="-662116512"/>
        <c:axId val="-662108064"/>
      </c:lineChart>
      <c:catAx>
        <c:axId val="-66211651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62108064"/>
        <c:crosses val="autoZero"/>
        <c:auto val="1"/>
        <c:lblAlgn val="ctr"/>
        <c:lblOffset val="100"/>
        <c:noMultiLvlLbl val="0"/>
      </c:catAx>
      <c:valAx>
        <c:axId val="-662108064"/>
        <c:scaling>
          <c:orientation val="minMax"/>
          <c:max val="70.0"/>
        </c:scaling>
        <c:delete val="1"/>
        <c:axPos val="l"/>
        <c:numFmt formatCode="General" sourceLinked="0"/>
        <c:majorTickMark val="out"/>
        <c:minorTickMark val="none"/>
        <c:tickLblPos val="nextTo"/>
        <c:crossAx val="-66211651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dLbls>
          <c:showLegendKey val="0"/>
          <c:showVal val="0"/>
          <c:showCatName val="0"/>
          <c:showSerName val="0"/>
          <c:showPercent val="0"/>
          <c:showBubbleSize val="0"/>
        </c:dLbls>
        <c:smooth val="0"/>
        <c:axId val="-644437376"/>
        <c:axId val="-644428944"/>
      </c:lineChart>
      <c:catAx>
        <c:axId val="-644437376"/>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644428944"/>
        <c:crosses val="autoZero"/>
        <c:auto val="1"/>
        <c:lblAlgn val="ctr"/>
        <c:lblOffset val="100"/>
        <c:noMultiLvlLbl val="0"/>
      </c:catAx>
      <c:valAx>
        <c:axId val="-644428944"/>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644437376"/>
        <c:crosses val="autoZero"/>
        <c:crossBetween val="midCat"/>
      </c:valAx>
      <c:spPr>
        <a:noFill/>
        <a:ln w="50800">
          <a:solidFill>
            <a:schemeClr val="tx1"/>
          </a:solidFill>
        </a:ln>
        <a:effectLst/>
      </c:spPr>
    </c:plotArea>
    <c:legend>
      <c:legendPos val="b"/>
      <c:layout>
        <c:manualLayout>
          <c:xMode val="edge"/>
          <c:yMode val="edge"/>
          <c:x val="0.0390444672676785"/>
          <c:y val="0.044220024382117"/>
          <c:w val="0.170268553387348"/>
          <c:h val="0.154358031514826"/>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0.0</c:v>
                </c:pt>
                <c:pt idx="1">
                  <c:v>30.0</c:v>
                </c:pt>
              </c:numCache>
            </c:numRef>
          </c:val>
          <c:smooth val="0"/>
          <c:extLst xmlns:c16r2="http://schemas.microsoft.com/office/drawing/2015/06/chart">
            <c:ext xmlns:c16="http://schemas.microsoft.com/office/drawing/2014/chart" uri="{C3380CC4-5D6E-409C-BE32-E72D297353CC}">
              <c16:uniqueId val="{00000000-3C20-44E6-90DC-909A03AB7222}"/>
            </c:ext>
          </c:extLst>
        </c:ser>
        <c:dLbls>
          <c:showLegendKey val="0"/>
          <c:showVal val="0"/>
          <c:showCatName val="0"/>
          <c:showSerName val="0"/>
          <c:showPercent val="0"/>
          <c:showBubbleSize val="0"/>
        </c:dLbls>
        <c:smooth val="0"/>
        <c:axId val="-644386704"/>
        <c:axId val="-644378576"/>
      </c:lineChart>
      <c:catAx>
        <c:axId val="-644386704"/>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644378576"/>
        <c:crosses val="autoZero"/>
        <c:auto val="1"/>
        <c:lblAlgn val="ctr"/>
        <c:lblOffset val="100"/>
        <c:noMultiLvlLbl val="0"/>
      </c:catAx>
      <c:valAx>
        <c:axId val="-644378576"/>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644386704"/>
        <c:crosses val="autoZero"/>
        <c:crossBetween val="midCat"/>
      </c:valAx>
      <c:spPr>
        <a:noFill/>
        <a:ln w="50800">
          <a:solidFill>
            <a:schemeClr val="tx1"/>
          </a:solidFill>
        </a:ln>
        <a:effectLst/>
      </c:spPr>
    </c:plotArea>
    <c:legend>
      <c:legendPos val="b"/>
      <c:layout>
        <c:manualLayout>
          <c:xMode val="edge"/>
          <c:yMode val="edge"/>
          <c:x val="0.0390444672676785"/>
          <c:y val="0.044220024382117"/>
          <c:w val="0.165437635512952"/>
          <c:h val="0.157497253798459"/>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0.0</c:v>
                </c:pt>
                <c:pt idx="1">
                  <c:v>30.0</c:v>
                </c:pt>
              </c:numCache>
            </c:numRef>
          </c:val>
          <c:smooth val="0"/>
          <c:extLst xmlns:c16r2="http://schemas.microsoft.com/office/drawing/2015/06/chart">
            <c:ext xmlns:c16="http://schemas.microsoft.com/office/drawing/2014/chart" uri="{C3380CC4-5D6E-409C-BE32-E72D297353CC}">
              <c16:uniqueId val="{00000000-3C20-44E6-90DC-909A03AB7222}"/>
            </c:ext>
          </c:extLst>
        </c:ser>
        <c:dLbls>
          <c:showLegendKey val="0"/>
          <c:showVal val="0"/>
          <c:showCatName val="0"/>
          <c:showSerName val="0"/>
          <c:showPercent val="0"/>
          <c:showBubbleSize val="0"/>
        </c:dLbls>
        <c:smooth val="0"/>
        <c:axId val="-645030864"/>
        <c:axId val="-644289664"/>
      </c:lineChart>
      <c:catAx>
        <c:axId val="-645030864"/>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644289664"/>
        <c:crosses val="autoZero"/>
        <c:auto val="1"/>
        <c:lblAlgn val="ctr"/>
        <c:lblOffset val="100"/>
        <c:noMultiLvlLbl val="0"/>
      </c:catAx>
      <c:valAx>
        <c:axId val="-644289664"/>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645030864"/>
        <c:crosses val="autoZero"/>
        <c:crossBetween val="midCat"/>
      </c:valAx>
      <c:spPr>
        <a:noFill/>
        <a:ln w="50800">
          <a:solidFill>
            <a:schemeClr val="tx1"/>
          </a:solidFill>
        </a:ln>
        <a:effectLst/>
      </c:spPr>
    </c:plotArea>
    <c:legend>
      <c:legendPos val="b"/>
      <c:layout>
        <c:manualLayout>
          <c:xMode val="edge"/>
          <c:yMode val="edge"/>
          <c:x val="0.0438753851420746"/>
          <c:y val="0.0756122472184513"/>
          <c:w val="0.161814447107155"/>
          <c:h val="0.144940364663925"/>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2774729330709"/>
          <c:y val="0.177671560915834"/>
          <c:w val="0.633803819953271"/>
          <c:h val="0.585875101910902"/>
        </c:manualLayout>
      </c:layout>
      <c:lineChart>
        <c:grouping val="standard"/>
        <c:varyColors val="0"/>
        <c:ser>
          <c:idx val="0"/>
          <c:order val="0"/>
          <c:tx>
            <c:strRef>
              <c:f>Sheet1!$B$1</c:f>
              <c:strCache>
                <c:ptCount val="1"/>
                <c:pt idx="0">
                  <c:v>Short Diapause Genotype</c:v>
                </c:pt>
              </c:strCache>
            </c:strRef>
          </c:tx>
          <c:spPr>
            <a:ln w="63500" cap="rnd">
              <a:solidFill>
                <a:schemeClr val="accent1"/>
              </a:solidFill>
              <a:round/>
            </a:ln>
            <a:effectLst/>
          </c:spPr>
          <c:marker>
            <c:symbol val="circle"/>
            <c:size val="10"/>
            <c:spPr>
              <a:solidFill>
                <a:srgbClr val="7030A0"/>
              </a:solidFill>
              <a:ln w="9525">
                <a:solidFill>
                  <a:schemeClr val="accent1"/>
                </a:solidFill>
              </a:ln>
              <a:effectLst/>
            </c:spPr>
          </c:marker>
          <c:dPt>
            <c:idx val="7"/>
            <c:marker>
              <c:symbol val="circle"/>
              <c:size val="10"/>
              <c:spPr>
                <a:solidFill>
                  <a:srgbClr val="7030A0"/>
                </a:solidFill>
                <a:ln w="9525">
                  <a:solidFill>
                    <a:srgbClr val="7030A0"/>
                  </a:solidFill>
                </a:ln>
                <a:effectLst/>
              </c:spPr>
            </c:marker>
            <c:bubble3D val="0"/>
            <c:spPr>
              <a:ln w="63500" cap="rnd">
                <a:solidFill>
                  <a:srgbClr val="7030A0"/>
                </a:solidFill>
                <a:round/>
              </a:ln>
              <a:effectLst/>
            </c:spPr>
            <c:extLst xmlns:c16r2="http://schemas.microsoft.com/office/drawing/2015/06/chart">
              <c:ext xmlns:c16="http://schemas.microsoft.com/office/drawing/2014/chart" uri="{C3380CC4-5D6E-409C-BE32-E72D297353CC}">
                <c16:uniqueId val="{00000001-A389-4453-96A7-E99DB9640AE2}"/>
              </c:ext>
            </c:extLst>
          </c:dPt>
          <c:dPt>
            <c:idx val="8"/>
            <c:marker>
              <c:symbol val="circle"/>
              <c:size val="10"/>
              <c:spPr>
                <a:solidFill>
                  <a:srgbClr val="7030A0"/>
                </a:solidFill>
                <a:ln w="9525">
                  <a:solidFill>
                    <a:srgbClr val="7030A0"/>
                  </a:solidFill>
                </a:ln>
                <a:effectLst/>
              </c:spPr>
            </c:marker>
            <c:bubble3D val="0"/>
            <c:spPr>
              <a:ln w="63500" cap="rnd">
                <a:solidFill>
                  <a:srgbClr val="7030A0"/>
                </a:solidFill>
                <a:round/>
              </a:ln>
              <a:effectLst/>
            </c:spPr>
            <c:extLst xmlns:c16r2="http://schemas.microsoft.com/office/drawing/2015/06/chart">
              <c:ext xmlns:c16="http://schemas.microsoft.com/office/drawing/2014/chart" uri="{C3380CC4-5D6E-409C-BE32-E72D297353CC}">
                <c16:uniqueId val="{00000003-A389-4453-96A7-E99DB9640AE2}"/>
              </c:ext>
            </c:extLst>
          </c:dPt>
          <c:dPt>
            <c:idx val="9"/>
            <c:marker>
              <c:symbol val="circle"/>
              <c:size val="10"/>
              <c:spPr>
                <a:solidFill>
                  <a:srgbClr val="7030A0"/>
                </a:solidFill>
                <a:ln w="9525">
                  <a:solidFill>
                    <a:srgbClr val="7030A0"/>
                  </a:solidFill>
                </a:ln>
                <a:effectLst/>
              </c:spPr>
            </c:marker>
            <c:bubble3D val="0"/>
            <c:spPr>
              <a:ln w="63500" cap="rnd">
                <a:solidFill>
                  <a:srgbClr val="7030A0"/>
                </a:solidFill>
                <a:round/>
              </a:ln>
              <a:effectLst/>
            </c:spPr>
            <c:extLst xmlns:c16r2="http://schemas.microsoft.com/office/drawing/2015/06/chart">
              <c:ext xmlns:c16="http://schemas.microsoft.com/office/drawing/2014/chart" uri="{C3380CC4-5D6E-409C-BE32-E72D297353CC}">
                <c16:uniqueId val="{00000005-A389-4453-96A7-E99DB9640AE2}"/>
              </c:ext>
            </c:extLst>
          </c:dPt>
          <c:dPt>
            <c:idx val="10"/>
            <c:marker>
              <c:symbol val="circle"/>
              <c:size val="10"/>
              <c:spPr>
                <a:solidFill>
                  <a:srgbClr val="7030A0"/>
                </a:solidFill>
                <a:ln w="9525">
                  <a:solidFill>
                    <a:srgbClr val="7030A0"/>
                  </a:solidFill>
                </a:ln>
                <a:effectLst/>
              </c:spPr>
            </c:marker>
            <c:bubble3D val="0"/>
            <c:spPr>
              <a:ln w="63500" cap="rnd">
                <a:solidFill>
                  <a:srgbClr val="7030A0"/>
                </a:solidFill>
                <a:round/>
              </a:ln>
              <a:effectLst/>
            </c:spPr>
            <c:extLst xmlns:c16r2="http://schemas.microsoft.com/office/drawing/2015/06/chart">
              <c:ext xmlns:c16="http://schemas.microsoft.com/office/drawing/2014/chart" uri="{C3380CC4-5D6E-409C-BE32-E72D297353CC}">
                <c16:uniqueId val="{00000007-A389-4453-96A7-E99DB9640AE2}"/>
              </c:ext>
            </c:extLst>
          </c:dPt>
          <c:cat>
            <c:numRef>
              <c:f>Sheet1!$A$2:$A$12</c:f>
              <c:numCache>
                <c:formatCode>General</c:formatCode>
                <c:ptCount val="11"/>
                <c:pt idx="0">
                  <c:v>1.0</c:v>
                </c:pt>
                <c:pt idx="1">
                  <c:v>2.0</c:v>
                </c:pt>
                <c:pt idx="2">
                  <c:v>3.0</c:v>
                </c:pt>
                <c:pt idx="3">
                  <c:v>4.0</c:v>
                </c:pt>
                <c:pt idx="4">
                  <c:v>5.0</c:v>
                </c:pt>
                <c:pt idx="5">
                  <c:v>6.0</c:v>
                </c:pt>
                <c:pt idx="6">
                  <c:v>7.0</c:v>
                </c:pt>
                <c:pt idx="7">
                  <c:v>8.0</c:v>
                </c:pt>
                <c:pt idx="8">
                  <c:v>9.0</c:v>
                </c:pt>
                <c:pt idx="9">
                  <c:v>10.0</c:v>
                </c:pt>
                <c:pt idx="10">
                  <c:v>11.0</c:v>
                </c:pt>
              </c:numCache>
            </c:numRef>
          </c:cat>
          <c:val>
            <c:numRef>
              <c:f>Sheet1!$B$2:$B$12</c:f>
              <c:numCache>
                <c:formatCode>General</c:formatCode>
                <c:ptCount val="11"/>
                <c:pt idx="0">
                  <c:v>0.0</c:v>
                </c:pt>
                <c:pt idx="1">
                  <c:v>0.0</c:v>
                </c:pt>
                <c:pt idx="2">
                  <c:v>0.0</c:v>
                </c:pt>
                <c:pt idx="3">
                  <c:v>0.0</c:v>
                </c:pt>
                <c:pt idx="4">
                  <c:v>0.0</c:v>
                </c:pt>
                <c:pt idx="5">
                  <c:v>0.0</c:v>
                </c:pt>
                <c:pt idx="6">
                  <c:v>0.0</c:v>
                </c:pt>
                <c:pt idx="7">
                  <c:v>92.0</c:v>
                </c:pt>
                <c:pt idx="8">
                  <c:v>100.0</c:v>
                </c:pt>
                <c:pt idx="9">
                  <c:v>100.0</c:v>
                </c:pt>
                <c:pt idx="10">
                  <c:v>100.0</c:v>
                </c:pt>
              </c:numCache>
            </c:numRef>
          </c:val>
          <c:smooth val="0"/>
          <c:extLst xmlns:c16r2="http://schemas.microsoft.com/office/drawing/2015/06/chart">
            <c:ext xmlns:c16="http://schemas.microsoft.com/office/drawing/2014/chart" uri="{C3380CC4-5D6E-409C-BE32-E72D297353CC}">
              <c16:uniqueId val="{00000000-9DD1-4D57-95E2-D1E0FC7F3AC7}"/>
            </c:ext>
          </c:extLst>
        </c:ser>
        <c:ser>
          <c:idx val="1"/>
          <c:order val="1"/>
          <c:tx>
            <c:strRef>
              <c:f>Sheet1!$C$1</c:f>
              <c:strCache>
                <c:ptCount val="1"/>
                <c:pt idx="0">
                  <c:v>Long Diapause Genotype</c:v>
                </c:pt>
              </c:strCache>
            </c:strRef>
          </c:tx>
          <c:spPr>
            <a:ln w="63500" cap="rnd">
              <a:solidFill>
                <a:srgbClr val="92D050"/>
              </a:solidFill>
              <a:round/>
            </a:ln>
            <a:effectLst/>
          </c:spPr>
          <c:marker>
            <c:symbol val="circle"/>
            <c:size val="10"/>
            <c:spPr>
              <a:solidFill>
                <a:srgbClr val="92D050"/>
              </a:solidFill>
              <a:ln w="9525">
                <a:solidFill>
                  <a:srgbClr val="92D050"/>
                </a:solidFill>
              </a:ln>
              <a:effectLst/>
            </c:spPr>
          </c:marker>
          <c:cat>
            <c:numRef>
              <c:f>Sheet1!$A$2:$A$12</c:f>
              <c:numCache>
                <c:formatCode>General</c:formatCode>
                <c:ptCount val="11"/>
                <c:pt idx="0">
                  <c:v>1.0</c:v>
                </c:pt>
                <c:pt idx="1">
                  <c:v>2.0</c:v>
                </c:pt>
                <c:pt idx="2">
                  <c:v>3.0</c:v>
                </c:pt>
                <c:pt idx="3">
                  <c:v>4.0</c:v>
                </c:pt>
                <c:pt idx="4">
                  <c:v>5.0</c:v>
                </c:pt>
                <c:pt idx="5">
                  <c:v>6.0</c:v>
                </c:pt>
                <c:pt idx="6">
                  <c:v>7.0</c:v>
                </c:pt>
                <c:pt idx="7">
                  <c:v>8.0</c:v>
                </c:pt>
                <c:pt idx="8">
                  <c:v>9.0</c:v>
                </c:pt>
                <c:pt idx="9">
                  <c:v>10.0</c:v>
                </c:pt>
                <c:pt idx="10">
                  <c:v>11.0</c:v>
                </c:pt>
              </c:numCache>
            </c:numRef>
          </c:cat>
          <c:val>
            <c:numRef>
              <c:f>Sheet1!$C$2:$C$12</c:f>
              <c:numCache>
                <c:formatCode>General</c:formatCode>
                <c:ptCount val="11"/>
                <c:pt idx="0">
                  <c:v>0.0</c:v>
                </c:pt>
                <c:pt idx="1">
                  <c:v>0.0</c:v>
                </c:pt>
                <c:pt idx="2">
                  <c:v>0.0</c:v>
                </c:pt>
                <c:pt idx="3">
                  <c:v>0.0</c:v>
                </c:pt>
                <c:pt idx="4">
                  <c:v>0.0</c:v>
                </c:pt>
                <c:pt idx="5">
                  <c:v>0.0</c:v>
                </c:pt>
                <c:pt idx="6">
                  <c:v>0.0</c:v>
                </c:pt>
                <c:pt idx="7">
                  <c:v>0.0</c:v>
                </c:pt>
                <c:pt idx="8">
                  <c:v>0.0</c:v>
                </c:pt>
                <c:pt idx="9">
                  <c:v>96.0</c:v>
                </c:pt>
                <c:pt idx="10">
                  <c:v>100.0</c:v>
                </c:pt>
              </c:numCache>
            </c:numRef>
          </c:val>
          <c:smooth val="0"/>
          <c:extLst xmlns:c16r2="http://schemas.microsoft.com/office/drawing/2015/06/chart">
            <c:ext xmlns:c16="http://schemas.microsoft.com/office/drawing/2014/chart" uri="{C3380CC4-5D6E-409C-BE32-E72D297353CC}">
              <c16:uniqueId val="{00000001-9DD1-4D57-95E2-D1E0FC7F3AC7}"/>
            </c:ext>
          </c:extLst>
        </c:ser>
        <c:dLbls>
          <c:showLegendKey val="0"/>
          <c:showVal val="0"/>
          <c:showCatName val="0"/>
          <c:showSerName val="0"/>
          <c:showPercent val="0"/>
          <c:showBubbleSize val="0"/>
        </c:dLbls>
        <c:marker val="1"/>
        <c:smooth val="0"/>
        <c:axId val="-670494384"/>
        <c:axId val="-670486352"/>
      </c:lineChart>
      <c:catAx>
        <c:axId val="-670494384"/>
        <c:scaling>
          <c:orientation val="minMax"/>
        </c:scaling>
        <c:delete val="0"/>
        <c:axPos val="b"/>
        <c:title>
          <c:tx>
            <c:rich>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r>
                  <a:rPr lang="en-US" sz="2400"/>
                  <a:t>Time (days)</a:t>
                </a:r>
              </a:p>
            </c:rich>
          </c:tx>
          <c:layout/>
          <c:overlay val="0"/>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670486352"/>
        <c:crosses val="autoZero"/>
        <c:auto val="1"/>
        <c:lblAlgn val="ctr"/>
        <c:lblOffset val="100"/>
        <c:noMultiLvlLbl val="0"/>
      </c:catAx>
      <c:valAx>
        <c:axId val="-670486352"/>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sz="2400" dirty="0"/>
                  <a:t>Percent </a:t>
                </a:r>
                <a:r>
                  <a:rPr lang="en-US" sz="2400" baseline="0" dirty="0"/>
                  <a:t> Pupated (%)</a:t>
                </a:r>
                <a:endParaRPr lang="en-US" sz="2400" dirty="0"/>
              </a:p>
            </c:rich>
          </c:tx>
          <c:layout/>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670494384"/>
        <c:crosses val="autoZero"/>
        <c:crossBetween val="between"/>
        <c:majorUnit val="25.0"/>
      </c:valAx>
      <c:spPr>
        <a:noFill/>
        <a:ln>
          <a:noFill/>
        </a:ln>
        <a:effectLst/>
      </c:spPr>
    </c:plotArea>
    <c:plotVisOnly val="1"/>
    <c:dispBlanksAs val="gap"/>
    <c:showDLblsOverMax val="0"/>
  </c:chart>
  <c:spPr>
    <a:solidFill>
      <a:schemeClr val="lt1"/>
    </a:solidFill>
    <a:ln w="25400" cap="flat" cmpd="sng" algn="ctr">
      <a:no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87420332964"/>
          <c:y val="0.177671560915834"/>
          <c:w val="0.820080506659864"/>
          <c:h val="0.66015333586369"/>
        </c:manualLayout>
      </c:layout>
      <c:lineChart>
        <c:grouping val="standard"/>
        <c:varyColors val="0"/>
        <c:ser>
          <c:idx val="0"/>
          <c:order val="0"/>
          <c:tx>
            <c:strRef>
              <c:f>Sheet1!$B$1</c:f>
              <c:strCache>
                <c:ptCount val="1"/>
                <c:pt idx="0">
                  <c:v>Short-Diapause</c:v>
                </c:pt>
              </c:strCache>
            </c:strRef>
          </c:tx>
          <c:spPr>
            <a:ln w="63500" cap="rnd">
              <a:solidFill>
                <a:srgbClr val="7030A0"/>
              </a:solidFill>
              <a:round/>
            </a:ln>
            <a:effectLst/>
          </c:spPr>
          <c:marker>
            <c:symbol val="circle"/>
            <c:size val="10"/>
            <c:spPr>
              <a:solidFill>
                <a:srgbClr val="7030A0"/>
              </a:solidFill>
              <a:ln w="9525">
                <a:solidFill>
                  <a:srgbClr val="7030A0"/>
                </a:solidFill>
              </a:ln>
              <a:effectLst/>
            </c:spPr>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Sheet1!$B$2:$B$41</c:f>
              <c:numCache>
                <c:formatCode>General</c:formatCode>
                <c:ptCount val="40"/>
                <c:pt idx="0">
                  <c:v>0.0</c:v>
                </c:pt>
                <c:pt idx="1">
                  <c:v>0.0</c:v>
                </c:pt>
                <c:pt idx="2">
                  <c:v>0.0</c:v>
                </c:pt>
                <c:pt idx="3">
                  <c:v>0.0</c:v>
                </c:pt>
                <c:pt idx="4">
                  <c:v>0.0</c:v>
                </c:pt>
                <c:pt idx="5">
                  <c:v>0.0</c:v>
                </c:pt>
                <c:pt idx="6">
                  <c:v>0.0</c:v>
                </c:pt>
                <c:pt idx="7">
                  <c:v>92.0</c:v>
                </c:pt>
                <c:pt idx="8">
                  <c:v>100.0</c:v>
                </c:pt>
                <c:pt idx="9">
                  <c:v>100.0</c:v>
                </c:pt>
                <c:pt idx="10">
                  <c:v>100.0</c:v>
                </c:pt>
              </c:numCache>
            </c:numRef>
          </c:val>
          <c:smooth val="0"/>
          <c:extLst xmlns:c16r2="http://schemas.microsoft.com/office/drawing/2015/06/chart">
            <c:ext xmlns:c16="http://schemas.microsoft.com/office/drawing/2014/chart" uri="{C3380CC4-5D6E-409C-BE32-E72D297353CC}">
              <c16:uniqueId val="{00000000-9DD1-4D57-95E2-D1E0FC7F3AC7}"/>
            </c:ext>
          </c:extLst>
        </c:ser>
        <c:ser>
          <c:idx val="1"/>
          <c:order val="1"/>
          <c:tx>
            <c:strRef>
              <c:f>Sheet1!$C$1</c:f>
              <c:strCache>
                <c:ptCount val="1"/>
                <c:pt idx="0">
                  <c:v>Long-Diapause</c:v>
                </c:pt>
              </c:strCache>
            </c:strRef>
          </c:tx>
          <c:spPr>
            <a:ln w="63500" cap="rnd">
              <a:solidFill>
                <a:srgbClr val="92D050"/>
              </a:solidFill>
              <a:round/>
            </a:ln>
            <a:effectLst/>
          </c:spPr>
          <c:marker>
            <c:symbol val="circle"/>
            <c:size val="10"/>
            <c:spPr>
              <a:solidFill>
                <a:schemeClr val="accent2"/>
              </a:solidFill>
              <a:ln w="9525">
                <a:solidFill>
                  <a:srgbClr val="92D050"/>
                </a:solidFill>
              </a:ln>
              <a:effectLst/>
            </c:spPr>
          </c:marker>
          <c:dPt>
            <c:idx val="9"/>
            <c:marker>
              <c:symbol val="circle"/>
              <c:size val="10"/>
              <c:spPr>
                <a:solidFill>
                  <a:srgbClr val="92D050"/>
                </a:solidFill>
                <a:ln w="9525">
                  <a:solidFill>
                    <a:srgbClr val="92D050"/>
                  </a:solidFill>
                </a:ln>
                <a:effectLst/>
              </c:spPr>
            </c:marker>
            <c:bubble3D val="0"/>
            <c:extLst xmlns:c16r2="http://schemas.microsoft.com/office/drawing/2015/06/chart">
              <c:ext xmlns:c16="http://schemas.microsoft.com/office/drawing/2014/chart" uri="{C3380CC4-5D6E-409C-BE32-E72D297353CC}">
                <c16:uniqueId val="{00000000-E439-499B-A976-C346726FB0CC}"/>
              </c:ext>
            </c:extLst>
          </c:dPt>
          <c:dPt>
            <c:idx val="10"/>
            <c:marker>
              <c:symbol val="circle"/>
              <c:size val="10"/>
              <c:spPr>
                <a:solidFill>
                  <a:srgbClr val="92D050"/>
                </a:solidFill>
                <a:ln w="9525">
                  <a:solidFill>
                    <a:srgbClr val="92D050"/>
                  </a:solidFill>
                </a:ln>
                <a:effectLst/>
              </c:spPr>
            </c:marker>
            <c:bubble3D val="0"/>
            <c:extLst xmlns:c16r2="http://schemas.microsoft.com/office/drawing/2015/06/chart">
              <c:ext xmlns:c16="http://schemas.microsoft.com/office/drawing/2014/chart" uri="{C3380CC4-5D6E-409C-BE32-E72D297353CC}">
                <c16:uniqueId val="{00000001-E439-499B-A976-C346726FB0CC}"/>
              </c:ext>
            </c:extLst>
          </c:dPt>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Sheet1!$C$2:$C$41</c:f>
              <c:numCache>
                <c:formatCode>General</c:formatCode>
                <c:ptCount val="40"/>
                <c:pt idx="0">
                  <c:v>0.0</c:v>
                </c:pt>
                <c:pt idx="1">
                  <c:v>0.0</c:v>
                </c:pt>
                <c:pt idx="2">
                  <c:v>0.0</c:v>
                </c:pt>
                <c:pt idx="3">
                  <c:v>0.0</c:v>
                </c:pt>
                <c:pt idx="4">
                  <c:v>0.0</c:v>
                </c:pt>
                <c:pt idx="5">
                  <c:v>0.0</c:v>
                </c:pt>
                <c:pt idx="6">
                  <c:v>0.0</c:v>
                </c:pt>
                <c:pt idx="7">
                  <c:v>0.0</c:v>
                </c:pt>
                <c:pt idx="8">
                  <c:v>0.0</c:v>
                </c:pt>
                <c:pt idx="9">
                  <c:v>96.0</c:v>
                </c:pt>
                <c:pt idx="10">
                  <c:v>100.0</c:v>
                </c:pt>
              </c:numCache>
            </c:numRef>
          </c:val>
          <c:smooth val="0"/>
          <c:extLst xmlns:c16r2="http://schemas.microsoft.com/office/drawing/2015/06/chart">
            <c:ext xmlns:c16="http://schemas.microsoft.com/office/drawing/2014/chart" uri="{C3380CC4-5D6E-409C-BE32-E72D297353CC}">
              <c16:uniqueId val="{00000001-9DD1-4D57-95E2-D1E0FC7F3AC7}"/>
            </c:ext>
          </c:extLst>
        </c:ser>
        <c:ser>
          <c:idx val="2"/>
          <c:order val="2"/>
          <c:tx>
            <c:strRef>
              <c:f>Sheet1!$D$1</c:f>
              <c:strCache>
                <c:ptCount val="1"/>
                <c:pt idx="0">
                  <c:v>Long-Diapause2</c:v>
                </c:pt>
              </c:strCache>
            </c:strRef>
          </c:tx>
          <c:spPr>
            <a:ln w="63500" cap="rnd">
              <a:solidFill>
                <a:schemeClr val="accent3"/>
              </a:solidFill>
              <a:round/>
            </a:ln>
            <a:effectLst/>
          </c:spPr>
          <c:marker>
            <c:symbol val="circle"/>
            <c:size val="10"/>
            <c:spPr>
              <a:solidFill>
                <a:schemeClr val="accent3"/>
              </a:solidFill>
              <a:ln w="9525">
                <a:solidFill>
                  <a:schemeClr val="accent3"/>
                </a:solidFill>
              </a:ln>
              <a:effectLst/>
            </c:spPr>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Sheet1!$D$2:$D$41</c:f>
              <c:numCache>
                <c:formatCode>General</c:formatCode>
                <c:ptCount val="40"/>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numCache>
            </c:numRef>
          </c:val>
          <c:smooth val="0"/>
          <c:extLst xmlns:c16r2="http://schemas.microsoft.com/office/drawing/2015/06/chart">
            <c:ext xmlns:c16="http://schemas.microsoft.com/office/drawing/2014/chart" uri="{C3380CC4-5D6E-409C-BE32-E72D297353CC}">
              <c16:uniqueId val="{00000000-3154-47E3-A696-8BDB98E21D66}"/>
            </c:ext>
          </c:extLst>
        </c:ser>
        <c:dLbls>
          <c:showLegendKey val="0"/>
          <c:showVal val="0"/>
          <c:showCatName val="0"/>
          <c:showSerName val="0"/>
          <c:showPercent val="0"/>
          <c:showBubbleSize val="0"/>
        </c:dLbls>
        <c:marker val="1"/>
        <c:smooth val="0"/>
        <c:axId val="-670418096"/>
        <c:axId val="-670410080"/>
      </c:lineChart>
      <c:catAx>
        <c:axId val="-670418096"/>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a:t>Time (Days)</a:t>
                </a:r>
              </a:p>
            </c:rich>
          </c:tx>
          <c:layout>
            <c:manualLayout>
              <c:xMode val="edge"/>
              <c:yMode val="edge"/>
              <c:x val="0.471386223883866"/>
              <c:y val="0.93302782083331"/>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in"/>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670410080"/>
        <c:crosses val="autoZero"/>
        <c:auto val="1"/>
        <c:lblAlgn val="ctr"/>
        <c:lblOffset val="100"/>
        <c:tickLblSkip val="2"/>
        <c:tickMarkSkip val="1"/>
        <c:noMultiLvlLbl val="0"/>
      </c:catAx>
      <c:valAx>
        <c:axId val="-670410080"/>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dirty="0"/>
                  <a:t>Percent </a:t>
                </a:r>
                <a:r>
                  <a:rPr lang="en-US" baseline="0" dirty="0"/>
                  <a:t> Pupated (%)</a:t>
                </a:r>
                <a:endParaRPr lang="en-US" dirty="0"/>
              </a:p>
            </c:rich>
          </c:tx>
          <c:layout/>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670418096"/>
        <c:crosses val="autoZero"/>
        <c:crossBetween val="midCat"/>
        <c:majorUnit val="25.0"/>
      </c:valAx>
      <c:spPr>
        <a:noFill/>
        <a:ln>
          <a:noFill/>
        </a:ln>
        <a:effectLst/>
      </c:spPr>
    </c:plotArea>
    <c:plotVisOnly val="1"/>
    <c:dispBlanksAs val="gap"/>
    <c:showDLblsOverMax val="0"/>
  </c:chart>
  <c:spPr>
    <a:solidFill>
      <a:schemeClr val="lt1"/>
    </a:solidFill>
    <a:ln w="25400" cap="flat" cmpd="sng" algn="ctr">
      <a:solidFill>
        <a:schemeClr val="dk1"/>
      </a:solid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87420332964"/>
          <c:y val="0.177671560915834"/>
          <c:w val="0.820080506659864"/>
          <c:h val="0.66015333586369"/>
        </c:manualLayout>
      </c:layout>
      <c:lineChart>
        <c:grouping val="standard"/>
        <c:varyColors val="0"/>
        <c:ser>
          <c:idx val="0"/>
          <c:order val="0"/>
          <c:tx>
            <c:strRef>
              <c:f>Sheet1!$B$1</c:f>
              <c:strCache>
                <c:ptCount val="1"/>
                <c:pt idx="0">
                  <c:v>Short-Diapause</c:v>
                </c:pt>
              </c:strCache>
            </c:strRef>
          </c:tx>
          <c:spPr>
            <a:ln w="63500" cap="rnd">
              <a:solidFill>
                <a:srgbClr val="7030A0"/>
              </a:solidFill>
              <a:round/>
            </a:ln>
            <a:effectLst/>
          </c:spPr>
          <c:marker>
            <c:symbol val="circle"/>
            <c:size val="10"/>
            <c:spPr>
              <a:solidFill>
                <a:srgbClr val="7030A0"/>
              </a:solidFill>
              <a:ln w="9525">
                <a:solidFill>
                  <a:srgbClr val="7030A0"/>
                </a:solidFill>
              </a:ln>
              <a:effectLst/>
            </c:spPr>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Sheet1!$B$2:$B$41</c:f>
              <c:numCache>
                <c:formatCode>General</c:formatCode>
                <c:ptCount val="40"/>
                <c:pt idx="0">
                  <c:v>0.0</c:v>
                </c:pt>
                <c:pt idx="1">
                  <c:v>0.0</c:v>
                </c:pt>
                <c:pt idx="2">
                  <c:v>0.0</c:v>
                </c:pt>
                <c:pt idx="3">
                  <c:v>0.0</c:v>
                </c:pt>
                <c:pt idx="4">
                  <c:v>0.0</c:v>
                </c:pt>
                <c:pt idx="5">
                  <c:v>0.0</c:v>
                </c:pt>
                <c:pt idx="6">
                  <c:v>0.0</c:v>
                </c:pt>
                <c:pt idx="7">
                  <c:v>92.0</c:v>
                </c:pt>
                <c:pt idx="8">
                  <c:v>100.0</c:v>
                </c:pt>
                <c:pt idx="9">
                  <c:v>100.0</c:v>
                </c:pt>
                <c:pt idx="10">
                  <c:v>100.0</c:v>
                </c:pt>
              </c:numCache>
            </c:numRef>
          </c:val>
          <c:smooth val="0"/>
          <c:extLst xmlns:c16r2="http://schemas.microsoft.com/office/drawing/2015/06/chart">
            <c:ext xmlns:c16="http://schemas.microsoft.com/office/drawing/2014/chart" uri="{C3380CC4-5D6E-409C-BE32-E72D297353CC}">
              <c16:uniqueId val="{00000000-9DD1-4D57-95E2-D1E0FC7F3AC7}"/>
            </c:ext>
          </c:extLst>
        </c:ser>
        <c:ser>
          <c:idx val="1"/>
          <c:order val="1"/>
          <c:tx>
            <c:strRef>
              <c:f>Sheet1!$C$1</c:f>
              <c:strCache>
                <c:ptCount val="1"/>
                <c:pt idx="0">
                  <c:v>Long-Diapause</c:v>
                </c:pt>
              </c:strCache>
            </c:strRef>
          </c:tx>
          <c:spPr>
            <a:ln w="63500" cap="rnd">
              <a:solidFill>
                <a:srgbClr val="92D050"/>
              </a:solidFill>
              <a:round/>
            </a:ln>
            <a:effectLst/>
          </c:spPr>
          <c:marker>
            <c:symbol val="circle"/>
            <c:size val="10"/>
            <c:spPr>
              <a:solidFill>
                <a:srgbClr val="92D050"/>
              </a:solidFill>
              <a:ln w="9525">
                <a:solidFill>
                  <a:srgbClr val="92D050"/>
                </a:solidFill>
              </a:ln>
              <a:effectLst/>
            </c:spPr>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Sheet1!$C$2:$C$41</c:f>
              <c:numCache>
                <c:formatCode>General</c:formatCode>
                <c:ptCount val="40"/>
                <c:pt idx="0">
                  <c:v>0.0</c:v>
                </c:pt>
                <c:pt idx="1">
                  <c:v>0.0</c:v>
                </c:pt>
                <c:pt idx="2">
                  <c:v>0.0</c:v>
                </c:pt>
                <c:pt idx="3">
                  <c:v>0.0</c:v>
                </c:pt>
                <c:pt idx="4">
                  <c:v>0.0</c:v>
                </c:pt>
                <c:pt idx="5">
                  <c:v>0.0</c:v>
                </c:pt>
                <c:pt idx="6">
                  <c:v>0.0</c:v>
                </c:pt>
                <c:pt idx="7">
                  <c:v>0.0</c:v>
                </c:pt>
                <c:pt idx="8">
                  <c:v>0.0</c:v>
                </c:pt>
                <c:pt idx="9">
                  <c:v>96.0</c:v>
                </c:pt>
                <c:pt idx="10">
                  <c:v>100.0</c:v>
                </c:pt>
              </c:numCache>
            </c:numRef>
          </c:val>
          <c:smooth val="0"/>
          <c:extLst xmlns:c16r2="http://schemas.microsoft.com/office/drawing/2015/06/chart">
            <c:ext xmlns:c16="http://schemas.microsoft.com/office/drawing/2014/chart" uri="{C3380CC4-5D6E-409C-BE32-E72D297353CC}">
              <c16:uniqueId val="{00000001-9DD1-4D57-95E2-D1E0FC7F3AC7}"/>
            </c:ext>
          </c:extLst>
        </c:ser>
        <c:ser>
          <c:idx val="2"/>
          <c:order val="2"/>
          <c:tx>
            <c:strRef>
              <c:f>Sheet1!$D$1</c:f>
              <c:strCache>
                <c:ptCount val="1"/>
                <c:pt idx="0">
                  <c:v>Long-Diapause2</c:v>
                </c:pt>
              </c:strCache>
            </c:strRef>
          </c:tx>
          <c:spPr>
            <a:ln w="63500" cap="rnd">
              <a:solidFill>
                <a:schemeClr val="accent3"/>
              </a:solidFill>
              <a:round/>
            </a:ln>
            <a:effectLst/>
          </c:spPr>
          <c:marker>
            <c:symbol val="circle"/>
            <c:size val="10"/>
            <c:spPr>
              <a:solidFill>
                <a:schemeClr val="accent3"/>
              </a:solidFill>
              <a:ln w="9525">
                <a:solidFill>
                  <a:schemeClr val="accent3"/>
                </a:solidFill>
              </a:ln>
              <a:effectLst/>
            </c:spPr>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Sheet1!$D$2:$D$41</c:f>
              <c:numCache>
                <c:formatCode>General</c:formatCode>
                <c:ptCount val="40"/>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numCache>
            </c:numRef>
          </c:val>
          <c:smooth val="0"/>
          <c:extLst xmlns:c16r2="http://schemas.microsoft.com/office/drawing/2015/06/chart">
            <c:ext xmlns:c16="http://schemas.microsoft.com/office/drawing/2014/chart" uri="{C3380CC4-5D6E-409C-BE32-E72D297353CC}">
              <c16:uniqueId val="{00000000-D583-404F-A1C2-16A8336E55B7}"/>
            </c:ext>
          </c:extLst>
        </c:ser>
        <c:ser>
          <c:idx val="3"/>
          <c:order val="3"/>
          <c:tx>
            <c:strRef>
              <c:f>Sheet1!$E$1</c:f>
              <c:strCache>
                <c:ptCount val="1"/>
                <c:pt idx="0">
                  <c:v>Short Genotype</c:v>
                </c:pt>
              </c:strCache>
            </c:strRef>
          </c:tx>
          <c:spPr>
            <a:ln w="63500" cap="rnd">
              <a:solidFill>
                <a:schemeClr val="accent4"/>
              </a:solidFill>
              <a:round/>
            </a:ln>
            <a:effectLst/>
          </c:spPr>
          <c:marker>
            <c:symbol val="circle"/>
            <c:size val="10"/>
            <c:spPr>
              <a:solidFill>
                <a:schemeClr val="accent4"/>
              </a:solidFill>
              <a:ln w="9525">
                <a:solidFill>
                  <a:schemeClr val="accent4"/>
                </a:solidFill>
              </a:ln>
              <a:effectLst/>
            </c:spPr>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Sheet1!$E$2:$E$41</c:f>
              <c:numCache>
                <c:formatCode>General</c:formatCode>
                <c:ptCount val="40"/>
                <c:pt idx="0">
                  <c:v>0.0</c:v>
                </c:pt>
                <c:pt idx="1">
                  <c:v>0.0</c:v>
                </c:pt>
                <c:pt idx="2">
                  <c:v>0.0</c:v>
                </c:pt>
                <c:pt idx="3">
                  <c:v>0.0</c:v>
                </c:pt>
                <c:pt idx="4">
                  <c:v>0.0</c:v>
                </c:pt>
                <c:pt idx="5">
                  <c:v>0.0</c:v>
                </c:pt>
                <c:pt idx="6">
                  <c:v>0.0</c:v>
                </c:pt>
                <c:pt idx="7">
                  <c:v>0.0</c:v>
                </c:pt>
                <c:pt idx="8">
                  <c:v>0.0</c:v>
                </c:pt>
                <c:pt idx="9">
                  <c:v>0.0</c:v>
                </c:pt>
                <c:pt idx="10">
                  <c:v>0.0</c:v>
                </c:pt>
                <c:pt idx="11">
                  <c:v>0.0</c:v>
                </c:pt>
                <c:pt idx="12">
                  <c:v>4.166666666999997</c:v>
                </c:pt>
                <c:pt idx="13">
                  <c:v>4.166666666999997</c:v>
                </c:pt>
                <c:pt idx="14">
                  <c:v>4.166666666999997</c:v>
                </c:pt>
                <c:pt idx="15">
                  <c:v>16.66666667</c:v>
                </c:pt>
                <c:pt idx="16">
                  <c:v>27.27272726999998</c:v>
                </c:pt>
                <c:pt idx="17">
                  <c:v>31.81818182</c:v>
                </c:pt>
                <c:pt idx="18">
                  <c:v>31.81818182</c:v>
                </c:pt>
                <c:pt idx="19">
                  <c:v>31.81818182</c:v>
                </c:pt>
                <c:pt idx="20">
                  <c:v>36.36363636</c:v>
                </c:pt>
                <c:pt idx="21">
                  <c:v>40.90909091</c:v>
                </c:pt>
                <c:pt idx="22">
                  <c:v>40.90909091</c:v>
                </c:pt>
                <c:pt idx="23">
                  <c:v>40.90909091</c:v>
                </c:pt>
                <c:pt idx="24">
                  <c:v>40.90909091</c:v>
                </c:pt>
                <c:pt idx="25">
                  <c:v>40.90909091</c:v>
                </c:pt>
                <c:pt idx="26">
                  <c:v>40.90909091</c:v>
                </c:pt>
                <c:pt idx="27">
                  <c:v>45.45454545</c:v>
                </c:pt>
                <c:pt idx="28">
                  <c:v>45.45454545</c:v>
                </c:pt>
                <c:pt idx="29">
                  <c:v>45.45454545</c:v>
                </c:pt>
                <c:pt idx="30">
                  <c:v>45.45454545</c:v>
                </c:pt>
                <c:pt idx="31">
                  <c:v>50.0</c:v>
                </c:pt>
                <c:pt idx="32">
                  <c:v>50.0</c:v>
                </c:pt>
                <c:pt idx="33">
                  <c:v>61.9047619</c:v>
                </c:pt>
                <c:pt idx="34">
                  <c:v>61.9047619</c:v>
                </c:pt>
                <c:pt idx="35">
                  <c:v>61.9047619</c:v>
                </c:pt>
                <c:pt idx="36">
                  <c:v>66.66666667</c:v>
                </c:pt>
                <c:pt idx="37">
                  <c:v>66.66666667</c:v>
                </c:pt>
                <c:pt idx="38">
                  <c:v>66.66666667</c:v>
                </c:pt>
                <c:pt idx="39">
                  <c:v>66.66666667</c:v>
                </c:pt>
              </c:numCache>
            </c:numRef>
          </c:val>
          <c:smooth val="0"/>
          <c:extLst xmlns:c16r2="http://schemas.microsoft.com/office/drawing/2015/06/chart">
            <c:ext xmlns:c16="http://schemas.microsoft.com/office/drawing/2014/chart" uri="{C3380CC4-5D6E-409C-BE32-E72D297353CC}">
              <c16:uniqueId val="{00000001-D583-404F-A1C2-16A8336E55B7}"/>
            </c:ext>
          </c:extLst>
        </c:ser>
        <c:dLbls>
          <c:showLegendKey val="0"/>
          <c:showVal val="0"/>
          <c:showCatName val="0"/>
          <c:showSerName val="0"/>
          <c:showPercent val="0"/>
          <c:showBubbleSize val="0"/>
        </c:dLbls>
        <c:marker val="1"/>
        <c:smooth val="0"/>
        <c:axId val="-670283952"/>
        <c:axId val="-670275680"/>
      </c:lineChart>
      <c:catAx>
        <c:axId val="-670283952"/>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a:t>Time (Days)</a:t>
                </a:r>
              </a:p>
            </c:rich>
          </c:tx>
          <c:layout>
            <c:manualLayout>
              <c:xMode val="edge"/>
              <c:yMode val="edge"/>
              <c:x val="0.471386223883866"/>
              <c:y val="0.93302782083331"/>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in"/>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670275680"/>
        <c:crosses val="autoZero"/>
        <c:auto val="1"/>
        <c:lblAlgn val="ctr"/>
        <c:lblOffset val="100"/>
        <c:tickLblSkip val="2"/>
        <c:tickMarkSkip val="1"/>
        <c:noMultiLvlLbl val="0"/>
      </c:catAx>
      <c:valAx>
        <c:axId val="-670275680"/>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dirty="0"/>
                  <a:t>Percent </a:t>
                </a:r>
                <a:r>
                  <a:rPr lang="en-US" baseline="0" dirty="0"/>
                  <a:t> Pupated (%)</a:t>
                </a:r>
                <a:endParaRPr lang="en-US" dirty="0"/>
              </a:p>
            </c:rich>
          </c:tx>
          <c:layout/>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670283952"/>
        <c:crosses val="autoZero"/>
        <c:crossBetween val="midCat"/>
        <c:majorUnit val="25.0"/>
      </c:valAx>
      <c:spPr>
        <a:noFill/>
        <a:ln>
          <a:noFill/>
        </a:ln>
        <a:effectLst/>
      </c:spPr>
    </c:plotArea>
    <c:plotVisOnly val="1"/>
    <c:dispBlanksAs val="gap"/>
    <c:showDLblsOverMax val="0"/>
  </c:chart>
  <c:spPr>
    <a:solidFill>
      <a:schemeClr val="lt1"/>
    </a:solidFill>
    <a:ln w="25400" cap="flat" cmpd="sng" algn="ctr">
      <a:solidFill>
        <a:schemeClr val="dk1"/>
      </a:solid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87420332964"/>
          <c:y val="0.177671560915834"/>
          <c:w val="0.820080506659864"/>
          <c:h val="0.66015333586369"/>
        </c:manualLayout>
      </c:layout>
      <c:lineChart>
        <c:grouping val="standard"/>
        <c:varyColors val="0"/>
        <c:ser>
          <c:idx val="0"/>
          <c:order val="0"/>
          <c:tx>
            <c:strRef>
              <c:f>Sheet1!$B$1</c:f>
              <c:strCache>
                <c:ptCount val="1"/>
                <c:pt idx="0">
                  <c:v>Short-Diapause</c:v>
                </c:pt>
              </c:strCache>
            </c:strRef>
          </c:tx>
          <c:spPr>
            <a:ln w="63500" cap="rnd">
              <a:solidFill>
                <a:srgbClr val="7030A0"/>
              </a:solidFill>
              <a:round/>
            </a:ln>
            <a:effectLst/>
          </c:spPr>
          <c:marker>
            <c:symbol val="circle"/>
            <c:size val="10"/>
            <c:spPr>
              <a:solidFill>
                <a:srgbClr val="7030A0"/>
              </a:solidFill>
              <a:ln w="9525">
                <a:solidFill>
                  <a:srgbClr val="7030A0"/>
                </a:solidFill>
              </a:ln>
              <a:effectLst/>
            </c:spPr>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Sheet1!$B$2:$B$41</c:f>
              <c:numCache>
                <c:formatCode>General</c:formatCode>
                <c:ptCount val="40"/>
                <c:pt idx="0">
                  <c:v>0.0</c:v>
                </c:pt>
                <c:pt idx="1">
                  <c:v>0.0</c:v>
                </c:pt>
                <c:pt idx="2">
                  <c:v>0.0</c:v>
                </c:pt>
                <c:pt idx="3">
                  <c:v>0.0</c:v>
                </c:pt>
                <c:pt idx="4">
                  <c:v>0.0</c:v>
                </c:pt>
                <c:pt idx="5">
                  <c:v>0.0</c:v>
                </c:pt>
                <c:pt idx="6">
                  <c:v>0.0</c:v>
                </c:pt>
                <c:pt idx="7">
                  <c:v>92.0</c:v>
                </c:pt>
                <c:pt idx="8">
                  <c:v>100.0</c:v>
                </c:pt>
                <c:pt idx="9">
                  <c:v>100.0</c:v>
                </c:pt>
                <c:pt idx="10">
                  <c:v>100.0</c:v>
                </c:pt>
              </c:numCache>
            </c:numRef>
          </c:val>
          <c:smooth val="0"/>
          <c:extLst xmlns:c16r2="http://schemas.microsoft.com/office/drawing/2015/06/chart">
            <c:ext xmlns:c16="http://schemas.microsoft.com/office/drawing/2014/chart" uri="{C3380CC4-5D6E-409C-BE32-E72D297353CC}">
              <c16:uniqueId val="{00000000-3812-4AA1-A602-311A5B4E55C9}"/>
            </c:ext>
          </c:extLst>
        </c:ser>
        <c:ser>
          <c:idx val="1"/>
          <c:order val="1"/>
          <c:tx>
            <c:strRef>
              <c:f>Sheet1!$C$1</c:f>
              <c:strCache>
                <c:ptCount val="1"/>
                <c:pt idx="0">
                  <c:v>Long-Diapause</c:v>
                </c:pt>
              </c:strCache>
            </c:strRef>
          </c:tx>
          <c:spPr>
            <a:ln w="63500" cap="rnd">
              <a:solidFill>
                <a:srgbClr val="92D050"/>
              </a:solidFill>
              <a:round/>
            </a:ln>
            <a:effectLst/>
          </c:spPr>
          <c:marker>
            <c:symbol val="circle"/>
            <c:size val="10"/>
            <c:spPr>
              <a:solidFill>
                <a:srgbClr val="92D050"/>
              </a:solidFill>
              <a:ln w="9525">
                <a:solidFill>
                  <a:srgbClr val="92D050"/>
                </a:solidFill>
              </a:ln>
              <a:effectLst/>
            </c:spPr>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Sheet1!$C$2:$C$41</c:f>
              <c:numCache>
                <c:formatCode>General</c:formatCode>
                <c:ptCount val="40"/>
                <c:pt idx="0">
                  <c:v>0.0</c:v>
                </c:pt>
                <c:pt idx="1">
                  <c:v>0.0</c:v>
                </c:pt>
                <c:pt idx="2">
                  <c:v>0.0</c:v>
                </c:pt>
                <c:pt idx="3">
                  <c:v>0.0</c:v>
                </c:pt>
                <c:pt idx="4">
                  <c:v>0.0</c:v>
                </c:pt>
                <c:pt idx="5">
                  <c:v>0.0</c:v>
                </c:pt>
                <c:pt idx="6">
                  <c:v>0.0</c:v>
                </c:pt>
                <c:pt idx="7">
                  <c:v>0.0</c:v>
                </c:pt>
                <c:pt idx="8">
                  <c:v>0.0</c:v>
                </c:pt>
                <c:pt idx="9">
                  <c:v>96.0</c:v>
                </c:pt>
                <c:pt idx="10">
                  <c:v>100.0</c:v>
                </c:pt>
              </c:numCache>
            </c:numRef>
          </c:val>
          <c:smooth val="0"/>
          <c:extLst xmlns:c16r2="http://schemas.microsoft.com/office/drawing/2015/06/chart">
            <c:ext xmlns:c16="http://schemas.microsoft.com/office/drawing/2014/chart" uri="{C3380CC4-5D6E-409C-BE32-E72D297353CC}">
              <c16:uniqueId val="{00000001-3812-4AA1-A602-311A5B4E55C9}"/>
            </c:ext>
          </c:extLst>
        </c:ser>
        <c:ser>
          <c:idx val="2"/>
          <c:order val="2"/>
          <c:tx>
            <c:strRef>
              <c:f>Sheet1!$D$1</c:f>
              <c:strCache>
                <c:ptCount val="1"/>
                <c:pt idx="0">
                  <c:v>Long-Diapause2</c:v>
                </c:pt>
              </c:strCache>
            </c:strRef>
          </c:tx>
          <c:spPr>
            <a:ln w="63500" cap="rnd">
              <a:solidFill>
                <a:schemeClr val="accent3"/>
              </a:solidFill>
              <a:round/>
            </a:ln>
            <a:effectLst/>
          </c:spPr>
          <c:marker>
            <c:symbol val="circle"/>
            <c:size val="10"/>
            <c:spPr>
              <a:solidFill>
                <a:schemeClr val="accent3"/>
              </a:solidFill>
              <a:ln w="9525">
                <a:solidFill>
                  <a:schemeClr val="accent3"/>
                </a:solidFill>
              </a:ln>
              <a:effectLst/>
            </c:spPr>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Sheet1!$D$2:$D$41</c:f>
              <c:numCache>
                <c:formatCode>General</c:formatCode>
                <c:ptCount val="40"/>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numCache>
            </c:numRef>
          </c:val>
          <c:smooth val="0"/>
          <c:extLst xmlns:c16r2="http://schemas.microsoft.com/office/drawing/2015/06/chart">
            <c:ext xmlns:c16="http://schemas.microsoft.com/office/drawing/2014/chart" uri="{C3380CC4-5D6E-409C-BE32-E72D297353CC}">
              <c16:uniqueId val="{00000002-3812-4AA1-A602-311A5B4E55C9}"/>
            </c:ext>
          </c:extLst>
        </c:ser>
        <c:ser>
          <c:idx val="3"/>
          <c:order val="3"/>
          <c:tx>
            <c:strRef>
              <c:f>Sheet1!$E$1</c:f>
              <c:strCache>
                <c:ptCount val="1"/>
                <c:pt idx="0">
                  <c:v>Short Genotype</c:v>
                </c:pt>
              </c:strCache>
            </c:strRef>
          </c:tx>
          <c:spPr>
            <a:ln w="63500" cap="rnd">
              <a:solidFill>
                <a:schemeClr val="accent4"/>
              </a:solidFill>
              <a:round/>
            </a:ln>
            <a:effectLst/>
          </c:spPr>
          <c:marker>
            <c:symbol val="circle"/>
            <c:size val="10"/>
            <c:spPr>
              <a:solidFill>
                <a:schemeClr val="accent4"/>
              </a:solidFill>
              <a:ln w="9525">
                <a:solidFill>
                  <a:schemeClr val="accent4"/>
                </a:solidFill>
              </a:ln>
              <a:effectLst/>
            </c:spPr>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Sheet1!$E$2:$E$41</c:f>
              <c:numCache>
                <c:formatCode>General</c:formatCode>
                <c:ptCount val="40"/>
                <c:pt idx="0">
                  <c:v>0.0</c:v>
                </c:pt>
                <c:pt idx="1">
                  <c:v>0.0</c:v>
                </c:pt>
                <c:pt idx="2">
                  <c:v>0.0</c:v>
                </c:pt>
                <c:pt idx="3">
                  <c:v>0.0</c:v>
                </c:pt>
                <c:pt idx="4">
                  <c:v>0.0</c:v>
                </c:pt>
                <c:pt idx="5">
                  <c:v>0.0</c:v>
                </c:pt>
                <c:pt idx="6">
                  <c:v>0.0</c:v>
                </c:pt>
                <c:pt idx="7">
                  <c:v>0.0</c:v>
                </c:pt>
                <c:pt idx="8">
                  <c:v>0.0</c:v>
                </c:pt>
                <c:pt idx="9">
                  <c:v>0.0</c:v>
                </c:pt>
                <c:pt idx="10">
                  <c:v>0.0</c:v>
                </c:pt>
                <c:pt idx="11">
                  <c:v>0.0</c:v>
                </c:pt>
                <c:pt idx="12">
                  <c:v>4.166666666999997</c:v>
                </c:pt>
                <c:pt idx="13">
                  <c:v>4.166666666999997</c:v>
                </c:pt>
                <c:pt idx="14">
                  <c:v>4.166666666999997</c:v>
                </c:pt>
                <c:pt idx="15">
                  <c:v>16.66666667</c:v>
                </c:pt>
                <c:pt idx="16">
                  <c:v>27.27272726999998</c:v>
                </c:pt>
                <c:pt idx="17">
                  <c:v>31.81818182</c:v>
                </c:pt>
                <c:pt idx="18">
                  <c:v>31.81818182</c:v>
                </c:pt>
                <c:pt idx="19">
                  <c:v>31.81818182</c:v>
                </c:pt>
                <c:pt idx="20">
                  <c:v>36.36363636</c:v>
                </c:pt>
                <c:pt idx="21">
                  <c:v>40.90909091</c:v>
                </c:pt>
                <c:pt idx="22">
                  <c:v>40.90909091</c:v>
                </c:pt>
                <c:pt idx="23">
                  <c:v>40.90909091</c:v>
                </c:pt>
                <c:pt idx="24">
                  <c:v>40.90909091</c:v>
                </c:pt>
                <c:pt idx="25">
                  <c:v>40.90909091</c:v>
                </c:pt>
                <c:pt idx="26">
                  <c:v>40.90909091</c:v>
                </c:pt>
                <c:pt idx="27">
                  <c:v>45.45454545</c:v>
                </c:pt>
                <c:pt idx="28">
                  <c:v>45.45454545</c:v>
                </c:pt>
                <c:pt idx="29">
                  <c:v>45.45454545</c:v>
                </c:pt>
                <c:pt idx="30">
                  <c:v>45.45454545</c:v>
                </c:pt>
                <c:pt idx="31">
                  <c:v>50.0</c:v>
                </c:pt>
                <c:pt idx="32">
                  <c:v>50.0</c:v>
                </c:pt>
                <c:pt idx="33">
                  <c:v>61.9047619</c:v>
                </c:pt>
                <c:pt idx="34">
                  <c:v>61.9047619</c:v>
                </c:pt>
                <c:pt idx="35">
                  <c:v>61.9047619</c:v>
                </c:pt>
                <c:pt idx="36">
                  <c:v>66.66666667</c:v>
                </c:pt>
                <c:pt idx="37">
                  <c:v>66.66666667</c:v>
                </c:pt>
                <c:pt idx="38">
                  <c:v>66.66666667</c:v>
                </c:pt>
                <c:pt idx="39">
                  <c:v>66.66666667</c:v>
                </c:pt>
              </c:numCache>
            </c:numRef>
          </c:val>
          <c:smooth val="0"/>
          <c:extLst xmlns:c16r2="http://schemas.microsoft.com/office/drawing/2015/06/chart">
            <c:ext xmlns:c16="http://schemas.microsoft.com/office/drawing/2014/chart" uri="{C3380CC4-5D6E-409C-BE32-E72D297353CC}">
              <c16:uniqueId val="{00000003-3812-4AA1-A602-311A5B4E55C9}"/>
            </c:ext>
          </c:extLst>
        </c:ser>
        <c:dLbls>
          <c:showLegendKey val="0"/>
          <c:showVal val="0"/>
          <c:showCatName val="0"/>
          <c:showSerName val="0"/>
          <c:showPercent val="0"/>
          <c:showBubbleSize val="0"/>
        </c:dLbls>
        <c:marker val="1"/>
        <c:smooth val="0"/>
        <c:axId val="-667841632"/>
        <c:axId val="-667833360"/>
      </c:lineChart>
      <c:catAx>
        <c:axId val="-667841632"/>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a:t>Time (Days)</a:t>
                </a:r>
              </a:p>
            </c:rich>
          </c:tx>
          <c:layout>
            <c:manualLayout>
              <c:xMode val="edge"/>
              <c:yMode val="edge"/>
              <c:x val="0.471386223883866"/>
              <c:y val="0.93302782083331"/>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in"/>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667833360"/>
        <c:crosses val="autoZero"/>
        <c:auto val="1"/>
        <c:lblAlgn val="ctr"/>
        <c:lblOffset val="100"/>
        <c:tickLblSkip val="2"/>
        <c:tickMarkSkip val="1"/>
        <c:noMultiLvlLbl val="0"/>
      </c:catAx>
      <c:valAx>
        <c:axId val="-667833360"/>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dirty="0"/>
                  <a:t>Percent </a:t>
                </a:r>
                <a:r>
                  <a:rPr lang="en-US" baseline="0" dirty="0"/>
                  <a:t> Pupated (%)</a:t>
                </a:r>
                <a:endParaRPr lang="en-US" dirty="0"/>
              </a:p>
            </c:rich>
          </c:tx>
          <c:layout/>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667841632"/>
        <c:crosses val="autoZero"/>
        <c:crossBetween val="midCat"/>
        <c:majorUnit val="25.0"/>
      </c:valAx>
      <c:spPr>
        <a:noFill/>
        <a:ln>
          <a:noFill/>
        </a:ln>
        <a:effectLst/>
      </c:spPr>
    </c:plotArea>
    <c:plotVisOnly val="1"/>
    <c:dispBlanksAs val="gap"/>
    <c:showDLblsOverMax val="0"/>
  </c:chart>
  <c:spPr>
    <a:solidFill>
      <a:schemeClr val="bg1"/>
    </a:solidFill>
    <a:ln w="25400" cap="flat" cmpd="sng" algn="ctr">
      <a:solidFill>
        <a:schemeClr val="dk1"/>
      </a:solid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dk1"/>
                </a:solidFill>
                <a:latin typeface="+mn-lt"/>
                <a:ea typeface="+mn-ea"/>
                <a:cs typeface="+mn-cs"/>
              </a:defRPr>
            </a:pPr>
            <a:r>
              <a:rPr lang="en-US" dirty="0"/>
              <a:t>40 Days in</a:t>
            </a:r>
            <a:r>
              <a:rPr lang="en-US" baseline="0" dirty="0"/>
              <a:t> Diapause Programming Conditions</a:t>
            </a:r>
            <a:endParaRPr lang="en-US" dirty="0"/>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dk1"/>
              </a:solidFill>
              <a:latin typeface="+mn-lt"/>
              <a:ea typeface="+mn-ea"/>
              <a:cs typeface="+mn-cs"/>
            </a:defRPr>
          </a:pPr>
          <a:endParaRPr lang="en-US"/>
        </a:p>
      </c:txPr>
    </c:title>
    <c:autoTitleDeleted val="0"/>
    <c:plotArea>
      <c:layout>
        <c:manualLayout>
          <c:layoutTarget val="inner"/>
          <c:xMode val="edge"/>
          <c:yMode val="edge"/>
          <c:x val="0.142774729330709"/>
          <c:y val="0.177671560915834"/>
          <c:w val="0.633803819953271"/>
          <c:h val="0.695771531245851"/>
        </c:manualLayout>
      </c:layout>
      <c:barChart>
        <c:barDir val="col"/>
        <c:grouping val="clustered"/>
        <c:varyColors val="0"/>
        <c:ser>
          <c:idx val="0"/>
          <c:order val="0"/>
          <c:tx>
            <c:strRef>
              <c:f>Sheet1!$B$1</c:f>
              <c:strCache>
                <c:ptCount val="1"/>
                <c:pt idx="0">
                  <c:v>Short Diapause Genotype</c:v>
                </c:pt>
              </c:strCache>
            </c:strRef>
          </c:tx>
          <c:spPr>
            <a:solidFill>
              <a:schemeClr val="accent1"/>
            </a:solidFill>
            <a:ln>
              <a:noFill/>
            </a:ln>
            <a:effectLst/>
          </c:spPr>
          <c:invertIfNegative val="0"/>
          <c:cat>
            <c:strRef>
              <c:f>Sheet1!$A$2:$A$4</c:f>
              <c:strCache>
                <c:ptCount val="3"/>
                <c:pt idx="0">
                  <c:v>Non Diapause</c:v>
                </c:pt>
                <c:pt idx="1">
                  <c:v>Shallow Diapause</c:v>
                </c:pt>
                <c:pt idx="2">
                  <c:v>Deep Diapause</c:v>
                </c:pt>
              </c:strCache>
            </c:strRef>
          </c:cat>
          <c:val>
            <c:numRef>
              <c:f>Sheet1!$B$2:$B$4</c:f>
              <c:numCache>
                <c:formatCode>General</c:formatCode>
                <c:ptCount val="3"/>
                <c:pt idx="0">
                  <c:v>1.0</c:v>
                </c:pt>
                <c:pt idx="1">
                  <c:v>66.0</c:v>
                </c:pt>
                <c:pt idx="2">
                  <c:v>33.0</c:v>
                </c:pt>
              </c:numCache>
            </c:numRef>
          </c:val>
          <c:extLst xmlns:c16r2="http://schemas.microsoft.com/office/drawing/2015/06/chart">
            <c:ext xmlns:c16="http://schemas.microsoft.com/office/drawing/2014/chart" uri="{C3380CC4-5D6E-409C-BE32-E72D297353CC}">
              <c16:uniqueId val="{00000000-9DD1-4D57-95E2-D1E0FC7F3AC7}"/>
            </c:ext>
          </c:extLst>
        </c:ser>
        <c:ser>
          <c:idx val="1"/>
          <c:order val="1"/>
          <c:tx>
            <c:strRef>
              <c:f>Sheet1!$C$1</c:f>
              <c:strCache>
                <c:ptCount val="1"/>
                <c:pt idx="0">
                  <c:v>Long Diapause Genotype</c:v>
                </c:pt>
              </c:strCache>
            </c:strRef>
          </c:tx>
          <c:spPr>
            <a:solidFill>
              <a:schemeClr val="accent2"/>
            </a:solidFill>
            <a:ln>
              <a:noFill/>
            </a:ln>
            <a:effectLst/>
          </c:spPr>
          <c:invertIfNegative val="0"/>
          <c:cat>
            <c:strRef>
              <c:f>Sheet1!$A$2:$A$4</c:f>
              <c:strCache>
                <c:ptCount val="3"/>
                <c:pt idx="0">
                  <c:v>Non Diapause</c:v>
                </c:pt>
                <c:pt idx="1">
                  <c:v>Shallow Diapause</c:v>
                </c:pt>
                <c:pt idx="2">
                  <c:v>Deep Diapause</c:v>
                </c:pt>
              </c:strCache>
            </c:strRef>
          </c:cat>
          <c:val>
            <c:numRef>
              <c:f>Sheet1!$C$2:$C$4</c:f>
              <c:numCache>
                <c:formatCode>General</c:formatCode>
                <c:ptCount val="3"/>
                <c:pt idx="0">
                  <c:v>1.0</c:v>
                </c:pt>
                <c:pt idx="1">
                  <c:v>1.0</c:v>
                </c:pt>
                <c:pt idx="2">
                  <c:v>100.0</c:v>
                </c:pt>
              </c:numCache>
            </c:numRef>
          </c:val>
          <c:extLst xmlns:c16r2="http://schemas.microsoft.com/office/drawing/2015/06/chart">
            <c:ext xmlns:c16="http://schemas.microsoft.com/office/drawing/2014/chart" uri="{C3380CC4-5D6E-409C-BE32-E72D297353CC}">
              <c16:uniqueId val="{00000001-9DD1-4D57-95E2-D1E0FC7F3AC7}"/>
            </c:ext>
          </c:extLst>
        </c:ser>
        <c:dLbls>
          <c:showLegendKey val="0"/>
          <c:showVal val="0"/>
          <c:showCatName val="0"/>
          <c:showSerName val="0"/>
          <c:showPercent val="0"/>
          <c:showBubbleSize val="0"/>
        </c:dLbls>
        <c:gapWidth val="219"/>
        <c:overlap val="-27"/>
        <c:axId val="-663840464"/>
        <c:axId val="-663835792"/>
      </c:barChart>
      <c:catAx>
        <c:axId val="-66384046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663835792"/>
        <c:crosses val="autoZero"/>
        <c:auto val="1"/>
        <c:lblAlgn val="ctr"/>
        <c:lblOffset val="100"/>
        <c:noMultiLvlLbl val="0"/>
      </c:catAx>
      <c:valAx>
        <c:axId val="-663835792"/>
        <c:scaling>
          <c:orientation val="minMax"/>
          <c:max val="100.0"/>
        </c:scaling>
        <c:delete val="0"/>
        <c:axPos val="l"/>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a:t>Percent in Diapause</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663840464"/>
        <c:crosses val="autoZero"/>
        <c:crossBetween val="between"/>
        <c:majorUnit val="25.0"/>
      </c:valAx>
      <c:spPr>
        <a:noFill/>
        <a:ln>
          <a:noFill/>
        </a:ln>
        <a:effectLst/>
      </c:spPr>
    </c:plotArea>
    <c:legend>
      <c:legendPos val="r"/>
      <c:layout>
        <c:manualLayout>
          <c:xMode val="edge"/>
          <c:yMode val="edge"/>
          <c:x val="0.802935576381968"/>
          <c:y val="0.116068885527545"/>
          <c:w val="0.180232192891532"/>
          <c:h val="0.335091183203419"/>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legend>
    <c:plotVisOnly val="1"/>
    <c:dispBlanksAs val="gap"/>
    <c:showDLblsOverMax val="0"/>
  </c:chart>
  <c:spPr>
    <a:solidFill>
      <a:schemeClr val="lt1"/>
    </a:solidFill>
    <a:ln w="25400" cap="flat" cmpd="sng" algn="ctr">
      <a:solidFill>
        <a:schemeClr val="dk1"/>
      </a:solid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Sheet1!$A$2:$A$5</c:f>
              <c:strCache>
                <c:ptCount val="4"/>
                <c:pt idx="0">
                  <c:v>Wandering Day</c:v>
                </c:pt>
                <c:pt idx="1">
                  <c:v>Diapause  Day 15</c:v>
                </c:pt>
                <c:pt idx="2">
                  <c:v>Diapause  Day 20</c:v>
                </c:pt>
                <c:pt idx="3">
                  <c:v>Diapause  Day 30</c:v>
                </c:pt>
              </c:strCache>
            </c:strRef>
          </c:cat>
          <c:val>
            <c:numRef>
              <c:f>Sheet1!$B$2:$B$5</c:f>
              <c:numCache>
                <c:formatCode>General</c:formatCode>
                <c:ptCount val="4"/>
                <c:pt idx="0">
                  <c:v>40.0</c:v>
                </c:pt>
                <c:pt idx="1">
                  <c:v>30.0</c:v>
                </c:pt>
                <c:pt idx="2">
                  <c:v>20.0</c:v>
                </c:pt>
                <c:pt idx="3">
                  <c:v>10.0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Sheet1!$A$2:$A$5</c:f>
              <c:strCache>
                <c:ptCount val="4"/>
                <c:pt idx="0">
                  <c:v>Wandering Day</c:v>
                </c:pt>
                <c:pt idx="1">
                  <c:v>Diapause  Day 15</c:v>
                </c:pt>
                <c:pt idx="2">
                  <c:v>Diapause  Day 20</c:v>
                </c:pt>
                <c:pt idx="3">
                  <c:v>Diapause  Day 30</c:v>
                </c:pt>
              </c:strCache>
            </c:strRef>
          </c:cat>
          <c:val>
            <c:numRef>
              <c:f>Sheet1!$C$2:$C$5</c:f>
              <c:numCache>
                <c:formatCode>General</c:formatCode>
                <c:ptCount val="4"/>
                <c:pt idx="0">
                  <c:v>60.0</c:v>
                </c:pt>
                <c:pt idx="1">
                  <c:v>50.0</c:v>
                </c:pt>
                <c:pt idx="2">
                  <c:v>40.0</c:v>
                </c:pt>
                <c:pt idx="3">
                  <c:v>30.0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663731632"/>
        <c:axId val="-663723648"/>
      </c:lineChart>
      <c:catAx>
        <c:axId val="-663731632"/>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663723648"/>
        <c:crosses val="autoZero"/>
        <c:auto val="1"/>
        <c:lblAlgn val="ctr"/>
        <c:lblOffset val="100"/>
        <c:noMultiLvlLbl val="0"/>
      </c:catAx>
      <c:valAx>
        <c:axId val="-663723648"/>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Mass Depleted </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663731632"/>
        <c:crosses val="autoZero"/>
        <c:crossBetween val="between"/>
      </c:valAx>
      <c:spPr>
        <a:noFill/>
        <a:ln w="50800">
          <a:solidFill>
            <a:schemeClr val="tx1"/>
          </a:solidFill>
        </a:ln>
        <a:effectLst/>
      </c:spPr>
    </c:plotArea>
    <c:legend>
      <c:legendPos val="t"/>
      <c:layout>
        <c:manualLayout>
          <c:xMode val="edge"/>
          <c:yMode val="edge"/>
          <c:x val="0.621560833121666"/>
          <c:y val="0.0873051910177894"/>
          <c:w val="0.255154780293612"/>
          <c:h val="0.152126308831929"/>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Sheet1!$B$2:$B$41</c:f>
              <c:numCache>
                <c:formatCode>General</c:formatCode>
                <c:ptCount val="40"/>
                <c:pt idx="0">
                  <c:v>100.0</c:v>
                </c:pt>
                <c:pt idx="1">
                  <c:v>100.0</c:v>
                </c:pt>
                <c:pt idx="2">
                  <c:v>100.0</c:v>
                </c:pt>
                <c:pt idx="3">
                  <c:v>100.0</c:v>
                </c:pt>
                <c:pt idx="4">
                  <c:v>100.0</c:v>
                </c:pt>
                <c:pt idx="5">
                  <c:v>100.0</c:v>
                </c:pt>
                <c:pt idx="6">
                  <c:v>100.0</c:v>
                </c:pt>
                <c:pt idx="7">
                  <c:v>100.0</c:v>
                </c:pt>
                <c:pt idx="8">
                  <c:v>100.0</c:v>
                </c:pt>
                <c:pt idx="9">
                  <c:v>100.0</c:v>
                </c:pt>
                <c:pt idx="10">
                  <c:v>100.0</c:v>
                </c:pt>
                <c:pt idx="11">
                  <c:v>100.0</c:v>
                </c:pt>
                <c:pt idx="12">
                  <c:v>100.0</c:v>
                </c:pt>
                <c:pt idx="13">
                  <c:v>100.0</c:v>
                </c:pt>
                <c:pt idx="14">
                  <c:v>100.0</c:v>
                </c:pt>
                <c:pt idx="15">
                  <c:v>100.0</c:v>
                </c:pt>
                <c:pt idx="16">
                  <c:v>100.0</c:v>
                </c:pt>
                <c:pt idx="17">
                  <c:v>100.0</c:v>
                </c:pt>
                <c:pt idx="18">
                  <c:v>100.0</c:v>
                </c:pt>
                <c:pt idx="19">
                  <c:v>100.0</c:v>
                </c:pt>
                <c:pt idx="20">
                  <c:v>100.0</c:v>
                </c:pt>
                <c:pt idx="21">
                  <c:v>100.0</c:v>
                </c:pt>
                <c:pt idx="22">
                  <c:v>100.0</c:v>
                </c:pt>
                <c:pt idx="23">
                  <c:v>100.0</c:v>
                </c:pt>
                <c:pt idx="24">
                  <c:v>100.0</c:v>
                </c:pt>
                <c:pt idx="25">
                  <c:v>100.0</c:v>
                </c:pt>
                <c:pt idx="26">
                  <c:v>100.0</c:v>
                </c:pt>
                <c:pt idx="27">
                  <c:v>100.0</c:v>
                </c:pt>
                <c:pt idx="28">
                  <c:v>100.0</c:v>
                </c:pt>
                <c:pt idx="29">
                  <c:v>100.0</c:v>
                </c:pt>
                <c:pt idx="30">
                  <c:v>100.0</c:v>
                </c:pt>
                <c:pt idx="31">
                  <c:v>100.0</c:v>
                </c:pt>
                <c:pt idx="32">
                  <c:v>100.0</c:v>
                </c:pt>
                <c:pt idx="33">
                  <c:v>100.0</c:v>
                </c:pt>
                <c:pt idx="34">
                  <c:v>100.0</c:v>
                </c:pt>
                <c:pt idx="35">
                  <c:v>100.0</c:v>
                </c:pt>
                <c:pt idx="36">
                  <c:v>100.0</c:v>
                </c:pt>
                <c:pt idx="37">
                  <c:v>100.0</c:v>
                </c:pt>
                <c:pt idx="38">
                  <c:v>100.0</c:v>
                </c:pt>
                <c:pt idx="39">
                  <c:v>100.0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Sheet1!$C$2:$C$41</c:f>
              <c:numCache>
                <c:formatCode>General</c:formatCode>
                <c:ptCount val="40"/>
                <c:pt idx="0">
                  <c:v>100.0</c:v>
                </c:pt>
                <c:pt idx="1">
                  <c:v>100.0</c:v>
                </c:pt>
                <c:pt idx="2">
                  <c:v>100.0</c:v>
                </c:pt>
                <c:pt idx="3">
                  <c:v>100.0</c:v>
                </c:pt>
                <c:pt idx="4">
                  <c:v>100.0</c:v>
                </c:pt>
                <c:pt idx="5">
                  <c:v>100.0</c:v>
                </c:pt>
                <c:pt idx="6">
                  <c:v>100.0</c:v>
                </c:pt>
                <c:pt idx="7">
                  <c:v>100.0</c:v>
                </c:pt>
                <c:pt idx="8">
                  <c:v>100.0</c:v>
                </c:pt>
                <c:pt idx="9">
                  <c:v>4.0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665193760"/>
        <c:axId val="-665185360"/>
      </c:barChart>
      <c:catAx>
        <c:axId val="-665193760"/>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Days after eclosion into 5th instar </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665185360"/>
        <c:crosses val="autoZero"/>
        <c:auto val="1"/>
        <c:lblAlgn val="ctr"/>
        <c:lblOffset val="100"/>
        <c:noMultiLvlLbl val="0"/>
      </c:catAx>
      <c:valAx>
        <c:axId val="-665185360"/>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665193760"/>
        <c:crosses val="autoZero"/>
        <c:crossBetween val="between"/>
        <c:majorUnit val="25.0"/>
        <c:minorUnit val="10.0"/>
      </c:valAx>
      <c:spPr>
        <a:noFill/>
        <a:ln>
          <a:noFill/>
        </a:ln>
        <a:effectLst/>
      </c:spPr>
    </c:plotArea>
    <c:legend>
      <c:legendPos val="b"/>
      <c:layout>
        <c:manualLayout>
          <c:xMode val="edge"/>
          <c:yMode val="edge"/>
          <c:x val="0.377209463400408"/>
          <c:y val="0.0193927789511314"/>
          <c:w val="0.222350393700787"/>
          <c:h val="0.0670415382859751"/>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6.xml.rels><?xml version="1.0" encoding="UTF-8" standalone="yes"?>
<Relationships xmlns="http://schemas.openxmlformats.org/package/2006/relationships"><Relationship Id="rId1" Type="http://schemas.openxmlformats.org/officeDocument/2006/relationships/image" Target="../media/image57.emf"/><Relationship Id="rId2" Type="http://schemas.openxmlformats.org/officeDocument/2006/relationships/image" Target="../media/image58.emf"/></Relationships>
</file>

<file path=ppt/diagrams/_rels/drawing6.xml.rels><?xml version="1.0" encoding="UTF-8" standalone="yes"?>
<Relationships xmlns="http://schemas.openxmlformats.org/package/2006/relationships"><Relationship Id="rId1" Type="http://schemas.openxmlformats.org/officeDocument/2006/relationships/image" Target="../media/image57.emf"/><Relationship Id="rId2" Type="http://schemas.openxmlformats.org/officeDocument/2006/relationships/image" Target="../media/image58.emf"/></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6_2" csCatId="accent6"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BF131ED2-5762-8241-9D60-60C060DE2ACE}">
      <dgm:prSet phldrT="[Text]"/>
      <dgm:spPr/>
      <dgm:t>
        <a:bodyPr/>
        <a:lstStyle/>
        <a:p>
          <a:r>
            <a:rPr lang="en-US" dirty="0"/>
            <a:t>Larva</a:t>
          </a:r>
        </a:p>
      </dgm:t>
    </dgm:pt>
    <dgm:pt modelId="{6BB2953C-F88A-4342-B504-A6E076271AF6}" type="parTrans" cxnId="{CDD3F9B9-6BE7-6947-8267-5296A8C55495}">
      <dgm:prSet/>
      <dgm:spPr/>
      <dgm:t>
        <a:bodyPr/>
        <a:lstStyle/>
        <a:p>
          <a:endParaRPr lang="en-US"/>
        </a:p>
      </dgm:t>
    </dgm:pt>
    <dgm:pt modelId="{CB4272C8-7471-3448-80A7-EC4F482DDA1E}" type="sibTrans" cxnId="{CDD3F9B9-6BE7-6947-8267-5296A8C55495}">
      <dgm:prSet/>
      <dgm:spPr/>
      <dgm:t>
        <a:bodyPr/>
        <a:lstStyle/>
        <a:p>
          <a:endParaRPr lang="en-US"/>
        </a:p>
      </dgm:t>
    </dgm:pt>
    <dgm:pt modelId="{C6450ED9-B424-7548-A730-DBCDAA68254F}">
      <dgm:prSet phldrT="[Text]"/>
      <dgm:spPr/>
      <dgm:t>
        <a:bodyPr/>
        <a:lstStyle/>
        <a:p>
          <a:r>
            <a:rPr lang="en-US" dirty="0"/>
            <a:t>Pupa</a:t>
          </a:r>
        </a:p>
      </dgm:t>
    </dgm:pt>
    <dgm:pt modelId="{988B771E-B1F3-B24D-8AF1-5D5BC5405FAE}" type="parTrans" cxnId="{8BE127A2-BC1E-2849-B8A7-75527E4EAD74}">
      <dgm:prSet/>
      <dgm:spPr/>
      <dgm:t>
        <a:bodyPr/>
        <a:lstStyle/>
        <a:p>
          <a:endParaRPr lang="en-US"/>
        </a:p>
      </dgm:t>
    </dgm:pt>
    <dgm:pt modelId="{8FC0B3B6-667A-6B42-815F-019A9D629F0D}" type="sibTrans" cxnId="{8BE127A2-BC1E-2849-B8A7-75527E4EAD7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4"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4"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4" custScaleX="89869" custScaleY="63089" custRadScaleRad="115439" custRadScaleInc="11381">
        <dgm:presLayoutVars>
          <dgm:bulletEnabled val="1"/>
        </dgm:presLayoutVars>
      </dgm:prSet>
      <dgm:spPr/>
      <dgm:t>
        <a:bodyPr/>
        <a:lstStyle/>
        <a:p>
          <a:endParaRPr lang="en-US"/>
        </a:p>
      </dgm:t>
    </dgm:pt>
    <dgm:pt modelId="{5FA253E2-2AC6-7249-9BAE-D2E1F7A1D947}" type="pres">
      <dgm:prSet presAssocID="{C6450ED9-B424-7548-A730-DBCDAA68254F}" presName="nodeFollowingNodes" presStyleLbl="node1" presStyleIdx="3" presStyleCnt="4" custScaleX="89869" custScaleY="63089" custRadScaleRad="109864">
        <dgm:presLayoutVars>
          <dgm:bulletEnabled val="1"/>
        </dgm:presLayoutVars>
      </dgm:prSet>
      <dgm:spPr/>
      <dgm:t>
        <a:bodyPr/>
        <a:lstStyle/>
        <a:p>
          <a:endParaRPr lang="en-US"/>
        </a:p>
      </dgm:t>
    </dgm:pt>
  </dgm:ptLst>
  <dgm:cxnLst>
    <dgm:cxn modelId="{65DE2F93-9FF1-0640-A319-C7A133650F97}" type="presOf" srcId="{7D8970B8-F909-9C48-89F2-DBB6F87F68D9}" destId="{8459AE78-F38E-9042-8458-F10F8CBBABE1}" srcOrd="0" destOrd="0" presId="urn:microsoft.com/office/officeart/2005/8/layout/cycle3"/>
    <dgm:cxn modelId="{5862BC42-FE40-DC4D-A9FC-F06017EA51B6}" type="presOf" srcId="{FE3AAA91-2B7B-984C-90BB-D78B8AF917CA}" destId="{7B4BF964-C111-7F42-8561-266D28C66D1C}" srcOrd="0" destOrd="0" presId="urn:microsoft.com/office/officeart/2005/8/layout/cycle3"/>
    <dgm:cxn modelId="{03BB7FC5-0ADE-114B-BF43-9594D8AE5817}"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7C336873-0E88-534D-9AF5-74EE3A8BCD46}" type="presOf" srcId="{C6450ED9-B424-7548-A730-DBCDAA68254F}" destId="{5FA253E2-2AC6-7249-9BAE-D2E1F7A1D947}"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8BE127A2-BC1E-2849-B8A7-75527E4EAD74}" srcId="{7E53D0A4-52CF-AC46-B6EC-C871B8CDAF6F}" destId="{C6450ED9-B424-7548-A730-DBCDAA68254F}" srcOrd="3" destOrd="0" parTransId="{988B771E-B1F3-B24D-8AF1-5D5BC5405FAE}" sibTransId="{8FC0B3B6-667A-6B42-815F-019A9D629F0D}"/>
    <dgm:cxn modelId="{CDD3F9B9-6BE7-6947-8267-5296A8C55495}" srcId="{7E53D0A4-52CF-AC46-B6EC-C871B8CDAF6F}" destId="{BF131ED2-5762-8241-9D60-60C060DE2ACE}" srcOrd="2" destOrd="0" parTransId="{6BB2953C-F88A-4342-B504-A6E076271AF6}" sibTransId="{CB4272C8-7471-3448-80A7-EC4F482DDA1E}"/>
    <dgm:cxn modelId="{B2EA88AA-A49B-A94E-A06E-9539BCF8DD69}" type="presOf" srcId="{A51A1182-8056-FA44-B819-05326E250AC0}" destId="{6E9FD6EF-4B46-4648-A2A4-A1C9885D1903}" srcOrd="0" destOrd="0" presId="urn:microsoft.com/office/officeart/2005/8/layout/cycle3"/>
    <dgm:cxn modelId="{B9FDD92F-C26C-E341-A4B7-509756C23891}" type="presOf" srcId="{7E53D0A4-52CF-AC46-B6EC-C871B8CDAF6F}" destId="{B90B26C3-8AEF-F44D-8BF1-01588DF950A8}" srcOrd="0" destOrd="0" presId="urn:microsoft.com/office/officeart/2005/8/layout/cycle3"/>
    <dgm:cxn modelId="{E84F21A7-9A39-2C48-BF99-9644239C5F80}" type="presParOf" srcId="{B90B26C3-8AEF-F44D-8BF1-01588DF950A8}" destId="{CA225C7C-2680-4042-A11E-617B43548FC8}" srcOrd="0" destOrd="0" presId="urn:microsoft.com/office/officeart/2005/8/layout/cycle3"/>
    <dgm:cxn modelId="{ED74E55C-2F89-4841-A1BA-A9ABF9C12455}" type="presParOf" srcId="{CA225C7C-2680-4042-A11E-617B43548FC8}" destId="{7B4BF964-C111-7F42-8561-266D28C66D1C}" srcOrd="0" destOrd="0" presId="urn:microsoft.com/office/officeart/2005/8/layout/cycle3"/>
    <dgm:cxn modelId="{3853B7E4-0385-5C4B-920E-A2EF1F16F523}" type="presParOf" srcId="{CA225C7C-2680-4042-A11E-617B43548FC8}" destId="{6E9FD6EF-4B46-4648-A2A4-A1C9885D1903}" srcOrd="1" destOrd="0" presId="urn:microsoft.com/office/officeart/2005/8/layout/cycle3"/>
    <dgm:cxn modelId="{A703BC9D-BA94-BD48-B93A-3596541162AF}" type="presParOf" srcId="{CA225C7C-2680-4042-A11E-617B43548FC8}" destId="{8459AE78-F38E-9042-8458-F10F8CBBABE1}" srcOrd="2" destOrd="0" presId="urn:microsoft.com/office/officeart/2005/8/layout/cycle3"/>
    <dgm:cxn modelId="{F279381F-A7BF-4246-A4EA-03990DE22B25}" type="presParOf" srcId="{CA225C7C-2680-4042-A11E-617B43548FC8}" destId="{B015403A-2826-7B41-BB08-3C5C2C3EEF7E}" srcOrd="3" destOrd="0" presId="urn:microsoft.com/office/officeart/2005/8/layout/cycle3"/>
    <dgm:cxn modelId="{E9342FCA-AA41-4D40-AFEF-01E4E906DE52}" type="presParOf" srcId="{CA225C7C-2680-4042-A11E-617B43548FC8}" destId="{5FA253E2-2AC6-7249-9BAE-D2E1F7A1D947}" srcOrd="4"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5">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a:solidFill>
          <a:schemeClr val="accent5">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bg2">
            <a:lumMod val="75000"/>
          </a:schemeClr>
        </a:solidFill>
      </dgm:spPr>
      <dgm:t>
        <a:bodyPr/>
        <a:lstStyle/>
        <a:p>
          <a:endParaRPr lang="en-US"/>
        </a:p>
      </dgm:t>
    </dgm:pt>
    <dgm:pt modelId="{BF131ED2-5762-8241-9D60-60C060DE2ACE}">
      <dgm:prSet phldrT="[Text]"/>
      <dgm:spPr>
        <a:solidFill>
          <a:schemeClr val="accent5">
            <a:lumMod val="60000"/>
            <a:lumOff val="40000"/>
          </a:schemeClr>
        </a:solidFill>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F37D6A38-FDBB-FE44-8E29-81B8F47ECE56}" type="presOf" srcId="{7E53D0A4-52CF-AC46-B6EC-C871B8CDAF6F}" destId="{B90B26C3-8AEF-F44D-8BF1-01588DF950A8}" srcOrd="0" destOrd="0" presId="urn:microsoft.com/office/officeart/2005/8/layout/cycle3"/>
    <dgm:cxn modelId="{8B2F2160-642A-2144-AFCB-4C8185940C74}" type="presOf" srcId="{FE3AAA91-2B7B-984C-90BB-D78B8AF917CA}" destId="{7B4BF964-C111-7F42-8561-266D28C66D1C}" srcOrd="0" destOrd="0" presId="urn:microsoft.com/office/officeart/2005/8/layout/cycle3"/>
    <dgm:cxn modelId="{AADBA321-366D-B844-BD12-0C978DC7DD7F}" type="presOf" srcId="{7D8970B8-F909-9C48-89F2-DBB6F87F68D9}" destId="{8459AE78-F38E-9042-8458-F10F8CBBABE1}" srcOrd="0" destOrd="0" presId="urn:microsoft.com/office/officeart/2005/8/layout/cycle3"/>
    <dgm:cxn modelId="{6688B572-BF90-CA4C-ABC5-7526158C8C86}" type="presOf" srcId="{A51A1182-8056-FA44-B819-05326E250AC0}" destId="{6E9FD6EF-4B46-4648-A2A4-A1C9885D1903}" srcOrd="0" destOrd="0" presId="urn:microsoft.com/office/officeart/2005/8/layout/cycle3"/>
    <dgm:cxn modelId="{4EF03B36-20A8-C74C-8BD2-99BC98886EA6}"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56B75317-014F-9145-9644-89B49C517A84}" srcId="{7E53D0A4-52CF-AC46-B6EC-C871B8CDAF6F}" destId="{7D8970B8-F909-9C48-89F2-DBB6F87F68D9}" srcOrd="1" destOrd="0" parTransId="{D9E52BEC-A5D3-4448-841A-2FF75136333B}" sibTransId="{D9122C4C-05F1-0C47-B9C6-3843379DE9E9}"/>
    <dgm:cxn modelId="{CDD3F9B9-6BE7-6947-8267-5296A8C55495}" srcId="{7E53D0A4-52CF-AC46-B6EC-C871B8CDAF6F}" destId="{BF131ED2-5762-8241-9D60-60C060DE2ACE}" srcOrd="2" destOrd="0" parTransId="{6BB2953C-F88A-4342-B504-A6E076271AF6}" sibTransId="{CB4272C8-7471-3448-80A7-EC4F482DDA1E}"/>
    <dgm:cxn modelId="{300190A2-64EC-9F4E-8631-041E9BCE43A2}" type="presParOf" srcId="{B90B26C3-8AEF-F44D-8BF1-01588DF950A8}" destId="{CA225C7C-2680-4042-A11E-617B43548FC8}" srcOrd="0" destOrd="0" presId="urn:microsoft.com/office/officeart/2005/8/layout/cycle3"/>
    <dgm:cxn modelId="{9ABB2940-2F94-E246-9B7C-03CCAD40A321}" type="presParOf" srcId="{CA225C7C-2680-4042-A11E-617B43548FC8}" destId="{7B4BF964-C111-7F42-8561-266D28C66D1C}" srcOrd="0" destOrd="0" presId="urn:microsoft.com/office/officeart/2005/8/layout/cycle3"/>
    <dgm:cxn modelId="{306BB1EA-D3AB-3840-85BF-1AA35AA5A82E}" type="presParOf" srcId="{CA225C7C-2680-4042-A11E-617B43548FC8}" destId="{6E9FD6EF-4B46-4648-A2A4-A1C9885D1903}" srcOrd="1" destOrd="0" presId="urn:microsoft.com/office/officeart/2005/8/layout/cycle3"/>
    <dgm:cxn modelId="{858AC37F-3D72-C64E-914F-4E7CD4B2470D}" type="presParOf" srcId="{CA225C7C-2680-4042-A11E-617B43548FC8}" destId="{8459AE78-F38E-9042-8458-F10F8CBBABE1}" srcOrd="2" destOrd="0" presId="urn:microsoft.com/office/officeart/2005/8/layout/cycle3"/>
    <dgm:cxn modelId="{7FD8A3BD-538B-2049-90AC-A8A9265F462B}"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CA07E07E-2EA3-4F67-A84F-5D5D7160886B}">
      <dgm:prSet phldrT="[Text]"/>
      <dgm:spPr/>
      <dgm:t>
        <a:bodyPr/>
        <a:lstStyle/>
        <a:p>
          <a:r>
            <a:rPr lang="en-US" dirty="0"/>
            <a:t>Day One</a:t>
          </a:r>
        </a:p>
      </dgm:t>
    </dgm:pt>
    <dgm:pt modelId="{0C45F477-DE9E-4431-B161-3F4EE4F5B84E}" type="parTrans" cxnId="{A1DB5918-234C-4B79-AD72-FBBA11867D54}">
      <dgm:prSet/>
      <dgm:spPr/>
      <dgm:t>
        <a:bodyPr/>
        <a:lstStyle/>
        <a:p>
          <a:endParaRPr lang="en-US"/>
        </a:p>
      </dgm:t>
    </dgm:pt>
    <dgm:pt modelId="{ADDAD4EC-5370-46BD-8E4B-96A5303DFD2F}" type="sibTrans" cxnId="{A1DB5918-234C-4B79-AD72-FBBA11867D54}">
      <dgm:prSet/>
      <dgm:spPr/>
      <dgm:t>
        <a:bodyPr/>
        <a:lstStyle/>
        <a:p>
          <a:endParaRPr lang="en-US"/>
        </a:p>
      </dgm:t>
    </dgm:pt>
    <dgm:pt modelId="{E879DB40-1B75-4141-8079-27B7535F3DEF}">
      <dgm:prSet phldrT="[Text]"/>
      <dgm:spPr/>
      <dgm:t>
        <a:bodyPr/>
        <a:lstStyle/>
        <a:p>
          <a:r>
            <a:rPr lang="en-US" dirty="0"/>
            <a:t>BE 12:12</a:t>
          </a:r>
        </a:p>
      </dgm:t>
    </dgm:pt>
    <dgm:pt modelId="{EAFF3C38-5A63-4B1C-B55F-D8AA2FE7FE18}" type="parTrans" cxnId="{B86F2E5E-C113-470D-80CA-EA9C5514CB84}">
      <dgm:prSet/>
      <dgm:spPr/>
      <dgm:t>
        <a:bodyPr/>
        <a:lstStyle/>
        <a:p>
          <a:endParaRPr lang="en-US"/>
        </a:p>
      </dgm:t>
    </dgm:pt>
    <dgm:pt modelId="{9305CECD-9FF2-41FC-8DBC-484E7F140FAD}" type="sibTrans" cxnId="{B86F2E5E-C113-470D-80CA-EA9C5514CB84}">
      <dgm:prSet/>
      <dgm:spPr/>
      <dgm:t>
        <a:bodyPr/>
        <a:lstStyle/>
        <a:p>
          <a:endParaRPr lang="en-US"/>
        </a:p>
      </dgm:t>
    </dgm:pt>
    <dgm:pt modelId="{2EC46857-F497-4C37-AC33-4948586DDA5C}">
      <dgm:prSet phldrT="[Text]"/>
      <dgm:spPr/>
      <dgm:t>
        <a:bodyPr/>
        <a:lstStyle/>
        <a:p>
          <a:r>
            <a:rPr lang="en-US" dirty="0"/>
            <a:t>UZ 12:12</a:t>
          </a:r>
        </a:p>
      </dgm:t>
    </dgm:pt>
    <dgm:pt modelId="{1CD2E9F9-A920-4F4B-88A7-F07EC1F13FE9}" type="parTrans" cxnId="{8CD76AA2-A80B-4432-B71E-ED4165607336}">
      <dgm:prSet/>
      <dgm:spPr/>
      <dgm:t>
        <a:bodyPr/>
        <a:lstStyle/>
        <a:p>
          <a:endParaRPr lang="en-US"/>
        </a:p>
      </dgm:t>
    </dgm:pt>
    <dgm:pt modelId="{D7C3177D-3ED1-4D2C-9BAA-63E19A17FFF9}" type="sibTrans" cxnId="{8CD76AA2-A80B-4432-B71E-ED4165607336}">
      <dgm:prSet/>
      <dgm:spPr/>
      <dgm:t>
        <a:bodyPr/>
        <a:lstStyle/>
        <a:p>
          <a:endParaRPr lang="en-US"/>
        </a:p>
      </dgm:t>
    </dgm:pt>
    <dgm:pt modelId="{49007BC4-E847-4878-AD86-EBDDF50F68E0}">
      <dgm:prSet phldrT="[Text]"/>
      <dgm:spPr/>
      <dgm:t>
        <a:bodyPr/>
        <a:lstStyle/>
        <a:p>
          <a:r>
            <a:rPr lang="en-US" dirty="0"/>
            <a:t>Wandering</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12:12</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12:12</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CA5F9895-2220-44F1-8DFB-1C131087ABAA}" type="pres">
      <dgm:prSet presAssocID="{CA07E07E-2EA3-4F67-A84F-5D5D7160886B}" presName="compNode" presStyleCnt="0"/>
      <dgm:spPr/>
    </dgm:pt>
    <dgm:pt modelId="{67A99FF8-C71C-4A2C-A771-08B9CB23121E}" type="pres">
      <dgm:prSet presAssocID="{CA07E07E-2EA3-4F67-A84F-5D5D7160886B}" presName="aNode" presStyleLbl="bgShp" presStyleIdx="0" presStyleCnt="2"/>
      <dgm:spPr/>
      <dgm:t>
        <a:bodyPr/>
        <a:lstStyle/>
        <a:p>
          <a:endParaRPr lang="en-US"/>
        </a:p>
      </dgm:t>
    </dgm:pt>
    <dgm:pt modelId="{A9689AE4-A129-47D5-8442-522A132E1019}" type="pres">
      <dgm:prSet presAssocID="{CA07E07E-2EA3-4F67-A84F-5D5D7160886B}" presName="textNode" presStyleLbl="bgShp" presStyleIdx="0" presStyleCnt="2"/>
      <dgm:spPr/>
      <dgm:t>
        <a:bodyPr/>
        <a:lstStyle/>
        <a:p>
          <a:endParaRPr lang="en-US"/>
        </a:p>
      </dgm:t>
    </dgm:pt>
    <dgm:pt modelId="{FC26D344-3584-4D5B-B71A-BAC012922455}" type="pres">
      <dgm:prSet presAssocID="{CA07E07E-2EA3-4F67-A84F-5D5D7160886B}" presName="compChildNode" presStyleCnt="0"/>
      <dgm:spPr/>
    </dgm:pt>
    <dgm:pt modelId="{4B9E97E7-BBED-40C0-B0CE-2B4E1B837955}" type="pres">
      <dgm:prSet presAssocID="{CA07E07E-2EA3-4F67-A84F-5D5D7160886B}" presName="theInnerList" presStyleCnt="0"/>
      <dgm:spPr/>
    </dgm:pt>
    <dgm:pt modelId="{8F058CCF-EA07-4360-A703-1B4C849D7DEB}" type="pres">
      <dgm:prSet presAssocID="{E879DB40-1B75-4141-8079-27B7535F3DEF}" presName="childNode" presStyleLbl="node1" presStyleIdx="0" presStyleCnt="4">
        <dgm:presLayoutVars>
          <dgm:bulletEnabled val="1"/>
        </dgm:presLayoutVars>
      </dgm:prSet>
      <dgm:spPr/>
      <dgm:t>
        <a:bodyPr/>
        <a:lstStyle/>
        <a:p>
          <a:endParaRPr lang="en-US"/>
        </a:p>
      </dgm:t>
    </dgm:pt>
    <dgm:pt modelId="{7F328C80-2EFB-4BDB-A33B-4DB50EDEB8E4}" type="pres">
      <dgm:prSet presAssocID="{E879DB40-1B75-4141-8079-27B7535F3DEF}" presName="aSpace2" presStyleCnt="0"/>
      <dgm:spPr/>
    </dgm:pt>
    <dgm:pt modelId="{7E7EAEA3-9410-4C57-9DF9-A4D61468FDB1}" type="pres">
      <dgm:prSet presAssocID="{2EC46857-F497-4C37-AC33-4948586DDA5C}" presName="childNode" presStyleLbl="node1" presStyleIdx="1" presStyleCnt="4">
        <dgm:presLayoutVars>
          <dgm:bulletEnabled val="1"/>
        </dgm:presLayoutVars>
      </dgm:prSet>
      <dgm:spPr/>
      <dgm:t>
        <a:bodyPr/>
        <a:lstStyle/>
        <a:p>
          <a:endParaRPr lang="en-US"/>
        </a:p>
      </dgm:t>
    </dgm:pt>
    <dgm:pt modelId="{6F45FB4B-0949-4BCC-8AEE-A0B1A393B51C}" type="pres">
      <dgm:prSet presAssocID="{CA07E07E-2EA3-4F67-A84F-5D5D7160886B}" presName="aSpace" presStyleCnt="0"/>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1" presStyleCnt="2"/>
      <dgm:spPr/>
      <dgm:t>
        <a:bodyPr/>
        <a:lstStyle/>
        <a:p>
          <a:endParaRPr lang="en-US"/>
        </a:p>
      </dgm:t>
    </dgm:pt>
    <dgm:pt modelId="{829EAA14-DBDA-40FD-BB4E-429C58D111C3}" type="pres">
      <dgm:prSet presAssocID="{49007BC4-E847-4878-AD86-EBDDF50F68E0}" presName="textNode" presStyleLbl="bgShp" presStyleIdx="1" presStyleCnt="2"/>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2" presStyleCnt="4">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3" presStyleCnt="4">
        <dgm:presLayoutVars>
          <dgm:bulletEnabled val="1"/>
        </dgm:presLayoutVars>
      </dgm:prSet>
      <dgm:spPr/>
      <dgm:t>
        <a:bodyPr/>
        <a:lstStyle/>
        <a:p>
          <a:endParaRPr lang="en-US"/>
        </a:p>
      </dgm:t>
    </dgm:pt>
  </dgm:ptLst>
  <dgm:cxnLst>
    <dgm:cxn modelId="{7B926327-40F7-0447-9D60-B69E75D7A4C3}" type="presOf" srcId="{CA07E07E-2EA3-4F67-A84F-5D5D7160886B}" destId="{67A99FF8-C71C-4A2C-A771-08B9CB23121E}" srcOrd="0" destOrd="0" presId="urn:microsoft.com/office/officeart/2005/8/layout/lProcess2"/>
    <dgm:cxn modelId="{9F914DCA-9F19-6E4D-B5AF-485ACF2251B1}" type="presOf" srcId="{E879DB40-1B75-4141-8079-27B7535F3DEF}" destId="{8F058CCF-EA07-4360-A703-1B4C849D7DEB}" srcOrd="0"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80952522-8204-6746-80F6-298706B2A2D2}" type="presOf" srcId="{E7F08759-060F-4532-AF73-9EF39C7BAEDB}" destId="{EF26624F-3FCF-4575-A404-C452C1DA1DE2}" srcOrd="0" destOrd="0" presId="urn:microsoft.com/office/officeart/2005/8/layout/lProcess2"/>
    <dgm:cxn modelId="{B86F2E5E-C113-470D-80CA-EA9C5514CB84}" srcId="{CA07E07E-2EA3-4F67-A84F-5D5D7160886B}" destId="{E879DB40-1B75-4141-8079-27B7535F3DEF}" srcOrd="0" destOrd="0" parTransId="{EAFF3C38-5A63-4B1C-B55F-D8AA2FE7FE18}" sibTransId="{9305CECD-9FF2-41FC-8DBC-484E7F140FAD}"/>
    <dgm:cxn modelId="{528CB0F0-3AB6-4D79-BAF2-A23EED722010}" srcId="{49007BC4-E847-4878-AD86-EBDDF50F68E0}" destId="{289041B4-53B4-49F0-9569-FA21F4C7C67C}" srcOrd="0" destOrd="0" parTransId="{A5AF841C-42F9-434A-85CD-886AC6CED896}" sibTransId="{29807E9F-08FD-43F6-BC7E-4AC7F9EEB232}"/>
    <dgm:cxn modelId="{F14214A4-7247-9A42-AA44-AB97FFF50DC2}" type="presOf" srcId="{49007BC4-E847-4878-AD86-EBDDF50F68E0}" destId="{829EAA14-DBDA-40FD-BB4E-429C58D111C3}" srcOrd="1" destOrd="0" presId="urn:microsoft.com/office/officeart/2005/8/layout/lProcess2"/>
    <dgm:cxn modelId="{0FB67EDB-8CDB-0548-A4DC-570F641C1C95}" type="presOf" srcId="{2EC46857-F497-4C37-AC33-4948586DDA5C}" destId="{7E7EAEA3-9410-4C57-9DF9-A4D61468FDB1}" srcOrd="0" destOrd="0" presId="urn:microsoft.com/office/officeart/2005/8/layout/lProcess2"/>
    <dgm:cxn modelId="{528FC2E6-15A8-8349-8C75-9F03C971ED0F}" type="presOf" srcId="{CA07E07E-2EA3-4F67-A84F-5D5D7160886B}" destId="{A9689AE4-A129-47D5-8442-522A132E1019}" srcOrd="1" destOrd="0" presId="urn:microsoft.com/office/officeart/2005/8/layout/lProcess2"/>
    <dgm:cxn modelId="{DDA1F433-AE4E-714D-A801-916EFED54986}" type="presOf" srcId="{BC24528A-3764-4E4E-8A6C-EC88D0DCB82C}" destId="{4239E2CF-58F4-47B5-B683-8789224F852A}" srcOrd="0" destOrd="0" presId="urn:microsoft.com/office/officeart/2005/8/layout/lProcess2"/>
    <dgm:cxn modelId="{8CD76AA2-A80B-4432-B71E-ED4165607336}" srcId="{CA07E07E-2EA3-4F67-A84F-5D5D7160886B}" destId="{2EC46857-F497-4C37-AC33-4948586DDA5C}" srcOrd="1" destOrd="0" parTransId="{1CD2E9F9-A920-4F4B-88A7-F07EC1F13FE9}" sibTransId="{D7C3177D-3ED1-4D2C-9BAA-63E19A17FFF9}"/>
    <dgm:cxn modelId="{A1DB5918-234C-4B79-AD72-FBBA11867D54}" srcId="{BC24528A-3764-4E4E-8A6C-EC88D0DCB82C}" destId="{CA07E07E-2EA3-4F67-A84F-5D5D7160886B}" srcOrd="0" destOrd="0" parTransId="{0C45F477-DE9E-4431-B161-3F4EE4F5B84E}" sibTransId="{ADDAD4EC-5370-46BD-8E4B-96A5303DFD2F}"/>
    <dgm:cxn modelId="{50B674DF-97A1-9A4A-A21E-308709B50D1C}" type="presOf" srcId="{49007BC4-E847-4878-AD86-EBDDF50F68E0}" destId="{952F32CF-8F86-495F-B765-BB817388C31E}" srcOrd="0" destOrd="0" presId="urn:microsoft.com/office/officeart/2005/8/layout/lProcess2"/>
    <dgm:cxn modelId="{41DDF578-B6EC-F249-8327-87AA94841861}" type="presOf" srcId="{289041B4-53B4-49F0-9569-FA21F4C7C67C}" destId="{6BEFD8F0-FB56-4A62-BAFB-0024F97FE9B3}" srcOrd="0" destOrd="0" presId="urn:microsoft.com/office/officeart/2005/8/layout/lProcess2"/>
    <dgm:cxn modelId="{216C4790-C352-4145-A5EF-BC6B2CB3B60D}" srcId="{BC24528A-3764-4E4E-8A6C-EC88D0DCB82C}" destId="{49007BC4-E847-4878-AD86-EBDDF50F68E0}" srcOrd="1" destOrd="0" parTransId="{2AAE42C2-1C44-44E7-8E0C-E7CE6428915C}" sibTransId="{E8B39DD6-C361-4700-8931-1089307186DA}"/>
    <dgm:cxn modelId="{DABA2234-2066-1248-8F33-472E0C02DD8C}" type="presParOf" srcId="{4239E2CF-58F4-47B5-B683-8789224F852A}" destId="{CA5F9895-2220-44F1-8DFB-1C131087ABAA}" srcOrd="0" destOrd="0" presId="urn:microsoft.com/office/officeart/2005/8/layout/lProcess2"/>
    <dgm:cxn modelId="{DD8A2ACC-382E-2548-9FA7-37776A3A8C28}" type="presParOf" srcId="{CA5F9895-2220-44F1-8DFB-1C131087ABAA}" destId="{67A99FF8-C71C-4A2C-A771-08B9CB23121E}" srcOrd="0" destOrd="0" presId="urn:microsoft.com/office/officeart/2005/8/layout/lProcess2"/>
    <dgm:cxn modelId="{47AB9BED-60D4-2C45-A4C6-556E4F85753E}" type="presParOf" srcId="{CA5F9895-2220-44F1-8DFB-1C131087ABAA}" destId="{A9689AE4-A129-47D5-8442-522A132E1019}" srcOrd="1" destOrd="0" presId="urn:microsoft.com/office/officeart/2005/8/layout/lProcess2"/>
    <dgm:cxn modelId="{6A717861-7060-3948-903F-4BE355F64B58}" type="presParOf" srcId="{CA5F9895-2220-44F1-8DFB-1C131087ABAA}" destId="{FC26D344-3584-4D5B-B71A-BAC012922455}" srcOrd="2" destOrd="0" presId="urn:microsoft.com/office/officeart/2005/8/layout/lProcess2"/>
    <dgm:cxn modelId="{FDA8563F-BE0D-FF49-B491-7C021DA53C93}" type="presParOf" srcId="{FC26D344-3584-4D5B-B71A-BAC012922455}" destId="{4B9E97E7-BBED-40C0-B0CE-2B4E1B837955}" srcOrd="0" destOrd="0" presId="urn:microsoft.com/office/officeart/2005/8/layout/lProcess2"/>
    <dgm:cxn modelId="{05072D17-41AD-4B47-9CF5-E5BA36A09414}" type="presParOf" srcId="{4B9E97E7-BBED-40C0-B0CE-2B4E1B837955}" destId="{8F058CCF-EA07-4360-A703-1B4C849D7DEB}" srcOrd="0" destOrd="0" presId="urn:microsoft.com/office/officeart/2005/8/layout/lProcess2"/>
    <dgm:cxn modelId="{78FCE1CA-A992-5948-980B-D31050CE8AA2}" type="presParOf" srcId="{4B9E97E7-BBED-40C0-B0CE-2B4E1B837955}" destId="{7F328C80-2EFB-4BDB-A33B-4DB50EDEB8E4}" srcOrd="1" destOrd="0" presId="urn:microsoft.com/office/officeart/2005/8/layout/lProcess2"/>
    <dgm:cxn modelId="{ABA26168-A337-4E49-8B0B-1816BCDF90F8}" type="presParOf" srcId="{4B9E97E7-BBED-40C0-B0CE-2B4E1B837955}" destId="{7E7EAEA3-9410-4C57-9DF9-A4D61468FDB1}" srcOrd="2" destOrd="0" presId="urn:microsoft.com/office/officeart/2005/8/layout/lProcess2"/>
    <dgm:cxn modelId="{97B74F0B-030E-D344-BA2E-E92B2573EC4D}" type="presParOf" srcId="{4239E2CF-58F4-47B5-B683-8789224F852A}" destId="{6F45FB4B-0949-4BCC-8AEE-A0B1A393B51C}" srcOrd="1" destOrd="0" presId="urn:microsoft.com/office/officeart/2005/8/layout/lProcess2"/>
    <dgm:cxn modelId="{13098020-3416-BB4B-BD37-08BB08781119}" type="presParOf" srcId="{4239E2CF-58F4-47B5-B683-8789224F852A}" destId="{8EC2E093-50D3-43C4-8C0D-6517AFF74D82}" srcOrd="2" destOrd="0" presId="urn:microsoft.com/office/officeart/2005/8/layout/lProcess2"/>
    <dgm:cxn modelId="{95862933-F7CD-494C-9B3E-5EB616269B72}" type="presParOf" srcId="{8EC2E093-50D3-43C4-8C0D-6517AFF74D82}" destId="{952F32CF-8F86-495F-B765-BB817388C31E}" srcOrd="0" destOrd="0" presId="urn:microsoft.com/office/officeart/2005/8/layout/lProcess2"/>
    <dgm:cxn modelId="{13666D19-3091-594F-8A40-5E846E45BABE}" type="presParOf" srcId="{8EC2E093-50D3-43C4-8C0D-6517AFF74D82}" destId="{829EAA14-DBDA-40FD-BB4E-429C58D111C3}" srcOrd="1" destOrd="0" presId="urn:microsoft.com/office/officeart/2005/8/layout/lProcess2"/>
    <dgm:cxn modelId="{C51953AA-2999-544A-BF0F-64A238703846}" type="presParOf" srcId="{8EC2E093-50D3-43C4-8C0D-6517AFF74D82}" destId="{EE0BC6FF-0273-40C6-A5D8-844ADC455908}" srcOrd="2" destOrd="0" presId="urn:microsoft.com/office/officeart/2005/8/layout/lProcess2"/>
    <dgm:cxn modelId="{7F70625A-FC97-764B-830B-239E6D8844FC}" type="presParOf" srcId="{EE0BC6FF-0273-40C6-A5D8-844ADC455908}" destId="{00168E79-6A7B-440F-B35E-520CAD7D21F6}" srcOrd="0" destOrd="0" presId="urn:microsoft.com/office/officeart/2005/8/layout/lProcess2"/>
    <dgm:cxn modelId="{124A1741-C5B5-A644-AA67-138539FAA0BA}" type="presParOf" srcId="{00168E79-6A7B-440F-B35E-520CAD7D21F6}" destId="{6BEFD8F0-FB56-4A62-BAFB-0024F97FE9B3}" srcOrd="0" destOrd="0" presId="urn:microsoft.com/office/officeart/2005/8/layout/lProcess2"/>
    <dgm:cxn modelId="{0B53A963-39BD-5E43-B83C-890F65C3918B}" type="presParOf" srcId="{00168E79-6A7B-440F-B35E-520CAD7D21F6}" destId="{94E571F2-5BEF-44EC-9C4F-4D68FB84F1C7}" srcOrd="1" destOrd="0" presId="urn:microsoft.com/office/officeart/2005/8/layout/lProcess2"/>
    <dgm:cxn modelId="{D63FE630-1484-214A-A636-ECD3DED4640A}"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139F4EF2-602A-8247-A249-C0B1299ED9EE}" type="presOf" srcId="{5F8033E6-E0BA-4078-A7DB-C9EE2A4A6225}" destId="{90DD05D6-3967-41FD-99B1-28E767B77BDB}"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A8FD2CD9-5149-5149-81B5-31A5C9551149}" type="presOf" srcId="{829F1923-EB2F-4482-926F-B72296C6DA8D}" destId="{9EA1AB39-3E70-494F-A951-1380E80F3CFD}" srcOrd="0" destOrd="0" presId="urn:microsoft.com/office/officeart/2005/8/layout/hProcess11"/>
    <dgm:cxn modelId="{989516F7-0B31-F54A-8A53-2DDB2233C38C}" type="presOf" srcId="{24F17A2B-0432-40E6-9F44-F5CDE49E3644}" destId="{B4230E3D-BC30-423C-8A52-31C7550BFCAA}" srcOrd="0" destOrd="0" presId="urn:microsoft.com/office/officeart/2005/8/layout/hProcess11"/>
    <dgm:cxn modelId="{1360EE00-48BE-7F4B-8FEE-3B8BA8528DF6}" type="presOf" srcId="{A56F4B4D-F996-4C25-BE74-608CAFD79EB1}" destId="{CA0B9904-C9AA-4D8E-ADD2-DFACAE20C553}" srcOrd="0" destOrd="0" presId="urn:microsoft.com/office/officeart/2005/8/layout/hProcess11"/>
    <dgm:cxn modelId="{DE35DCAA-8D51-D740-8AA0-B40C46377F8E}" type="presOf" srcId="{C3DCB72C-F662-42BC-8B34-61AD2C0D5249}" destId="{9C55095F-4949-40E4-84EA-3BA9B6A2AEAC}"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1BD8286A-2B34-6743-89A0-517B12B6B8EF}" type="presOf" srcId="{ADDB0935-5A34-412B-92A2-2F1305941DEB}" destId="{E53AABCE-50AB-4981-8FDB-9BE5E37E40DA}" srcOrd="0" destOrd="0" presId="urn:microsoft.com/office/officeart/2005/8/layout/hProcess11"/>
    <dgm:cxn modelId="{A77023F4-E521-4F4A-B9F3-82EEE4B7EC86}" type="presParOf" srcId="{9EA1AB39-3E70-494F-A951-1380E80F3CFD}" destId="{AD3093F6-DD81-4AEB-8CBA-1E68E965F8EA}" srcOrd="0" destOrd="0" presId="urn:microsoft.com/office/officeart/2005/8/layout/hProcess11"/>
    <dgm:cxn modelId="{07D1583E-D329-644D-A161-19075325ECC3}" type="presParOf" srcId="{9EA1AB39-3E70-494F-A951-1380E80F3CFD}" destId="{4992925B-BCAB-459A-A568-E8237BAAEE27}" srcOrd="1" destOrd="0" presId="urn:microsoft.com/office/officeart/2005/8/layout/hProcess11"/>
    <dgm:cxn modelId="{0B6B522E-86CA-1F4B-85D6-4EBE3F81A998}" type="presParOf" srcId="{4992925B-BCAB-459A-A568-E8237BAAEE27}" destId="{FAAEBA6E-400C-4FDE-AB0A-AF3C29402F99}" srcOrd="0" destOrd="0" presId="urn:microsoft.com/office/officeart/2005/8/layout/hProcess11"/>
    <dgm:cxn modelId="{F05A728E-CA0F-ED4F-AC55-8415B2CC3BD9}" type="presParOf" srcId="{FAAEBA6E-400C-4FDE-AB0A-AF3C29402F99}" destId="{90DD05D6-3967-41FD-99B1-28E767B77BDB}" srcOrd="0" destOrd="0" presId="urn:microsoft.com/office/officeart/2005/8/layout/hProcess11"/>
    <dgm:cxn modelId="{5964BB79-C5D2-6048-B763-765C24F7A600}" type="presParOf" srcId="{FAAEBA6E-400C-4FDE-AB0A-AF3C29402F99}" destId="{A2BA5EDA-F645-4290-8C9B-2232469C256E}" srcOrd="1" destOrd="0" presId="urn:microsoft.com/office/officeart/2005/8/layout/hProcess11"/>
    <dgm:cxn modelId="{A12E3A8B-7351-824D-943C-16F56F310208}" type="presParOf" srcId="{FAAEBA6E-400C-4FDE-AB0A-AF3C29402F99}" destId="{0FC316D6-07E3-4A71-A21D-BA9BBF52B018}" srcOrd="2" destOrd="0" presId="urn:microsoft.com/office/officeart/2005/8/layout/hProcess11"/>
    <dgm:cxn modelId="{7BC5416F-87B6-4747-9842-C35B0D49DA9E}" type="presParOf" srcId="{4992925B-BCAB-459A-A568-E8237BAAEE27}" destId="{6D3635DA-BB2E-44C5-8869-991D4F51407F}" srcOrd="1" destOrd="0" presId="urn:microsoft.com/office/officeart/2005/8/layout/hProcess11"/>
    <dgm:cxn modelId="{A6ED8B3E-574F-5C47-9810-AF95E7099C71}" type="presParOf" srcId="{4992925B-BCAB-459A-A568-E8237BAAEE27}" destId="{84B382B5-F224-4509-962E-79B57A10E1C1}" srcOrd="2" destOrd="0" presId="urn:microsoft.com/office/officeart/2005/8/layout/hProcess11"/>
    <dgm:cxn modelId="{F6160E95-C6FB-9748-8111-C50ABF7A8AD4}" type="presParOf" srcId="{84B382B5-F224-4509-962E-79B57A10E1C1}" destId="{E53AABCE-50AB-4981-8FDB-9BE5E37E40DA}" srcOrd="0" destOrd="0" presId="urn:microsoft.com/office/officeart/2005/8/layout/hProcess11"/>
    <dgm:cxn modelId="{8E46BBFB-C581-124D-9249-84EEB0AA6C28}" type="presParOf" srcId="{84B382B5-F224-4509-962E-79B57A10E1C1}" destId="{9361B4F6-E343-408E-A75D-6EE72266718B}" srcOrd="1" destOrd="0" presId="urn:microsoft.com/office/officeart/2005/8/layout/hProcess11"/>
    <dgm:cxn modelId="{15AAAA9B-2B0B-634F-9BF9-0B1AE8D8C93D}" type="presParOf" srcId="{84B382B5-F224-4509-962E-79B57A10E1C1}" destId="{DBD30A2F-9C50-47B0-994F-E0E2E0DFBF26}" srcOrd="2" destOrd="0" presId="urn:microsoft.com/office/officeart/2005/8/layout/hProcess11"/>
    <dgm:cxn modelId="{E2E7473A-B16C-4D4E-B54C-F5066D1281A1}" type="presParOf" srcId="{4992925B-BCAB-459A-A568-E8237BAAEE27}" destId="{5353A82C-A691-432D-8AEE-03D34AB6DB55}" srcOrd="3" destOrd="0" presId="urn:microsoft.com/office/officeart/2005/8/layout/hProcess11"/>
    <dgm:cxn modelId="{8AECB3E6-7D9F-A34C-8E27-F05A3336A7C6}" type="presParOf" srcId="{4992925B-BCAB-459A-A568-E8237BAAEE27}" destId="{8A39D42E-94BA-4155-B955-D1B837FAA111}" srcOrd="4" destOrd="0" presId="urn:microsoft.com/office/officeart/2005/8/layout/hProcess11"/>
    <dgm:cxn modelId="{0A73964F-F807-1347-9042-AD55533DD0F4}" type="presParOf" srcId="{8A39D42E-94BA-4155-B955-D1B837FAA111}" destId="{9C55095F-4949-40E4-84EA-3BA9B6A2AEAC}" srcOrd="0" destOrd="0" presId="urn:microsoft.com/office/officeart/2005/8/layout/hProcess11"/>
    <dgm:cxn modelId="{AF34F83F-FF00-4148-8239-81BC6BD9BF16}" type="presParOf" srcId="{8A39D42E-94BA-4155-B955-D1B837FAA111}" destId="{CEA8C45F-D7FE-4793-84FE-4A2E3438891C}" srcOrd="1" destOrd="0" presId="urn:microsoft.com/office/officeart/2005/8/layout/hProcess11"/>
    <dgm:cxn modelId="{AF4D492D-88D9-DC4F-AD78-79EC003D4E10}" type="presParOf" srcId="{8A39D42E-94BA-4155-B955-D1B837FAA111}" destId="{82AFF8C2-6AF9-4F14-8221-875D24FC39C8}" srcOrd="2" destOrd="0" presId="urn:microsoft.com/office/officeart/2005/8/layout/hProcess11"/>
    <dgm:cxn modelId="{7CDAD6E4-F90C-304F-A562-609F0DA3DB3B}" type="presParOf" srcId="{4992925B-BCAB-459A-A568-E8237BAAEE27}" destId="{243E7DF8-AB04-47F8-A5B6-2AADE3E512DA}" srcOrd="5" destOrd="0" presId="urn:microsoft.com/office/officeart/2005/8/layout/hProcess11"/>
    <dgm:cxn modelId="{7A22377A-0572-AA4E-AA26-CBE02A1B6235}" type="presParOf" srcId="{4992925B-BCAB-459A-A568-E8237BAAEE27}" destId="{B0251E8F-52E2-43A0-BF14-F119BCD28E93}" srcOrd="6" destOrd="0" presId="urn:microsoft.com/office/officeart/2005/8/layout/hProcess11"/>
    <dgm:cxn modelId="{D2AC9264-0862-D047-B0F9-178153924AC7}" type="presParOf" srcId="{B0251E8F-52E2-43A0-BF14-F119BCD28E93}" destId="{B4230E3D-BC30-423C-8A52-31C7550BFCAA}" srcOrd="0" destOrd="0" presId="urn:microsoft.com/office/officeart/2005/8/layout/hProcess11"/>
    <dgm:cxn modelId="{34BB60A1-5392-4347-96AA-479C290A893D}" type="presParOf" srcId="{B0251E8F-52E2-43A0-BF14-F119BCD28E93}" destId="{10A63704-F504-4590-99F3-B48907C936C2}" srcOrd="1" destOrd="0" presId="urn:microsoft.com/office/officeart/2005/8/layout/hProcess11"/>
    <dgm:cxn modelId="{B995E000-38AA-2740-9ADC-7EFF9633B104}" type="presParOf" srcId="{B0251E8F-52E2-43A0-BF14-F119BCD28E93}" destId="{B61B0B94-7D9C-44FC-909C-90D5F78DF92F}" srcOrd="2" destOrd="0" presId="urn:microsoft.com/office/officeart/2005/8/layout/hProcess11"/>
    <dgm:cxn modelId="{1693954D-6D9C-1845-8E73-4FDCBD1AA646}" type="presParOf" srcId="{4992925B-BCAB-459A-A568-E8237BAAEE27}" destId="{D043554B-1DE0-48AB-8919-C88C44E16216}" srcOrd="7" destOrd="0" presId="urn:microsoft.com/office/officeart/2005/8/layout/hProcess11"/>
    <dgm:cxn modelId="{F7A98737-B7B1-AE4A-A547-318F5BDA460E}" type="presParOf" srcId="{4992925B-BCAB-459A-A568-E8237BAAEE27}" destId="{FFF4CF9F-CD8D-4F1D-833C-0F13C31918F0}" srcOrd="8" destOrd="0" presId="urn:microsoft.com/office/officeart/2005/8/layout/hProcess11"/>
    <dgm:cxn modelId="{1CF4815B-E0EE-C841-B205-E8D524516E0E}" type="presParOf" srcId="{FFF4CF9F-CD8D-4F1D-833C-0F13C31918F0}" destId="{CA0B9904-C9AA-4D8E-ADD2-DFACAE20C553}" srcOrd="0" destOrd="0" presId="urn:microsoft.com/office/officeart/2005/8/layout/hProcess11"/>
    <dgm:cxn modelId="{A21D56E1-A76C-6D43-95BD-FB54B4C3F659}" type="presParOf" srcId="{FFF4CF9F-CD8D-4F1D-833C-0F13C31918F0}" destId="{21FA990E-2136-43B5-BD4B-53E640E3F623}" srcOrd="1" destOrd="0" presId="urn:microsoft.com/office/officeart/2005/8/layout/hProcess11"/>
    <dgm:cxn modelId="{6F7DBD28-1845-E24B-BECE-771B2B60041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49007BC4-E847-4878-AD86-EBDDF50F68E0}">
      <dgm:prSet phldrT="[Text]"/>
      <dgm:spPr/>
      <dgm:t>
        <a:bodyPr/>
        <a:lstStyle/>
        <a:p>
          <a:r>
            <a:rPr lang="en-US" dirty="0"/>
            <a:t>Diapause Day 15</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12:12</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12:12</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0" presStyleCnt="1"/>
      <dgm:spPr/>
      <dgm:t>
        <a:bodyPr/>
        <a:lstStyle/>
        <a:p>
          <a:endParaRPr lang="en-US"/>
        </a:p>
      </dgm:t>
    </dgm:pt>
    <dgm:pt modelId="{829EAA14-DBDA-40FD-BB4E-429C58D111C3}" type="pres">
      <dgm:prSet presAssocID="{49007BC4-E847-4878-AD86-EBDDF50F68E0}" presName="textNode" presStyleLbl="bgShp" presStyleIdx="0" presStyleCnt="1"/>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0" presStyleCnt="2">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1" presStyleCnt="2">
        <dgm:presLayoutVars>
          <dgm:bulletEnabled val="1"/>
        </dgm:presLayoutVars>
      </dgm:prSet>
      <dgm:spPr/>
      <dgm:t>
        <a:bodyPr/>
        <a:lstStyle/>
        <a:p>
          <a:endParaRPr lang="en-US"/>
        </a:p>
      </dgm:t>
    </dgm:pt>
  </dgm:ptLst>
  <dgm:cxnLst>
    <dgm:cxn modelId="{8EDB44CC-417A-A644-A877-4B8F81853D92}" type="presOf" srcId="{BC24528A-3764-4E4E-8A6C-EC88D0DCB82C}" destId="{4239E2CF-58F4-47B5-B683-8789224F852A}" srcOrd="0" destOrd="0" presId="urn:microsoft.com/office/officeart/2005/8/layout/lProcess2"/>
    <dgm:cxn modelId="{528CB0F0-3AB6-4D79-BAF2-A23EED722010}" srcId="{49007BC4-E847-4878-AD86-EBDDF50F68E0}" destId="{289041B4-53B4-49F0-9569-FA21F4C7C67C}" srcOrd="0" destOrd="0" parTransId="{A5AF841C-42F9-434A-85CD-886AC6CED896}" sibTransId="{29807E9F-08FD-43F6-BC7E-4AC7F9EEB232}"/>
    <dgm:cxn modelId="{11EA54BD-2537-4CBB-9B5B-F43A2DDC9960}" srcId="{49007BC4-E847-4878-AD86-EBDDF50F68E0}" destId="{E7F08759-060F-4532-AF73-9EF39C7BAEDB}" srcOrd="1" destOrd="0" parTransId="{0C4D0A3B-CCDD-4C68-8DEE-9A99A947A43B}" sibTransId="{A2F4190B-7E1D-4820-8D9F-82144228065B}"/>
    <dgm:cxn modelId="{216C4790-C352-4145-A5EF-BC6B2CB3B60D}" srcId="{BC24528A-3764-4E4E-8A6C-EC88D0DCB82C}" destId="{49007BC4-E847-4878-AD86-EBDDF50F68E0}" srcOrd="0" destOrd="0" parTransId="{2AAE42C2-1C44-44E7-8E0C-E7CE6428915C}" sibTransId="{E8B39DD6-C361-4700-8931-1089307186DA}"/>
    <dgm:cxn modelId="{70F9F5CA-B1E6-094F-8CDF-9537EFBF7A53}" type="presOf" srcId="{49007BC4-E847-4878-AD86-EBDDF50F68E0}" destId="{952F32CF-8F86-495F-B765-BB817388C31E}" srcOrd="0" destOrd="0" presId="urn:microsoft.com/office/officeart/2005/8/layout/lProcess2"/>
    <dgm:cxn modelId="{E7A4D4FD-5990-CC4B-B0FA-BF6C05967B5A}" type="presOf" srcId="{289041B4-53B4-49F0-9569-FA21F4C7C67C}" destId="{6BEFD8F0-FB56-4A62-BAFB-0024F97FE9B3}" srcOrd="0" destOrd="0" presId="urn:microsoft.com/office/officeart/2005/8/layout/lProcess2"/>
    <dgm:cxn modelId="{C5CDF0A4-FE12-D84C-8FC5-91F53315C904}" type="presOf" srcId="{E7F08759-060F-4532-AF73-9EF39C7BAEDB}" destId="{EF26624F-3FCF-4575-A404-C452C1DA1DE2}" srcOrd="0" destOrd="0" presId="urn:microsoft.com/office/officeart/2005/8/layout/lProcess2"/>
    <dgm:cxn modelId="{5A5EFC25-F8D8-BB44-9154-3E2D62704408}" type="presOf" srcId="{49007BC4-E847-4878-AD86-EBDDF50F68E0}" destId="{829EAA14-DBDA-40FD-BB4E-429C58D111C3}" srcOrd="1" destOrd="0" presId="urn:microsoft.com/office/officeart/2005/8/layout/lProcess2"/>
    <dgm:cxn modelId="{4C20D877-AEE9-FB4F-977F-0A0F14C07D36}" type="presParOf" srcId="{4239E2CF-58F4-47B5-B683-8789224F852A}" destId="{8EC2E093-50D3-43C4-8C0D-6517AFF74D82}" srcOrd="0" destOrd="0" presId="urn:microsoft.com/office/officeart/2005/8/layout/lProcess2"/>
    <dgm:cxn modelId="{82CC3D8B-CB09-994E-B867-BD6EB6264B10}" type="presParOf" srcId="{8EC2E093-50D3-43C4-8C0D-6517AFF74D82}" destId="{952F32CF-8F86-495F-B765-BB817388C31E}" srcOrd="0" destOrd="0" presId="urn:microsoft.com/office/officeart/2005/8/layout/lProcess2"/>
    <dgm:cxn modelId="{D87CFD0D-5A84-794D-ADA2-649E2812A7CD}" type="presParOf" srcId="{8EC2E093-50D3-43C4-8C0D-6517AFF74D82}" destId="{829EAA14-DBDA-40FD-BB4E-429C58D111C3}" srcOrd="1" destOrd="0" presId="urn:microsoft.com/office/officeart/2005/8/layout/lProcess2"/>
    <dgm:cxn modelId="{3B0AFC4C-9CFA-BE4C-B214-0674E270AFFE}" type="presParOf" srcId="{8EC2E093-50D3-43C4-8C0D-6517AFF74D82}" destId="{EE0BC6FF-0273-40C6-A5D8-844ADC455908}" srcOrd="2" destOrd="0" presId="urn:microsoft.com/office/officeart/2005/8/layout/lProcess2"/>
    <dgm:cxn modelId="{73D2624C-B92A-A246-8579-8DF958E2639D}" type="presParOf" srcId="{EE0BC6FF-0273-40C6-A5D8-844ADC455908}" destId="{00168E79-6A7B-440F-B35E-520CAD7D21F6}" srcOrd="0" destOrd="0" presId="urn:microsoft.com/office/officeart/2005/8/layout/lProcess2"/>
    <dgm:cxn modelId="{38CD57D5-BDBE-8841-8069-A5EBFE38A794}" type="presParOf" srcId="{00168E79-6A7B-440F-B35E-520CAD7D21F6}" destId="{6BEFD8F0-FB56-4A62-BAFB-0024F97FE9B3}" srcOrd="0" destOrd="0" presId="urn:microsoft.com/office/officeart/2005/8/layout/lProcess2"/>
    <dgm:cxn modelId="{03F33B7B-7FF5-B844-A852-88727BB25400}" type="presParOf" srcId="{00168E79-6A7B-440F-B35E-520CAD7D21F6}" destId="{94E571F2-5BEF-44EC-9C4F-4D68FB84F1C7}" srcOrd="1" destOrd="0" presId="urn:microsoft.com/office/officeart/2005/8/layout/lProcess2"/>
    <dgm:cxn modelId="{86A32EBB-6263-1E4E-A6A8-2BAA769A7653}"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2A883FBC-CB5F-BD44-BF41-3400CCF445C0}" type="presOf" srcId="{24F17A2B-0432-40E6-9F44-F5CDE49E3644}" destId="{B4230E3D-BC30-423C-8A52-31C7550BFCAA}" srcOrd="0" destOrd="0" presId="urn:microsoft.com/office/officeart/2005/8/layout/hProcess11"/>
    <dgm:cxn modelId="{350F6570-47B7-DF42-8759-C8A700EA7D0C}" type="presOf" srcId="{ADDB0935-5A34-412B-92A2-2F1305941DEB}" destId="{E53AABCE-50AB-4981-8FDB-9BE5E37E40D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2301448B-F556-884B-BDFD-846792876623}" type="presOf" srcId="{5F8033E6-E0BA-4078-A7DB-C9EE2A4A6225}" destId="{90DD05D6-3967-41FD-99B1-28E767B77BDB}"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5FF3BBEF-9D7A-4441-930E-E766C0DD5738}" type="presOf" srcId="{A56F4B4D-F996-4C25-BE74-608CAFD79EB1}" destId="{CA0B9904-C9AA-4D8E-ADD2-DFACAE20C553}" srcOrd="0" destOrd="0" presId="urn:microsoft.com/office/officeart/2005/8/layout/hProcess11"/>
    <dgm:cxn modelId="{AD04B0FC-A0DD-7D47-8277-221FC522A183}" type="presOf" srcId="{C3DCB72C-F662-42BC-8B34-61AD2C0D5249}" destId="{9C55095F-4949-40E4-84EA-3BA9B6A2AEAC}" srcOrd="0" destOrd="0" presId="urn:microsoft.com/office/officeart/2005/8/layout/hProcess11"/>
    <dgm:cxn modelId="{4B66DFA4-934A-324A-A634-EED10FE13983}" type="presOf" srcId="{829F1923-EB2F-4482-926F-B72296C6DA8D}" destId="{9EA1AB39-3E70-494F-A951-1380E80F3CFD}" srcOrd="0" destOrd="0" presId="urn:microsoft.com/office/officeart/2005/8/layout/hProcess11"/>
    <dgm:cxn modelId="{0271D21D-063C-144A-8E7C-83B0F29915A2}" type="presParOf" srcId="{9EA1AB39-3E70-494F-A951-1380E80F3CFD}" destId="{AD3093F6-DD81-4AEB-8CBA-1E68E965F8EA}" srcOrd="0" destOrd="0" presId="urn:microsoft.com/office/officeart/2005/8/layout/hProcess11"/>
    <dgm:cxn modelId="{1A1E8D80-8AF9-5946-BF88-1756C4313D18}" type="presParOf" srcId="{9EA1AB39-3E70-494F-A951-1380E80F3CFD}" destId="{4992925B-BCAB-459A-A568-E8237BAAEE27}" srcOrd="1" destOrd="0" presId="urn:microsoft.com/office/officeart/2005/8/layout/hProcess11"/>
    <dgm:cxn modelId="{285F08C6-EC87-C94C-89C1-34EFA45D38F1}" type="presParOf" srcId="{4992925B-BCAB-459A-A568-E8237BAAEE27}" destId="{FAAEBA6E-400C-4FDE-AB0A-AF3C29402F99}" srcOrd="0" destOrd="0" presId="urn:microsoft.com/office/officeart/2005/8/layout/hProcess11"/>
    <dgm:cxn modelId="{D3B2EB69-775B-0A44-8CA3-D857A0C3C0CF}" type="presParOf" srcId="{FAAEBA6E-400C-4FDE-AB0A-AF3C29402F99}" destId="{90DD05D6-3967-41FD-99B1-28E767B77BDB}" srcOrd="0" destOrd="0" presId="urn:microsoft.com/office/officeart/2005/8/layout/hProcess11"/>
    <dgm:cxn modelId="{962F6B4E-ABE2-2541-BAF1-E88FE981D493}" type="presParOf" srcId="{FAAEBA6E-400C-4FDE-AB0A-AF3C29402F99}" destId="{A2BA5EDA-F645-4290-8C9B-2232469C256E}" srcOrd="1" destOrd="0" presId="urn:microsoft.com/office/officeart/2005/8/layout/hProcess11"/>
    <dgm:cxn modelId="{CEFFF8C6-5E4A-1D4C-A5CE-04D15A88B4CA}" type="presParOf" srcId="{FAAEBA6E-400C-4FDE-AB0A-AF3C29402F99}" destId="{0FC316D6-07E3-4A71-A21D-BA9BBF52B018}" srcOrd="2" destOrd="0" presId="urn:microsoft.com/office/officeart/2005/8/layout/hProcess11"/>
    <dgm:cxn modelId="{EFFB3AC4-5EB8-CD42-8232-236E986ACE40}" type="presParOf" srcId="{4992925B-BCAB-459A-A568-E8237BAAEE27}" destId="{6D3635DA-BB2E-44C5-8869-991D4F51407F}" srcOrd="1" destOrd="0" presId="urn:microsoft.com/office/officeart/2005/8/layout/hProcess11"/>
    <dgm:cxn modelId="{5EDC5E41-2900-7741-8CF4-3D69F2CACD44}" type="presParOf" srcId="{4992925B-BCAB-459A-A568-E8237BAAEE27}" destId="{84B382B5-F224-4509-962E-79B57A10E1C1}" srcOrd="2" destOrd="0" presId="urn:microsoft.com/office/officeart/2005/8/layout/hProcess11"/>
    <dgm:cxn modelId="{8F0EA401-549C-974A-8C85-186381AB619E}" type="presParOf" srcId="{84B382B5-F224-4509-962E-79B57A10E1C1}" destId="{E53AABCE-50AB-4981-8FDB-9BE5E37E40DA}" srcOrd="0" destOrd="0" presId="urn:microsoft.com/office/officeart/2005/8/layout/hProcess11"/>
    <dgm:cxn modelId="{A0CAA87E-B828-DB46-8DB1-93092CFDD29D}" type="presParOf" srcId="{84B382B5-F224-4509-962E-79B57A10E1C1}" destId="{9361B4F6-E343-408E-A75D-6EE72266718B}" srcOrd="1" destOrd="0" presId="urn:microsoft.com/office/officeart/2005/8/layout/hProcess11"/>
    <dgm:cxn modelId="{92C4C70C-14BB-B34F-9291-BC4D9147A02D}" type="presParOf" srcId="{84B382B5-F224-4509-962E-79B57A10E1C1}" destId="{DBD30A2F-9C50-47B0-994F-E0E2E0DFBF26}" srcOrd="2" destOrd="0" presId="urn:microsoft.com/office/officeart/2005/8/layout/hProcess11"/>
    <dgm:cxn modelId="{33185448-FD91-664A-B0E7-9791FBA110BD}" type="presParOf" srcId="{4992925B-BCAB-459A-A568-E8237BAAEE27}" destId="{5353A82C-A691-432D-8AEE-03D34AB6DB55}" srcOrd="3" destOrd="0" presId="urn:microsoft.com/office/officeart/2005/8/layout/hProcess11"/>
    <dgm:cxn modelId="{D8A9DC89-0D10-DD47-83C5-E9EFD2E55926}" type="presParOf" srcId="{4992925B-BCAB-459A-A568-E8237BAAEE27}" destId="{8A39D42E-94BA-4155-B955-D1B837FAA111}" srcOrd="4" destOrd="0" presId="urn:microsoft.com/office/officeart/2005/8/layout/hProcess11"/>
    <dgm:cxn modelId="{8C923362-A303-C34B-84A8-E23705FAAC7C}" type="presParOf" srcId="{8A39D42E-94BA-4155-B955-D1B837FAA111}" destId="{9C55095F-4949-40E4-84EA-3BA9B6A2AEAC}" srcOrd="0" destOrd="0" presId="urn:microsoft.com/office/officeart/2005/8/layout/hProcess11"/>
    <dgm:cxn modelId="{8EB6BD42-74CE-2D4E-BEC1-EBC4FE3B1C07}" type="presParOf" srcId="{8A39D42E-94BA-4155-B955-D1B837FAA111}" destId="{CEA8C45F-D7FE-4793-84FE-4A2E3438891C}" srcOrd="1" destOrd="0" presId="urn:microsoft.com/office/officeart/2005/8/layout/hProcess11"/>
    <dgm:cxn modelId="{E5ADC447-2F66-AA47-BDAC-99A9D7FCADA3}" type="presParOf" srcId="{8A39D42E-94BA-4155-B955-D1B837FAA111}" destId="{82AFF8C2-6AF9-4F14-8221-875D24FC39C8}" srcOrd="2" destOrd="0" presId="urn:microsoft.com/office/officeart/2005/8/layout/hProcess11"/>
    <dgm:cxn modelId="{B21C5762-F1AA-7144-9385-328E3F999E15}" type="presParOf" srcId="{4992925B-BCAB-459A-A568-E8237BAAEE27}" destId="{243E7DF8-AB04-47F8-A5B6-2AADE3E512DA}" srcOrd="5" destOrd="0" presId="urn:microsoft.com/office/officeart/2005/8/layout/hProcess11"/>
    <dgm:cxn modelId="{6533CC2E-022F-E240-8248-E1A4FE84CAC3}" type="presParOf" srcId="{4992925B-BCAB-459A-A568-E8237BAAEE27}" destId="{B0251E8F-52E2-43A0-BF14-F119BCD28E93}" srcOrd="6" destOrd="0" presId="urn:microsoft.com/office/officeart/2005/8/layout/hProcess11"/>
    <dgm:cxn modelId="{3E282137-D89C-2746-BA67-C5603C54D4D1}" type="presParOf" srcId="{B0251E8F-52E2-43A0-BF14-F119BCD28E93}" destId="{B4230E3D-BC30-423C-8A52-31C7550BFCAA}" srcOrd="0" destOrd="0" presId="urn:microsoft.com/office/officeart/2005/8/layout/hProcess11"/>
    <dgm:cxn modelId="{13C598F1-BB4E-CB41-9736-74A8351B5509}" type="presParOf" srcId="{B0251E8F-52E2-43A0-BF14-F119BCD28E93}" destId="{10A63704-F504-4590-99F3-B48907C936C2}" srcOrd="1" destOrd="0" presId="urn:microsoft.com/office/officeart/2005/8/layout/hProcess11"/>
    <dgm:cxn modelId="{F3393FBE-F543-1C48-91DA-4B1B6F7DB155}" type="presParOf" srcId="{B0251E8F-52E2-43A0-BF14-F119BCD28E93}" destId="{B61B0B94-7D9C-44FC-909C-90D5F78DF92F}" srcOrd="2" destOrd="0" presId="urn:microsoft.com/office/officeart/2005/8/layout/hProcess11"/>
    <dgm:cxn modelId="{F8EDEE34-6055-2F4F-8545-E39958B03B92}" type="presParOf" srcId="{4992925B-BCAB-459A-A568-E8237BAAEE27}" destId="{D043554B-1DE0-48AB-8919-C88C44E16216}" srcOrd="7" destOrd="0" presId="urn:microsoft.com/office/officeart/2005/8/layout/hProcess11"/>
    <dgm:cxn modelId="{51646660-0ED8-8E48-A452-B3D107C20A53}" type="presParOf" srcId="{4992925B-BCAB-459A-A568-E8237BAAEE27}" destId="{FFF4CF9F-CD8D-4F1D-833C-0F13C31918F0}" srcOrd="8" destOrd="0" presId="urn:microsoft.com/office/officeart/2005/8/layout/hProcess11"/>
    <dgm:cxn modelId="{BE3BB19D-7C06-D94F-8CD1-86E6C24763DC}" type="presParOf" srcId="{FFF4CF9F-CD8D-4F1D-833C-0F13C31918F0}" destId="{CA0B9904-C9AA-4D8E-ADD2-DFACAE20C553}" srcOrd="0" destOrd="0" presId="urn:microsoft.com/office/officeart/2005/8/layout/hProcess11"/>
    <dgm:cxn modelId="{4C0E710C-F20E-6D4D-BADC-DB1F732B74E3}" type="presParOf" srcId="{FFF4CF9F-CD8D-4F1D-833C-0F13C31918F0}" destId="{21FA990E-2136-43B5-BD4B-53E640E3F623}" srcOrd="1" destOrd="0" presId="urn:microsoft.com/office/officeart/2005/8/layout/hProcess11"/>
    <dgm:cxn modelId="{66D404D2-57F0-CE41-BD7D-C3D0ECE9FB5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88F2A41A-BA74-EC40-92AF-E14EF6C597C9}" type="presOf" srcId="{24F17A2B-0432-40E6-9F44-F5CDE49E3644}" destId="{B4230E3D-BC30-423C-8A52-31C7550BFCAA}"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9CEE942-3E68-7144-80C5-2D487EE1A7A7}" type="presOf" srcId="{A56F4B4D-F996-4C25-BE74-608CAFD79EB1}" destId="{CA0B9904-C9AA-4D8E-ADD2-DFACAE20C553}"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471D80CE-05C9-7348-A6AA-0B2E4B40B1C7}" type="presOf" srcId="{C3DCB72C-F662-42BC-8B34-61AD2C0D5249}" destId="{9C55095F-4949-40E4-84EA-3BA9B6A2AEAC}" srcOrd="0" destOrd="0" presId="urn:microsoft.com/office/officeart/2005/8/layout/hProcess11"/>
    <dgm:cxn modelId="{05859E60-8793-F945-9B3F-193A5818F39F}" type="presOf" srcId="{ADDB0935-5A34-412B-92A2-2F1305941DEB}" destId="{E53AABCE-50AB-4981-8FDB-9BE5E37E40D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8087D8AC-EA14-DD48-B6C9-4983F2FC1161}" type="presOf" srcId="{5F8033E6-E0BA-4078-A7DB-C9EE2A4A6225}" destId="{90DD05D6-3967-41FD-99B1-28E767B77BDB}" srcOrd="0" destOrd="0" presId="urn:microsoft.com/office/officeart/2005/8/layout/hProcess11"/>
    <dgm:cxn modelId="{31CCD2C9-D0EC-654E-B1C1-C857E8F92C0E}" type="presOf" srcId="{829F1923-EB2F-4482-926F-B72296C6DA8D}" destId="{9EA1AB39-3E70-494F-A951-1380E80F3CFD}" srcOrd="0" destOrd="0" presId="urn:microsoft.com/office/officeart/2005/8/layout/hProcess11"/>
    <dgm:cxn modelId="{6240E41C-1EE4-4742-A38A-2953A851D589}" type="presParOf" srcId="{9EA1AB39-3E70-494F-A951-1380E80F3CFD}" destId="{AD3093F6-DD81-4AEB-8CBA-1E68E965F8EA}" srcOrd="0" destOrd="0" presId="urn:microsoft.com/office/officeart/2005/8/layout/hProcess11"/>
    <dgm:cxn modelId="{AB7BADD1-57A5-5045-A9CA-4586038C827D}" type="presParOf" srcId="{9EA1AB39-3E70-494F-A951-1380E80F3CFD}" destId="{4992925B-BCAB-459A-A568-E8237BAAEE27}" srcOrd="1" destOrd="0" presId="urn:microsoft.com/office/officeart/2005/8/layout/hProcess11"/>
    <dgm:cxn modelId="{37E09988-49DA-B145-8C2E-1DE02FA0F0F7}" type="presParOf" srcId="{4992925B-BCAB-459A-A568-E8237BAAEE27}" destId="{FAAEBA6E-400C-4FDE-AB0A-AF3C29402F99}" srcOrd="0" destOrd="0" presId="urn:microsoft.com/office/officeart/2005/8/layout/hProcess11"/>
    <dgm:cxn modelId="{046FAE38-3AFE-2444-8BBB-CE6646C60A57}" type="presParOf" srcId="{FAAEBA6E-400C-4FDE-AB0A-AF3C29402F99}" destId="{90DD05D6-3967-41FD-99B1-28E767B77BDB}" srcOrd="0" destOrd="0" presId="urn:microsoft.com/office/officeart/2005/8/layout/hProcess11"/>
    <dgm:cxn modelId="{60B07487-28C0-264B-9295-8B606D903E33}" type="presParOf" srcId="{FAAEBA6E-400C-4FDE-AB0A-AF3C29402F99}" destId="{A2BA5EDA-F645-4290-8C9B-2232469C256E}" srcOrd="1" destOrd="0" presId="urn:microsoft.com/office/officeart/2005/8/layout/hProcess11"/>
    <dgm:cxn modelId="{FB18369D-4E28-1C41-BAF7-BF9196CB20C4}" type="presParOf" srcId="{FAAEBA6E-400C-4FDE-AB0A-AF3C29402F99}" destId="{0FC316D6-07E3-4A71-A21D-BA9BBF52B018}" srcOrd="2" destOrd="0" presId="urn:microsoft.com/office/officeart/2005/8/layout/hProcess11"/>
    <dgm:cxn modelId="{5041E519-FB32-8E4D-B411-87EDE9F9EB7A}" type="presParOf" srcId="{4992925B-BCAB-459A-A568-E8237BAAEE27}" destId="{6D3635DA-BB2E-44C5-8869-991D4F51407F}" srcOrd="1" destOrd="0" presId="urn:microsoft.com/office/officeart/2005/8/layout/hProcess11"/>
    <dgm:cxn modelId="{A3EF4184-0B4C-9741-8C20-B43500F496CB}" type="presParOf" srcId="{4992925B-BCAB-459A-A568-E8237BAAEE27}" destId="{84B382B5-F224-4509-962E-79B57A10E1C1}" srcOrd="2" destOrd="0" presId="urn:microsoft.com/office/officeart/2005/8/layout/hProcess11"/>
    <dgm:cxn modelId="{A480B4E7-ECA5-4C4F-B8E9-D0DDB1E2C17C}" type="presParOf" srcId="{84B382B5-F224-4509-962E-79B57A10E1C1}" destId="{E53AABCE-50AB-4981-8FDB-9BE5E37E40DA}" srcOrd="0" destOrd="0" presId="urn:microsoft.com/office/officeart/2005/8/layout/hProcess11"/>
    <dgm:cxn modelId="{2C6CBB41-70A5-7148-94F0-CBA25434A4CB}" type="presParOf" srcId="{84B382B5-F224-4509-962E-79B57A10E1C1}" destId="{9361B4F6-E343-408E-A75D-6EE72266718B}" srcOrd="1" destOrd="0" presId="urn:microsoft.com/office/officeart/2005/8/layout/hProcess11"/>
    <dgm:cxn modelId="{CF5B91A5-03F7-0D41-9764-24B481103617}" type="presParOf" srcId="{84B382B5-F224-4509-962E-79B57A10E1C1}" destId="{DBD30A2F-9C50-47B0-994F-E0E2E0DFBF26}" srcOrd="2" destOrd="0" presId="urn:microsoft.com/office/officeart/2005/8/layout/hProcess11"/>
    <dgm:cxn modelId="{5FE5B2F4-BC5B-9F42-8E64-626FBB38B49C}" type="presParOf" srcId="{4992925B-BCAB-459A-A568-E8237BAAEE27}" destId="{5353A82C-A691-432D-8AEE-03D34AB6DB55}" srcOrd="3" destOrd="0" presId="urn:microsoft.com/office/officeart/2005/8/layout/hProcess11"/>
    <dgm:cxn modelId="{2BDA7A22-31F6-C441-9F1A-3984E2DAAD7F}" type="presParOf" srcId="{4992925B-BCAB-459A-A568-E8237BAAEE27}" destId="{8A39D42E-94BA-4155-B955-D1B837FAA111}" srcOrd="4" destOrd="0" presId="urn:microsoft.com/office/officeart/2005/8/layout/hProcess11"/>
    <dgm:cxn modelId="{052B4C07-0860-2944-9372-804EE959BAA5}" type="presParOf" srcId="{8A39D42E-94BA-4155-B955-D1B837FAA111}" destId="{9C55095F-4949-40E4-84EA-3BA9B6A2AEAC}" srcOrd="0" destOrd="0" presId="urn:microsoft.com/office/officeart/2005/8/layout/hProcess11"/>
    <dgm:cxn modelId="{07A3B2B6-0320-E54B-ACCD-BFAA19FD88F8}" type="presParOf" srcId="{8A39D42E-94BA-4155-B955-D1B837FAA111}" destId="{CEA8C45F-D7FE-4793-84FE-4A2E3438891C}" srcOrd="1" destOrd="0" presId="urn:microsoft.com/office/officeart/2005/8/layout/hProcess11"/>
    <dgm:cxn modelId="{6803DDD2-7B12-D34B-9C19-67235DD48C53}" type="presParOf" srcId="{8A39D42E-94BA-4155-B955-D1B837FAA111}" destId="{82AFF8C2-6AF9-4F14-8221-875D24FC39C8}" srcOrd="2" destOrd="0" presId="urn:microsoft.com/office/officeart/2005/8/layout/hProcess11"/>
    <dgm:cxn modelId="{DFB53D1D-B5C2-B145-9CDB-EDFAA545FAD5}" type="presParOf" srcId="{4992925B-BCAB-459A-A568-E8237BAAEE27}" destId="{243E7DF8-AB04-47F8-A5B6-2AADE3E512DA}" srcOrd="5" destOrd="0" presId="urn:microsoft.com/office/officeart/2005/8/layout/hProcess11"/>
    <dgm:cxn modelId="{F6FBE4DB-3FD8-9247-8D1F-D774FB0B835D}" type="presParOf" srcId="{4992925B-BCAB-459A-A568-E8237BAAEE27}" destId="{B0251E8F-52E2-43A0-BF14-F119BCD28E93}" srcOrd="6" destOrd="0" presId="urn:microsoft.com/office/officeart/2005/8/layout/hProcess11"/>
    <dgm:cxn modelId="{B2D54E44-7069-7243-935C-314BCBB924E4}" type="presParOf" srcId="{B0251E8F-52E2-43A0-BF14-F119BCD28E93}" destId="{B4230E3D-BC30-423C-8A52-31C7550BFCAA}" srcOrd="0" destOrd="0" presId="urn:microsoft.com/office/officeart/2005/8/layout/hProcess11"/>
    <dgm:cxn modelId="{08820728-5EB7-3D47-85B3-169534A9632E}" type="presParOf" srcId="{B0251E8F-52E2-43A0-BF14-F119BCD28E93}" destId="{10A63704-F504-4590-99F3-B48907C936C2}" srcOrd="1" destOrd="0" presId="urn:microsoft.com/office/officeart/2005/8/layout/hProcess11"/>
    <dgm:cxn modelId="{9EAB922B-7865-0E40-AA9B-DE0BF2F8BD85}" type="presParOf" srcId="{B0251E8F-52E2-43A0-BF14-F119BCD28E93}" destId="{B61B0B94-7D9C-44FC-909C-90D5F78DF92F}" srcOrd="2" destOrd="0" presId="urn:microsoft.com/office/officeart/2005/8/layout/hProcess11"/>
    <dgm:cxn modelId="{9D3B298F-C210-7945-956A-10CDEB53FD9A}" type="presParOf" srcId="{4992925B-BCAB-459A-A568-E8237BAAEE27}" destId="{D043554B-1DE0-48AB-8919-C88C44E16216}" srcOrd="7" destOrd="0" presId="urn:microsoft.com/office/officeart/2005/8/layout/hProcess11"/>
    <dgm:cxn modelId="{92C6DA0D-C1D6-F349-8231-2D309FBE7F4D}" type="presParOf" srcId="{4992925B-BCAB-459A-A568-E8237BAAEE27}" destId="{FFF4CF9F-CD8D-4F1D-833C-0F13C31918F0}" srcOrd="8" destOrd="0" presId="urn:microsoft.com/office/officeart/2005/8/layout/hProcess11"/>
    <dgm:cxn modelId="{B46A59DC-91D6-DA47-846A-BA063ED3FB5C}" type="presParOf" srcId="{FFF4CF9F-CD8D-4F1D-833C-0F13C31918F0}" destId="{CA0B9904-C9AA-4D8E-ADD2-DFACAE20C553}" srcOrd="0" destOrd="0" presId="urn:microsoft.com/office/officeart/2005/8/layout/hProcess11"/>
    <dgm:cxn modelId="{B1D1078A-F7F5-D244-BDA3-0A82217D51C8}" type="presParOf" srcId="{FFF4CF9F-CD8D-4F1D-833C-0F13C31918F0}" destId="{21FA990E-2136-43B5-BD4B-53E640E3F623}" srcOrd="1" destOrd="0" presId="urn:microsoft.com/office/officeart/2005/8/layout/hProcess11"/>
    <dgm:cxn modelId="{D2FDE9D0-6D0E-CA45-B929-FB8166C393E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36D7D812-39A3-7E44-90EC-0C3A34DBDDE4}" type="presOf" srcId="{5F8033E6-E0BA-4078-A7DB-C9EE2A4A6225}" destId="{90DD05D6-3967-41FD-99B1-28E767B77BDB}" srcOrd="0" destOrd="0" presId="urn:microsoft.com/office/officeart/2005/8/layout/hProcess11"/>
    <dgm:cxn modelId="{2D2A67C7-3067-DC45-B1F7-1220DB42B239}" type="presOf" srcId="{A56F4B4D-F996-4C25-BE74-608CAFD79EB1}" destId="{CA0B9904-C9AA-4D8E-ADD2-DFACAE20C553}" srcOrd="0" destOrd="0" presId="urn:microsoft.com/office/officeart/2005/8/layout/hProcess11"/>
    <dgm:cxn modelId="{8EA1B2E2-FDED-3646-846F-D006C576EFD2}" type="presOf" srcId="{829F1923-EB2F-4482-926F-B72296C6DA8D}" destId="{9EA1AB39-3E70-494F-A951-1380E80F3CFD}"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F94329FB-188C-5F4F-B222-A0CBCC6B983B}" type="presOf" srcId="{24F17A2B-0432-40E6-9F44-F5CDE49E3644}" destId="{B4230E3D-BC30-423C-8A52-31C7550BFCAA}" srcOrd="0" destOrd="0" presId="urn:microsoft.com/office/officeart/2005/8/layout/hProcess11"/>
    <dgm:cxn modelId="{12A48E43-4B53-3741-8EEA-5E00B5571D35}" type="presOf" srcId="{C3DCB72C-F662-42BC-8B34-61AD2C0D5249}" destId="{9C55095F-4949-40E4-84EA-3BA9B6A2AEAC}" srcOrd="0" destOrd="0" presId="urn:microsoft.com/office/officeart/2005/8/layout/hProcess11"/>
    <dgm:cxn modelId="{14A2D292-23BD-2347-A297-D70F3438BC41}" type="presOf" srcId="{ADDB0935-5A34-412B-92A2-2F1305941DEB}" destId="{E53AABCE-50AB-4981-8FDB-9BE5E37E40DA}" srcOrd="0" destOrd="0" presId="urn:microsoft.com/office/officeart/2005/8/layout/hProcess11"/>
    <dgm:cxn modelId="{B6753DC9-FC2A-084B-8E1A-893DB5AE9057}" type="presParOf" srcId="{9EA1AB39-3E70-494F-A951-1380E80F3CFD}" destId="{AD3093F6-DD81-4AEB-8CBA-1E68E965F8EA}" srcOrd="0" destOrd="0" presId="urn:microsoft.com/office/officeart/2005/8/layout/hProcess11"/>
    <dgm:cxn modelId="{FB61A058-A9CC-EF45-A9A0-F5EEBC7B1316}" type="presParOf" srcId="{9EA1AB39-3E70-494F-A951-1380E80F3CFD}" destId="{4992925B-BCAB-459A-A568-E8237BAAEE27}" srcOrd="1" destOrd="0" presId="urn:microsoft.com/office/officeart/2005/8/layout/hProcess11"/>
    <dgm:cxn modelId="{D9C968A6-5064-0147-91B6-E5BF92D05F90}" type="presParOf" srcId="{4992925B-BCAB-459A-A568-E8237BAAEE27}" destId="{FAAEBA6E-400C-4FDE-AB0A-AF3C29402F99}" srcOrd="0" destOrd="0" presId="urn:microsoft.com/office/officeart/2005/8/layout/hProcess11"/>
    <dgm:cxn modelId="{FA32F2F0-F11E-C648-A27D-204A9B5D85F5}" type="presParOf" srcId="{FAAEBA6E-400C-4FDE-AB0A-AF3C29402F99}" destId="{90DD05D6-3967-41FD-99B1-28E767B77BDB}" srcOrd="0" destOrd="0" presId="urn:microsoft.com/office/officeart/2005/8/layout/hProcess11"/>
    <dgm:cxn modelId="{4E148C0C-163D-A549-8A8B-957FBED1FD85}" type="presParOf" srcId="{FAAEBA6E-400C-4FDE-AB0A-AF3C29402F99}" destId="{A2BA5EDA-F645-4290-8C9B-2232469C256E}" srcOrd="1" destOrd="0" presId="urn:microsoft.com/office/officeart/2005/8/layout/hProcess11"/>
    <dgm:cxn modelId="{88922822-CB23-554D-8A5D-AA9FA86AFB73}" type="presParOf" srcId="{FAAEBA6E-400C-4FDE-AB0A-AF3C29402F99}" destId="{0FC316D6-07E3-4A71-A21D-BA9BBF52B018}" srcOrd="2" destOrd="0" presId="urn:microsoft.com/office/officeart/2005/8/layout/hProcess11"/>
    <dgm:cxn modelId="{C903DB6B-0B2F-0B44-A949-28235CFD1DDA}" type="presParOf" srcId="{4992925B-BCAB-459A-A568-E8237BAAEE27}" destId="{6D3635DA-BB2E-44C5-8869-991D4F51407F}" srcOrd="1" destOrd="0" presId="urn:microsoft.com/office/officeart/2005/8/layout/hProcess11"/>
    <dgm:cxn modelId="{ECCAA6A7-7917-B14B-82E7-B9EC992B9C67}" type="presParOf" srcId="{4992925B-BCAB-459A-A568-E8237BAAEE27}" destId="{84B382B5-F224-4509-962E-79B57A10E1C1}" srcOrd="2" destOrd="0" presId="urn:microsoft.com/office/officeart/2005/8/layout/hProcess11"/>
    <dgm:cxn modelId="{31FFF30A-F8BB-0D4D-8340-1FF2627CFE3B}" type="presParOf" srcId="{84B382B5-F224-4509-962E-79B57A10E1C1}" destId="{E53AABCE-50AB-4981-8FDB-9BE5E37E40DA}" srcOrd="0" destOrd="0" presId="urn:microsoft.com/office/officeart/2005/8/layout/hProcess11"/>
    <dgm:cxn modelId="{A4154694-F664-E740-83D8-E3451498FD13}" type="presParOf" srcId="{84B382B5-F224-4509-962E-79B57A10E1C1}" destId="{9361B4F6-E343-408E-A75D-6EE72266718B}" srcOrd="1" destOrd="0" presId="urn:microsoft.com/office/officeart/2005/8/layout/hProcess11"/>
    <dgm:cxn modelId="{E7C34E8E-E5AC-5644-B019-D495D5EF108C}" type="presParOf" srcId="{84B382B5-F224-4509-962E-79B57A10E1C1}" destId="{DBD30A2F-9C50-47B0-994F-E0E2E0DFBF26}" srcOrd="2" destOrd="0" presId="urn:microsoft.com/office/officeart/2005/8/layout/hProcess11"/>
    <dgm:cxn modelId="{B888B5D7-9991-9646-AF73-227E281D5844}" type="presParOf" srcId="{4992925B-BCAB-459A-A568-E8237BAAEE27}" destId="{5353A82C-A691-432D-8AEE-03D34AB6DB55}" srcOrd="3" destOrd="0" presId="urn:microsoft.com/office/officeart/2005/8/layout/hProcess11"/>
    <dgm:cxn modelId="{A4BEFAF4-B940-234F-8B91-CF83DE4F6260}" type="presParOf" srcId="{4992925B-BCAB-459A-A568-E8237BAAEE27}" destId="{8A39D42E-94BA-4155-B955-D1B837FAA111}" srcOrd="4" destOrd="0" presId="urn:microsoft.com/office/officeart/2005/8/layout/hProcess11"/>
    <dgm:cxn modelId="{2B41BFEF-24F9-C24E-8F6B-6A3AB8DDEE61}" type="presParOf" srcId="{8A39D42E-94BA-4155-B955-D1B837FAA111}" destId="{9C55095F-4949-40E4-84EA-3BA9B6A2AEAC}" srcOrd="0" destOrd="0" presId="urn:microsoft.com/office/officeart/2005/8/layout/hProcess11"/>
    <dgm:cxn modelId="{81985F86-5055-9746-BEF3-8E6D5C9E0B40}" type="presParOf" srcId="{8A39D42E-94BA-4155-B955-D1B837FAA111}" destId="{CEA8C45F-D7FE-4793-84FE-4A2E3438891C}" srcOrd="1" destOrd="0" presId="urn:microsoft.com/office/officeart/2005/8/layout/hProcess11"/>
    <dgm:cxn modelId="{8A233F20-C254-B14F-9B8D-E6848552187A}" type="presParOf" srcId="{8A39D42E-94BA-4155-B955-D1B837FAA111}" destId="{82AFF8C2-6AF9-4F14-8221-875D24FC39C8}" srcOrd="2" destOrd="0" presId="urn:microsoft.com/office/officeart/2005/8/layout/hProcess11"/>
    <dgm:cxn modelId="{CADBBB4C-EC2C-B040-A828-C38CDB8B7981}" type="presParOf" srcId="{4992925B-BCAB-459A-A568-E8237BAAEE27}" destId="{243E7DF8-AB04-47F8-A5B6-2AADE3E512DA}" srcOrd="5" destOrd="0" presId="urn:microsoft.com/office/officeart/2005/8/layout/hProcess11"/>
    <dgm:cxn modelId="{2E81D3CF-3AFE-1549-A4F2-80653FE60E8A}" type="presParOf" srcId="{4992925B-BCAB-459A-A568-E8237BAAEE27}" destId="{B0251E8F-52E2-43A0-BF14-F119BCD28E93}" srcOrd="6" destOrd="0" presId="urn:microsoft.com/office/officeart/2005/8/layout/hProcess11"/>
    <dgm:cxn modelId="{B44A8A3F-94C6-6340-9C8B-D6FCA5611A57}" type="presParOf" srcId="{B0251E8F-52E2-43A0-BF14-F119BCD28E93}" destId="{B4230E3D-BC30-423C-8A52-31C7550BFCAA}" srcOrd="0" destOrd="0" presId="urn:microsoft.com/office/officeart/2005/8/layout/hProcess11"/>
    <dgm:cxn modelId="{33AEC203-2FAC-8C49-8D8B-FF0C187999BF}" type="presParOf" srcId="{B0251E8F-52E2-43A0-BF14-F119BCD28E93}" destId="{10A63704-F504-4590-99F3-B48907C936C2}" srcOrd="1" destOrd="0" presId="urn:microsoft.com/office/officeart/2005/8/layout/hProcess11"/>
    <dgm:cxn modelId="{B2E583F8-14F8-D54A-B7F6-4EDAE7942EE4}" type="presParOf" srcId="{B0251E8F-52E2-43A0-BF14-F119BCD28E93}" destId="{B61B0B94-7D9C-44FC-909C-90D5F78DF92F}" srcOrd="2" destOrd="0" presId="urn:microsoft.com/office/officeart/2005/8/layout/hProcess11"/>
    <dgm:cxn modelId="{52E6379C-62A6-8F4E-9432-0D94524B475C}" type="presParOf" srcId="{4992925B-BCAB-459A-A568-E8237BAAEE27}" destId="{D043554B-1DE0-48AB-8919-C88C44E16216}" srcOrd="7" destOrd="0" presId="urn:microsoft.com/office/officeart/2005/8/layout/hProcess11"/>
    <dgm:cxn modelId="{759B9426-3F51-944F-8BBC-E97AC2E7F4D0}" type="presParOf" srcId="{4992925B-BCAB-459A-A568-E8237BAAEE27}" destId="{FFF4CF9F-CD8D-4F1D-833C-0F13C31918F0}" srcOrd="8" destOrd="0" presId="urn:microsoft.com/office/officeart/2005/8/layout/hProcess11"/>
    <dgm:cxn modelId="{45BE908D-9CA7-EC48-B18A-48CE39E0FDB9}" type="presParOf" srcId="{FFF4CF9F-CD8D-4F1D-833C-0F13C31918F0}" destId="{CA0B9904-C9AA-4D8E-ADD2-DFACAE20C553}" srcOrd="0" destOrd="0" presId="urn:microsoft.com/office/officeart/2005/8/layout/hProcess11"/>
    <dgm:cxn modelId="{12873A5E-0AD4-964E-9EF4-4F390AF43B18}" type="presParOf" srcId="{FFF4CF9F-CD8D-4F1D-833C-0F13C31918F0}" destId="{21FA990E-2136-43B5-BD4B-53E640E3F623}" srcOrd="1" destOrd="0" presId="urn:microsoft.com/office/officeart/2005/8/layout/hProcess11"/>
    <dgm:cxn modelId="{08987517-5680-1A4D-B5CA-27254FA00ABD}"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CA07E07E-2EA3-4F67-A84F-5D5D7160886B}">
      <dgm:prSet phldrT="[Text]"/>
      <dgm:spPr/>
      <dgm:t>
        <a:bodyPr/>
        <a:lstStyle/>
        <a:p>
          <a:r>
            <a:rPr lang="en-US" dirty="0"/>
            <a:t>Day One</a:t>
          </a:r>
        </a:p>
      </dgm:t>
    </dgm:pt>
    <dgm:pt modelId="{0C45F477-DE9E-4431-B161-3F4EE4F5B84E}" type="parTrans" cxnId="{A1DB5918-234C-4B79-AD72-FBBA11867D54}">
      <dgm:prSet/>
      <dgm:spPr/>
      <dgm:t>
        <a:bodyPr/>
        <a:lstStyle/>
        <a:p>
          <a:endParaRPr lang="en-US"/>
        </a:p>
      </dgm:t>
    </dgm:pt>
    <dgm:pt modelId="{ADDAD4EC-5370-46BD-8E4B-96A5303DFD2F}" type="sibTrans" cxnId="{A1DB5918-234C-4B79-AD72-FBBA11867D54}">
      <dgm:prSet/>
      <dgm:spPr/>
      <dgm:t>
        <a:bodyPr/>
        <a:lstStyle/>
        <a:p>
          <a:endParaRPr lang="en-US"/>
        </a:p>
      </dgm:t>
    </dgm:pt>
    <dgm:pt modelId="{E879DB40-1B75-4141-8079-27B7535F3DEF}">
      <dgm:prSet phldrT="[Text]"/>
      <dgm:spPr/>
      <dgm:t>
        <a:bodyPr/>
        <a:lstStyle/>
        <a:p>
          <a:r>
            <a:rPr lang="en-US" dirty="0"/>
            <a:t>BE 16:8</a:t>
          </a:r>
        </a:p>
      </dgm:t>
    </dgm:pt>
    <dgm:pt modelId="{EAFF3C38-5A63-4B1C-B55F-D8AA2FE7FE18}" type="parTrans" cxnId="{B86F2E5E-C113-470D-80CA-EA9C5514CB84}">
      <dgm:prSet/>
      <dgm:spPr/>
      <dgm:t>
        <a:bodyPr/>
        <a:lstStyle/>
        <a:p>
          <a:endParaRPr lang="en-US"/>
        </a:p>
      </dgm:t>
    </dgm:pt>
    <dgm:pt modelId="{9305CECD-9FF2-41FC-8DBC-484E7F140FAD}" type="sibTrans" cxnId="{B86F2E5E-C113-470D-80CA-EA9C5514CB84}">
      <dgm:prSet/>
      <dgm:spPr/>
      <dgm:t>
        <a:bodyPr/>
        <a:lstStyle/>
        <a:p>
          <a:endParaRPr lang="en-US"/>
        </a:p>
      </dgm:t>
    </dgm:pt>
    <dgm:pt modelId="{2EC46857-F497-4C37-AC33-4948586DDA5C}">
      <dgm:prSet phldrT="[Text]"/>
      <dgm:spPr/>
      <dgm:t>
        <a:bodyPr/>
        <a:lstStyle/>
        <a:p>
          <a:r>
            <a:rPr lang="en-US" dirty="0"/>
            <a:t>UZ 16:8</a:t>
          </a:r>
        </a:p>
      </dgm:t>
    </dgm:pt>
    <dgm:pt modelId="{1CD2E9F9-A920-4F4B-88A7-F07EC1F13FE9}" type="parTrans" cxnId="{8CD76AA2-A80B-4432-B71E-ED4165607336}">
      <dgm:prSet/>
      <dgm:spPr/>
      <dgm:t>
        <a:bodyPr/>
        <a:lstStyle/>
        <a:p>
          <a:endParaRPr lang="en-US"/>
        </a:p>
      </dgm:t>
    </dgm:pt>
    <dgm:pt modelId="{D7C3177D-3ED1-4D2C-9BAA-63E19A17FFF9}" type="sibTrans" cxnId="{8CD76AA2-A80B-4432-B71E-ED4165607336}">
      <dgm:prSet/>
      <dgm:spPr/>
      <dgm:t>
        <a:bodyPr/>
        <a:lstStyle/>
        <a:p>
          <a:endParaRPr lang="en-US"/>
        </a:p>
      </dgm:t>
    </dgm:pt>
    <dgm:pt modelId="{49007BC4-E847-4878-AD86-EBDDF50F68E0}">
      <dgm:prSet phldrT="[Text]"/>
      <dgm:spPr/>
      <dgm:t>
        <a:bodyPr/>
        <a:lstStyle/>
        <a:p>
          <a:r>
            <a:rPr lang="en-US" dirty="0"/>
            <a:t>Wandering</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16:8</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16:8</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CA5F9895-2220-44F1-8DFB-1C131087ABAA}" type="pres">
      <dgm:prSet presAssocID="{CA07E07E-2EA3-4F67-A84F-5D5D7160886B}" presName="compNode" presStyleCnt="0"/>
      <dgm:spPr/>
    </dgm:pt>
    <dgm:pt modelId="{67A99FF8-C71C-4A2C-A771-08B9CB23121E}" type="pres">
      <dgm:prSet presAssocID="{CA07E07E-2EA3-4F67-A84F-5D5D7160886B}" presName="aNode" presStyleLbl="bgShp" presStyleIdx="0" presStyleCnt="2"/>
      <dgm:spPr/>
      <dgm:t>
        <a:bodyPr/>
        <a:lstStyle/>
        <a:p>
          <a:endParaRPr lang="en-US"/>
        </a:p>
      </dgm:t>
    </dgm:pt>
    <dgm:pt modelId="{A9689AE4-A129-47D5-8442-522A132E1019}" type="pres">
      <dgm:prSet presAssocID="{CA07E07E-2EA3-4F67-A84F-5D5D7160886B}" presName="textNode" presStyleLbl="bgShp" presStyleIdx="0" presStyleCnt="2"/>
      <dgm:spPr/>
      <dgm:t>
        <a:bodyPr/>
        <a:lstStyle/>
        <a:p>
          <a:endParaRPr lang="en-US"/>
        </a:p>
      </dgm:t>
    </dgm:pt>
    <dgm:pt modelId="{FC26D344-3584-4D5B-B71A-BAC012922455}" type="pres">
      <dgm:prSet presAssocID="{CA07E07E-2EA3-4F67-A84F-5D5D7160886B}" presName="compChildNode" presStyleCnt="0"/>
      <dgm:spPr/>
    </dgm:pt>
    <dgm:pt modelId="{4B9E97E7-BBED-40C0-B0CE-2B4E1B837955}" type="pres">
      <dgm:prSet presAssocID="{CA07E07E-2EA3-4F67-A84F-5D5D7160886B}" presName="theInnerList" presStyleCnt="0"/>
      <dgm:spPr/>
    </dgm:pt>
    <dgm:pt modelId="{8F058CCF-EA07-4360-A703-1B4C849D7DEB}" type="pres">
      <dgm:prSet presAssocID="{E879DB40-1B75-4141-8079-27B7535F3DEF}" presName="childNode" presStyleLbl="node1" presStyleIdx="0" presStyleCnt="4">
        <dgm:presLayoutVars>
          <dgm:bulletEnabled val="1"/>
        </dgm:presLayoutVars>
      </dgm:prSet>
      <dgm:spPr/>
      <dgm:t>
        <a:bodyPr/>
        <a:lstStyle/>
        <a:p>
          <a:endParaRPr lang="en-US"/>
        </a:p>
      </dgm:t>
    </dgm:pt>
    <dgm:pt modelId="{7F328C80-2EFB-4BDB-A33B-4DB50EDEB8E4}" type="pres">
      <dgm:prSet presAssocID="{E879DB40-1B75-4141-8079-27B7535F3DEF}" presName="aSpace2" presStyleCnt="0"/>
      <dgm:spPr/>
    </dgm:pt>
    <dgm:pt modelId="{7E7EAEA3-9410-4C57-9DF9-A4D61468FDB1}" type="pres">
      <dgm:prSet presAssocID="{2EC46857-F497-4C37-AC33-4948586DDA5C}" presName="childNode" presStyleLbl="node1" presStyleIdx="1" presStyleCnt="4">
        <dgm:presLayoutVars>
          <dgm:bulletEnabled val="1"/>
        </dgm:presLayoutVars>
      </dgm:prSet>
      <dgm:spPr/>
      <dgm:t>
        <a:bodyPr/>
        <a:lstStyle/>
        <a:p>
          <a:endParaRPr lang="en-US"/>
        </a:p>
      </dgm:t>
    </dgm:pt>
    <dgm:pt modelId="{6F45FB4B-0949-4BCC-8AEE-A0B1A393B51C}" type="pres">
      <dgm:prSet presAssocID="{CA07E07E-2EA3-4F67-A84F-5D5D7160886B}" presName="aSpace" presStyleCnt="0"/>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1" presStyleCnt="2"/>
      <dgm:spPr/>
      <dgm:t>
        <a:bodyPr/>
        <a:lstStyle/>
        <a:p>
          <a:endParaRPr lang="en-US"/>
        </a:p>
      </dgm:t>
    </dgm:pt>
    <dgm:pt modelId="{829EAA14-DBDA-40FD-BB4E-429C58D111C3}" type="pres">
      <dgm:prSet presAssocID="{49007BC4-E847-4878-AD86-EBDDF50F68E0}" presName="textNode" presStyleLbl="bgShp" presStyleIdx="1" presStyleCnt="2"/>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2" presStyleCnt="4">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3" presStyleCnt="4">
        <dgm:presLayoutVars>
          <dgm:bulletEnabled val="1"/>
        </dgm:presLayoutVars>
      </dgm:prSet>
      <dgm:spPr/>
      <dgm:t>
        <a:bodyPr/>
        <a:lstStyle/>
        <a:p>
          <a:endParaRPr lang="en-US"/>
        </a:p>
      </dgm:t>
    </dgm:pt>
  </dgm:ptLst>
  <dgm:cxnLst>
    <dgm:cxn modelId="{7C5E1B1B-76E9-9F49-8E41-7C8240CB3124}" type="presOf" srcId="{49007BC4-E847-4878-AD86-EBDDF50F68E0}" destId="{829EAA14-DBDA-40FD-BB4E-429C58D111C3}" srcOrd="1" destOrd="0" presId="urn:microsoft.com/office/officeart/2005/8/layout/lProcess2"/>
    <dgm:cxn modelId="{2505DDF9-5AF4-8F42-81B6-F3085AAF7C0F}" type="presOf" srcId="{BC24528A-3764-4E4E-8A6C-EC88D0DCB82C}" destId="{4239E2CF-58F4-47B5-B683-8789224F852A}" srcOrd="0"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B86F2E5E-C113-470D-80CA-EA9C5514CB84}" srcId="{CA07E07E-2EA3-4F67-A84F-5D5D7160886B}" destId="{E879DB40-1B75-4141-8079-27B7535F3DEF}" srcOrd="0" destOrd="0" parTransId="{EAFF3C38-5A63-4B1C-B55F-D8AA2FE7FE18}" sibTransId="{9305CECD-9FF2-41FC-8DBC-484E7F140FAD}"/>
    <dgm:cxn modelId="{528CB0F0-3AB6-4D79-BAF2-A23EED722010}" srcId="{49007BC4-E847-4878-AD86-EBDDF50F68E0}" destId="{289041B4-53B4-49F0-9569-FA21F4C7C67C}" srcOrd="0" destOrd="0" parTransId="{A5AF841C-42F9-434A-85CD-886AC6CED896}" sibTransId="{29807E9F-08FD-43F6-BC7E-4AC7F9EEB232}"/>
    <dgm:cxn modelId="{55371149-F670-5D48-9C77-AD7D2190A8B1}" type="presOf" srcId="{2EC46857-F497-4C37-AC33-4948586DDA5C}" destId="{7E7EAEA3-9410-4C57-9DF9-A4D61468FDB1}" srcOrd="0" destOrd="0" presId="urn:microsoft.com/office/officeart/2005/8/layout/lProcess2"/>
    <dgm:cxn modelId="{BA6224E9-C320-EF4C-8DDA-EABB7E44C303}" type="presOf" srcId="{49007BC4-E847-4878-AD86-EBDDF50F68E0}" destId="{952F32CF-8F86-495F-B765-BB817388C31E}" srcOrd="0" destOrd="0" presId="urn:microsoft.com/office/officeart/2005/8/layout/lProcess2"/>
    <dgm:cxn modelId="{7ACE74B8-44B9-9741-B3E7-D14D864B1F96}" type="presOf" srcId="{CA07E07E-2EA3-4F67-A84F-5D5D7160886B}" destId="{A9689AE4-A129-47D5-8442-522A132E1019}" srcOrd="1" destOrd="0" presId="urn:microsoft.com/office/officeart/2005/8/layout/lProcess2"/>
    <dgm:cxn modelId="{491B7A5E-1A86-AB45-AE99-E4660CBC0BB3}" type="presOf" srcId="{E7F08759-060F-4532-AF73-9EF39C7BAEDB}" destId="{EF26624F-3FCF-4575-A404-C452C1DA1DE2}" srcOrd="0" destOrd="0" presId="urn:microsoft.com/office/officeart/2005/8/layout/lProcess2"/>
    <dgm:cxn modelId="{C7D7E538-7555-774A-9450-BC2453FC1338}" type="presOf" srcId="{289041B4-53B4-49F0-9569-FA21F4C7C67C}" destId="{6BEFD8F0-FB56-4A62-BAFB-0024F97FE9B3}" srcOrd="0" destOrd="0" presId="urn:microsoft.com/office/officeart/2005/8/layout/lProcess2"/>
    <dgm:cxn modelId="{8CD76AA2-A80B-4432-B71E-ED4165607336}" srcId="{CA07E07E-2EA3-4F67-A84F-5D5D7160886B}" destId="{2EC46857-F497-4C37-AC33-4948586DDA5C}" srcOrd="1" destOrd="0" parTransId="{1CD2E9F9-A920-4F4B-88A7-F07EC1F13FE9}" sibTransId="{D7C3177D-3ED1-4D2C-9BAA-63E19A17FFF9}"/>
    <dgm:cxn modelId="{A1DB5918-234C-4B79-AD72-FBBA11867D54}" srcId="{BC24528A-3764-4E4E-8A6C-EC88D0DCB82C}" destId="{CA07E07E-2EA3-4F67-A84F-5D5D7160886B}" srcOrd="0" destOrd="0" parTransId="{0C45F477-DE9E-4431-B161-3F4EE4F5B84E}" sibTransId="{ADDAD4EC-5370-46BD-8E4B-96A5303DFD2F}"/>
    <dgm:cxn modelId="{2F741725-636F-6C4F-9E24-9795DD5E661C}" type="presOf" srcId="{E879DB40-1B75-4141-8079-27B7535F3DEF}" destId="{8F058CCF-EA07-4360-A703-1B4C849D7DEB}" srcOrd="0" destOrd="0" presId="urn:microsoft.com/office/officeart/2005/8/layout/lProcess2"/>
    <dgm:cxn modelId="{56A36743-37D6-274C-B6A6-F6F3A8B66CDE}" type="presOf" srcId="{CA07E07E-2EA3-4F67-A84F-5D5D7160886B}" destId="{67A99FF8-C71C-4A2C-A771-08B9CB23121E}" srcOrd="0" destOrd="0" presId="urn:microsoft.com/office/officeart/2005/8/layout/lProcess2"/>
    <dgm:cxn modelId="{216C4790-C352-4145-A5EF-BC6B2CB3B60D}" srcId="{BC24528A-3764-4E4E-8A6C-EC88D0DCB82C}" destId="{49007BC4-E847-4878-AD86-EBDDF50F68E0}" srcOrd="1" destOrd="0" parTransId="{2AAE42C2-1C44-44E7-8E0C-E7CE6428915C}" sibTransId="{E8B39DD6-C361-4700-8931-1089307186DA}"/>
    <dgm:cxn modelId="{E183E6FA-CCA9-474D-B236-6167F57A06E0}" type="presParOf" srcId="{4239E2CF-58F4-47B5-B683-8789224F852A}" destId="{CA5F9895-2220-44F1-8DFB-1C131087ABAA}" srcOrd="0" destOrd="0" presId="urn:microsoft.com/office/officeart/2005/8/layout/lProcess2"/>
    <dgm:cxn modelId="{0EF0B5D7-6441-2845-B94A-7C7EB974C1F6}" type="presParOf" srcId="{CA5F9895-2220-44F1-8DFB-1C131087ABAA}" destId="{67A99FF8-C71C-4A2C-A771-08B9CB23121E}" srcOrd="0" destOrd="0" presId="urn:microsoft.com/office/officeart/2005/8/layout/lProcess2"/>
    <dgm:cxn modelId="{1B90B4EA-4453-BF4F-B649-4C3E7761F8C4}" type="presParOf" srcId="{CA5F9895-2220-44F1-8DFB-1C131087ABAA}" destId="{A9689AE4-A129-47D5-8442-522A132E1019}" srcOrd="1" destOrd="0" presId="urn:microsoft.com/office/officeart/2005/8/layout/lProcess2"/>
    <dgm:cxn modelId="{39B00BA9-8CF4-DE43-903A-8322AB215039}" type="presParOf" srcId="{CA5F9895-2220-44F1-8DFB-1C131087ABAA}" destId="{FC26D344-3584-4D5B-B71A-BAC012922455}" srcOrd="2" destOrd="0" presId="urn:microsoft.com/office/officeart/2005/8/layout/lProcess2"/>
    <dgm:cxn modelId="{A0D909D7-D170-B04E-8F54-2336EE7FD495}" type="presParOf" srcId="{FC26D344-3584-4D5B-B71A-BAC012922455}" destId="{4B9E97E7-BBED-40C0-B0CE-2B4E1B837955}" srcOrd="0" destOrd="0" presId="urn:microsoft.com/office/officeart/2005/8/layout/lProcess2"/>
    <dgm:cxn modelId="{F9634202-F931-D44E-BCAD-480C90E82ADA}" type="presParOf" srcId="{4B9E97E7-BBED-40C0-B0CE-2B4E1B837955}" destId="{8F058CCF-EA07-4360-A703-1B4C849D7DEB}" srcOrd="0" destOrd="0" presId="urn:microsoft.com/office/officeart/2005/8/layout/lProcess2"/>
    <dgm:cxn modelId="{AAC29212-0ABE-F341-92D8-C1A9C74B2B51}" type="presParOf" srcId="{4B9E97E7-BBED-40C0-B0CE-2B4E1B837955}" destId="{7F328C80-2EFB-4BDB-A33B-4DB50EDEB8E4}" srcOrd="1" destOrd="0" presId="urn:microsoft.com/office/officeart/2005/8/layout/lProcess2"/>
    <dgm:cxn modelId="{300C0385-75B4-C74C-B342-B4663FD3FA47}" type="presParOf" srcId="{4B9E97E7-BBED-40C0-B0CE-2B4E1B837955}" destId="{7E7EAEA3-9410-4C57-9DF9-A4D61468FDB1}" srcOrd="2" destOrd="0" presId="urn:microsoft.com/office/officeart/2005/8/layout/lProcess2"/>
    <dgm:cxn modelId="{18F2D935-136F-B44C-A0EC-E29EC87E916C}" type="presParOf" srcId="{4239E2CF-58F4-47B5-B683-8789224F852A}" destId="{6F45FB4B-0949-4BCC-8AEE-A0B1A393B51C}" srcOrd="1" destOrd="0" presId="urn:microsoft.com/office/officeart/2005/8/layout/lProcess2"/>
    <dgm:cxn modelId="{3BD0B7A3-8FCC-7D42-821A-86F1BC458153}" type="presParOf" srcId="{4239E2CF-58F4-47B5-B683-8789224F852A}" destId="{8EC2E093-50D3-43C4-8C0D-6517AFF74D82}" srcOrd="2" destOrd="0" presId="urn:microsoft.com/office/officeart/2005/8/layout/lProcess2"/>
    <dgm:cxn modelId="{C5015B22-BA34-B742-A30C-A9F080D76833}" type="presParOf" srcId="{8EC2E093-50D3-43C4-8C0D-6517AFF74D82}" destId="{952F32CF-8F86-495F-B765-BB817388C31E}" srcOrd="0" destOrd="0" presId="urn:microsoft.com/office/officeart/2005/8/layout/lProcess2"/>
    <dgm:cxn modelId="{DD141FB5-3D12-DA4C-87FE-FCF11902174E}" type="presParOf" srcId="{8EC2E093-50D3-43C4-8C0D-6517AFF74D82}" destId="{829EAA14-DBDA-40FD-BB4E-429C58D111C3}" srcOrd="1" destOrd="0" presId="urn:microsoft.com/office/officeart/2005/8/layout/lProcess2"/>
    <dgm:cxn modelId="{6EE6114D-B931-AA46-B467-BE3C5774D587}" type="presParOf" srcId="{8EC2E093-50D3-43C4-8C0D-6517AFF74D82}" destId="{EE0BC6FF-0273-40C6-A5D8-844ADC455908}" srcOrd="2" destOrd="0" presId="urn:microsoft.com/office/officeart/2005/8/layout/lProcess2"/>
    <dgm:cxn modelId="{B657F8EB-CC2E-3A4E-A86C-F3D4B189BAAF}" type="presParOf" srcId="{EE0BC6FF-0273-40C6-A5D8-844ADC455908}" destId="{00168E79-6A7B-440F-B35E-520CAD7D21F6}" srcOrd="0" destOrd="0" presId="urn:microsoft.com/office/officeart/2005/8/layout/lProcess2"/>
    <dgm:cxn modelId="{85CF60A8-DBE8-1742-B36B-AD144F7453B1}" type="presParOf" srcId="{00168E79-6A7B-440F-B35E-520CAD7D21F6}" destId="{6BEFD8F0-FB56-4A62-BAFB-0024F97FE9B3}" srcOrd="0" destOrd="0" presId="urn:microsoft.com/office/officeart/2005/8/layout/lProcess2"/>
    <dgm:cxn modelId="{15CDDE52-0F2C-5F40-AC87-7F10A59F5386}" type="presParOf" srcId="{00168E79-6A7B-440F-B35E-520CAD7D21F6}" destId="{94E571F2-5BEF-44EC-9C4F-4D68FB84F1C7}" srcOrd="1" destOrd="0" presId="urn:microsoft.com/office/officeart/2005/8/layout/lProcess2"/>
    <dgm:cxn modelId="{08646778-3149-8345-A6B9-6820BA67C1F2}"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dirty="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6550762C-453B-4C47-86AA-38B11ADB2BF6}" type="presOf" srcId="{A56F4B4D-F996-4C25-BE74-608CAFD79EB1}" destId="{CA0B9904-C9AA-4D8E-ADD2-DFACAE20C553}"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601005B9-C9CD-3246-B846-3AE0BBE8CD11}" type="presOf" srcId="{ADDB0935-5A34-412B-92A2-2F1305941DEB}" destId="{E53AABCE-50AB-4981-8FDB-9BE5E37E40DA}" srcOrd="0" destOrd="0" presId="urn:microsoft.com/office/officeart/2005/8/layout/hProcess11"/>
    <dgm:cxn modelId="{B959EBFC-F647-2F47-B484-FC3A6A378447}" type="presOf" srcId="{829F1923-EB2F-4482-926F-B72296C6DA8D}" destId="{9EA1AB39-3E70-494F-A951-1380E80F3CFD}" srcOrd="0" destOrd="0" presId="urn:microsoft.com/office/officeart/2005/8/layout/hProcess11"/>
    <dgm:cxn modelId="{E271E75A-07CD-8945-8317-2A3B160FA308}" type="presOf" srcId="{5F8033E6-E0BA-4078-A7DB-C9EE2A4A6225}" destId="{90DD05D6-3967-41FD-99B1-28E767B77BDB}" srcOrd="0" destOrd="0" presId="urn:microsoft.com/office/officeart/2005/8/layout/hProcess11"/>
    <dgm:cxn modelId="{12A5DF37-4604-2346-9E85-5CC05D4637A5}" type="presOf" srcId="{C3DCB72C-F662-42BC-8B34-61AD2C0D5249}" destId="{9C55095F-4949-40E4-84EA-3BA9B6A2AEAC}" srcOrd="0" destOrd="0" presId="urn:microsoft.com/office/officeart/2005/8/layout/hProcess11"/>
    <dgm:cxn modelId="{CAEFCF29-DDCE-ED44-A8C1-348A4B2C3F02}" type="presOf" srcId="{24F17A2B-0432-40E6-9F44-F5CDE49E3644}" destId="{B4230E3D-BC30-423C-8A52-31C7550BFCAA}" srcOrd="0" destOrd="0" presId="urn:microsoft.com/office/officeart/2005/8/layout/hProcess11"/>
    <dgm:cxn modelId="{05F0C5B7-3C7D-8944-A0A5-5ACDB0F04227}" type="presParOf" srcId="{9EA1AB39-3E70-494F-A951-1380E80F3CFD}" destId="{AD3093F6-DD81-4AEB-8CBA-1E68E965F8EA}" srcOrd="0" destOrd="0" presId="urn:microsoft.com/office/officeart/2005/8/layout/hProcess11"/>
    <dgm:cxn modelId="{BA856BCB-AF86-5941-A20E-41581D4C460F}" type="presParOf" srcId="{9EA1AB39-3E70-494F-A951-1380E80F3CFD}" destId="{4992925B-BCAB-459A-A568-E8237BAAEE27}" srcOrd="1" destOrd="0" presId="urn:microsoft.com/office/officeart/2005/8/layout/hProcess11"/>
    <dgm:cxn modelId="{56B23E86-0250-DC41-BAD2-8B2B3990090A}" type="presParOf" srcId="{4992925B-BCAB-459A-A568-E8237BAAEE27}" destId="{FAAEBA6E-400C-4FDE-AB0A-AF3C29402F99}" srcOrd="0" destOrd="0" presId="urn:microsoft.com/office/officeart/2005/8/layout/hProcess11"/>
    <dgm:cxn modelId="{704B9A83-CAC0-5C49-BC59-ADD92B7F98EF}" type="presParOf" srcId="{FAAEBA6E-400C-4FDE-AB0A-AF3C29402F99}" destId="{90DD05D6-3967-41FD-99B1-28E767B77BDB}" srcOrd="0" destOrd="0" presId="urn:microsoft.com/office/officeart/2005/8/layout/hProcess11"/>
    <dgm:cxn modelId="{4285E727-54DD-7641-BB98-3C67E592737D}" type="presParOf" srcId="{FAAEBA6E-400C-4FDE-AB0A-AF3C29402F99}" destId="{A2BA5EDA-F645-4290-8C9B-2232469C256E}" srcOrd="1" destOrd="0" presId="urn:microsoft.com/office/officeart/2005/8/layout/hProcess11"/>
    <dgm:cxn modelId="{576FD462-E950-5146-AA16-F14D3FD12118}" type="presParOf" srcId="{FAAEBA6E-400C-4FDE-AB0A-AF3C29402F99}" destId="{0FC316D6-07E3-4A71-A21D-BA9BBF52B018}" srcOrd="2" destOrd="0" presId="urn:microsoft.com/office/officeart/2005/8/layout/hProcess11"/>
    <dgm:cxn modelId="{3946CD4A-77F3-3946-8985-FB8AAB95B8DF}" type="presParOf" srcId="{4992925B-BCAB-459A-A568-E8237BAAEE27}" destId="{6D3635DA-BB2E-44C5-8869-991D4F51407F}" srcOrd="1" destOrd="0" presId="urn:microsoft.com/office/officeart/2005/8/layout/hProcess11"/>
    <dgm:cxn modelId="{E96396FA-02EB-AC48-A0F9-918477ED5ED7}" type="presParOf" srcId="{4992925B-BCAB-459A-A568-E8237BAAEE27}" destId="{84B382B5-F224-4509-962E-79B57A10E1C1}" srcOrd="2" destOrd="0" presId="urn:microsoft.com/office/officeart/2005/8/layout/hProcess11"/>
    <dgm:cxn modelId="{1C5C9C63-1387-254D-A3F1-4257CF16626A}" type="presParOf" srcId="{84B382B5-F224-4509-962E-79B57A10E1C1}" destId="{E53AABCE-50AB-4981-8FDB-9BE5E37E40DA}" srcOrd="0" destOrd="0" presId="urn:microsoft.com/office/officeart/2005/8/layout/hProcess11"/>
    <dgm:cxn modelId="{2B08DBE6-4657-C04C-BA5E-93DAE2618A5B}" type="presParOf" srcId="{84B382B5-F224-4509-962E-79B57A10E1C1}" destId="{9361B4F6-E343-408E-A75D-6EE72266718B}" srcOrd="1" destOrd="0" presId="urn:microsoft.com/office/officeart/2005/8/layout/hProcess11"/>
    <dgm:cxn modelId="{DC29E4CE-EDE3-A44C-AD87-C3DF32840FB0}" type="presParOf" srcId="{84B382B5-F224-4509-962E-79B57A10E1C1}" destId="{DBD30A2F-9C50-47B0-994F-E0E2E0DFBF26}" srcOrd="2" destOrd="0" presId="urn:microsoft.com/office/officeart/2005/8/layout/hProcess11"/>
    <dgm:cxn modelId="{32DA3765-08A1-6742-9F5B-1C6050F30212}" type="presParOf" srcId="{4992925B-BCAB-459A-A568-E8237BAAEE27}" destId="{5353A82C-A691-432D-8AEE-03D34AB6DB55}" srcOrd="3" destOrd="0" presId="urn:microsoft.com/office/officeart/2005/8/layout/hProcess11"/>
    <dgm:cxn modelId="{D5442206-C69B-AD42-BA49-2E3D1AD61527}" type="presParOf" srcId="{4992925B-BCAB-459A-A568-E8237BAAEE27}" destId="{8A39D42E-94BA-4155-B955-D1B837FAA111}" srcOrd="4" destOrd="0" presId="urn:microsoft.com/office/officeart/2005/8/layout/hProcess11"/>
    <dgm:cxn modelId="{BECA68C0-E8E3-4E48-BB55-8F61DA1D03E3}" type="presParOf" srcId="{8A39D42E-94BA-4155-B955-D1B837FAA111}" destId="{9C55095F-4949-40E4-84EA-3BA9B6A2AEAC}" srcOrd="0" destOrd="0" presId="urn:microsoft.com/office/officeart/2005/8/layout/hProcess11"/>
    <dgm:cxn modelId="{73940F9D-5C8A-F54D-A1F1-1AC1F51AE067}" type="presParOf" srcId="{8A39D42E-94BA-4155-B955-D1B837FAA111}" destId="{CEA8C45F-D7FE-4793-84FE-4A2E3438891C}" srcOrd="1" destOrd="0" presId="urn:microsoft.com/office/officeart/2005/8/layout/hProcess11"/>
    <dgm:cxn modelId="{5BF16186-B38E-CE45-AB75-01643FE5925A}" type="presParOf" srcId="{8A39D42E-94BA-4155-B955-D1B837FAA111}" destId="{82AFF8C2-6AF9-4F14-8221-875D24FC39C8}" srcOrd="2" destOrd="0" presId="urn:microsoft.com/office/officeart/2005/8/layout/hProcess11"/>
    <dgm:cxn modelId="{F1271FD5-DF5A-524C-A047-177E59744A7E}" type="presParOf" srcId="{4992925B-BCAB-459A-A568-E8237BAAEE27}" destId="{243E7DF8-AB04-47F8-A5B6-2AADE3E512DA}" srcOrd="5" destOrd="0" presId="urn:microsoft.com/office/officeart/2005/8/layout/hProcess11"/>
    <dgm:cxn modelId="{A3F14F1A-B3A9-514C-B005-3814F4085E90}" type="presParOf" srcId="{4992925B-BCAB-459A-A568-E8237BAAEE27}" destId="{B0251E8F-52E2-43A0-BF14-F119BCD28E93}" srcOrd="6" destOrd="0" presId="urn:microsoft.com/office/officeart/2005/8/layout/hProcess11"/>
    <dgm:cxn modelId="{7C81A1E8-6FFA-E74E-8274-ADAD8D288DE8}" type="presParOf" srcId="{B0251E8F-52E2-43A0-BF14-F119BCD28E93}" destId="{B4230E3D-BC30-423C-8A52-31C7550BFCAA}" srcOrd="0" destOrd="0" presId="urn:microsoft.com/office/officeart/2005/8/layout/hProcess11"/>
    <dgm:cxn modelId="{599F0C49-8B88-F54B-8329-D08EF22D90DE}" type="presParOf" srcId="{B0251E8F-52E2-43A0-BF14-F119BCD28E93}" destId="{10A63704-F504-4590-99F3-B48907C936C2}" srcOrd="1" destOrd="0" presId="urn:microsoft.com/office/officeart/2005/8/layout/hProcess11"/>
    <dgm:cxn modelId="{10E7479C-EC67-5542-9571-AA845BD5D994}" type="presParOf" srcId="{B0251E8F-52E2-43A0-BF14-F119BCD28E93}" destId="{B61B0B94-7D9C-44FC-909C-90D5F78DF92F}" srcOrd="2" destOrd="0" presId="urn:microsoft.com/office/officeart/2005/8/layout/hProcess11"/>
    <dgm:cxn modelId="{7B7FD5FA-227C-1844-9125-5E4BE8D44BBE}" type="presParOf" srcId="{4992925B-BCAB-459A-A568-E8237BAAEE27}" destId="{D043554B-1DE0-48AB-8919-C88C44E16216}" srcOrd="7" destOrd="0" presId="urn:microsoft.com/office/officeart/2005/8/layout/hProcess11"/>
    <dgm:cxn modelId="{F156342F-5FFC-EE4C-87BD-685EEABC947E}" type="presParOf" srcId="{4992925B-BCAB-459A-A568-E8237BAAEE27}" destId="{FFF4CF9F-CD8D-4F1D-833C-0F13C31918F0}" srcOrd="8" destOrd="0" presId="urn:microsoft.com/office/officeart/2005/8/layout/hProcess11"/>
    <dgm:cxn modelId="{83B98C54-C647-AA48-894E-F7260EFEB2E3}" type="presParOf" srcId="{FFF4CF9F-CD8D-4F1D-833C-0F13C31918F0}" destId="{CA0B9904-C9AA-4D8E-ADD2-DFACAE20C553}" srcOrd="0" destOrd="0" presId="urn:microsoft.com/office/officeart/2005/8/layout/hProcess11"/>
    <dgm:cxn modelId="{E765218C-FCEF-384C-A24D-2355880D6697}" type="presParOf" srcId="{FFF4CF9F-CD8D-4F1D-833C-0F13C31918F0}" destId="{21FA990E-2136-43B5-BD4B-53E640E3F623}" srcOrd="1" destOrd="0" presId="urn:microsoft.com/office/officeart/2005/8/layout/hProcess11"/>
    <dgm:cxn modelId="{D5B527E6-7E0C-084C-84B2-7A7FC4F3B712}"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E8FAF190-A072-4EFC-9909-5D6259C955AB}">
      <dgm:prSet/>
      <dgm:spPr/>
      <dgm:t>
        <a:bodyPr/>
        <a:lstStyle/>
        <a:p>
          <a:r>
            <a:rPr lang="en-US" dirty="0"/>
            <a:t>Diapause Day 15</a:t>
          </a:r>
        </a:p>
      </dgm:t>
    </dgm:pt>
    <dgm:pt modelId="{281A309D-C59B-402B-A01D-7FF6A2769192}" type="parTrans" cxnId="{ACBB7AF0-5BF5-48D8-B2A7-859035F4F873}">
      <dgm:prSet/>
      <dgm:spPr/>
      <dgm:t>
        <a:bodyPr/>
        <a:lstStyle/>
        <a:p>
          <a:endParaRPr lang="en-US"/>
        </a:p>
      </dgm:t>
    </dgm:pt>
    <dgm:pt modelId="{481A593C-24B4-4AEA-84AB-77B26894EFBC}" type="sibTrans" cxnId="{ACBB7AF0-5BF5-48D8-B2A7-859035F4F873}">
      <dgm:prSet/>
      <dgm:spPr/>
      <dgm:t>
        <a:bodyPr/>
        <a:lstStyle/>
        <a:p>
          <a:endParaRPr lang="en-US"/>
        </a:p>
      </dgm:t>
    </dgm:pt>
    <dgm:pt modelId="{622EB44B-07FF-45BF-87DD-E4B15DB64E95}">
      <dgm:prSet/>
      <dgm:spPr/>
      <dgm:t>
        <a:bodyPr/>
        <a:lstStyle/>
        <a:p>
          <a:r>
            <a:rPr lang="en-US" dirty="0"/>
            <a:t>BE 12:12</a:t>
          </a:r>
        </a:p>
      </dgm:t>
    </dgm:pt>
    <dgm:pt modelId="{83443CDC-8391-489A-9E55-FFD6454BE42D}" type="parTrans" cxnId="{5DF2E47F-7CF8-4D1A-81D8-6FB1B63EE1C9}">
      <dgm:prSet/>
      <dgm:spPr/>
      <dgm:t>
        <a:bodyPr/>
        <a:lstStyle/>
        <a:p>
          <a:endParaRPr lang="en-US"/>
        </a:p>
      </dgm:t>
    </dgm:pt>
    <dgm:pt modelId="{BDA91EB8-24EA-44C1-AFB1-6F9D37BBDEE5}" type="sibTrans" cxnId="{5DF2E47F-7CF8-4D1A-81D8-6FB1B63EE1C9}">
      <dgm:prSet/>
      <dgm:spPr/>
      <dgm:t>
        <a:bodyPr/>
        <a:lstStyle/>
        <a:p>
          <a:endParaRPr lang="en-US"/>
        </a:p>
      </dgm:t>
    </dgm:pt>
    <dgm:pt modelId="{A5DC0C82-BDAA-422B-BF60-E503FC35872D}">
      <dgm:prSet/>
      <dgm:spPr/>
      <dgm:t>
        <a:bodyPr/>
        <a:lstStyle/>
        <a:p>
          <a:r>
            <a:rPr lang="en-US" dirty="0"/>
            <a:t>UZ 12:12</a:t>
          </a:r>
        </a:p>
      </dgm:t>
    </dgm:pt>
    <dgm:pt modelId="{57334D28-E64E-4982-8CD8-89DF00094948}" type="parTrans" cxnId="{6D3E4EB6-A155-470D-8183-F1E8C1A5E6A4}">
      <dgm:prSet/>
      <dgm:spPr/>
      <dgm:t>
        <a:bodyPr/>
        <a:lstStyle/>
        <a:p>
          <a:endParaRPr lang="en-US"/>
        </a:p>
      </dgm:t>
    </dgm:pt>
    <dgm:pt modelId="{5FA3507F-0286-4284-A1D2-9901B509D3C7}" type="sibTrans" cxnId="{6D3E4EB6-A155-470D-8183-F1E8C1A5E6A4}">
      <dgm:prSet/>
      <dgm:spPr/>
      <dgm:t>
        <a:bodyPr/>
        <a:lstStyle/>
        <a:p>
          <a:endParaRPr lang="en-US"/>
        </a:p>
      </dgm:t>
    </dgm:pt>
    <dgm:pt modelId="{42AAB038-F760-4D0D-B69D-B8C0FD98FCBD}">
      <dgm:prSet/>
      <dgm:spPr/>
      <dgm:t>
        <a:bodyPr/>
        <a:lstStyle/>
        <a:p>
          <a:r>
            <a:rPr lang="en-US" dirty="0"/>
            <a:t>Diapause Day 20</a:t>
          </a:r>
        </a:p>
      </dgm:t>
    </dgm:pt>
    <dgm:pt modelId="{6E408E6A-3623-41C0-AA50-94EAA770C73A}" type="parTrans" cxnId="{28DA52AB-D1B1-4859-AAF1-14A8C1B0607D}">
      <dgm:prSet/>
      <dgm:spPr/>
      <dgm:t>
        <a:bodyPr/>
        <a:lstStyle/>
        <a:p>
          <a:endParaRPr lang="en-US"/>
        </a:p>
      </dgm:t>
    </dgm:pt>
    <dgm:pt modelId="{F04597E0-50E9-42CF-81DA-CB32E4FB4D03}" type="sibTrans" cxnId="{28DA52AB-D1B1-4859-AAF1-14A8C1B0607D}">
      <dgm:prSet/>
      <dgm:spPr/>
      <dgm:t>
        <a:bodyPr/>
        <a:lstStyle/>
        <a:p>
          <a:endParaRPr lang="en-US"/>
        </a:p>
      </dgm:t>
    </dgm:pt>
    <dgm:pt modelId="{90DE02D5-D513-4E5A-8592-8D74FF810D30}">
      <dgm:prSet/>
      <dgm:spPr/>
      <dgm:t>
        <a:bodyPr/>
        <a:lstStyle/>
        <a:p>
          <a:r>
            <a:rPr lang="en-US" dirty="0"/>
            <a:t>BE 12:12</a:t>
          </a:r>
        </a:p>
      </dgm:t>
    </dgm:pt>
    <dgm:pt modelId="{FF23EC97-B3B2-4D63-AE92-993EBC8A70B7}" type="parTrans" cxnId="{088DF745-E9A7-42E6-99EA-3E1DCC578D5C}">
      <dgm:prSet/>
      <dgm:spPr/>
      <dgm:t>
        <a:bodyPr/>
        <a:lstStyle/>
        <a:p>
          <a:endParaRPr lang="en-US"/>
        </a:p>
      </dgm:t>
    </dgm:pt>
    <dgm:pt modelId="{F25B399B-16BD-4343-A659-AE46E29BF0A4}" type="sibTrans" cxnId="{088DF745-E9A7-42E6-99EA-3E1DCC578D5C}">
      <dgm:prSet/>
      <dgm:spPr/>
      <dgm:t>
        <a:bodyPr/>
        <a:lstStyle/>
        <a:p>
          <a:endParaRPr lang="en-US"/>
        </a:p>
      </dgm:t>
    </dgm:pt>
    <dgm:pt modelId="{B6E63A53-7C40-49C2-8E2C-D81FD5A389C6}">
      <dgm:prSet/>
      <dgm:spPr/>
      <dgm:t>
        <a:bodyPr/>
        <a:lstStyle/>
        <a:p>
          <a:r>
            <a:rPr lang="en-US" dirty="0"/>
            <a:t>UZ 12:12</a:t>
          </a:r>
        </a:p>
      </dgm:t>
    </dgm:pt>
    <dgm:pt modelId="{5E4D955A-79CB-4E0B-A52A-9D192B7BDF0C}" type="parTrans" cxnId="{41A0CE43-BC1F-4E6E-9A54-E5D1DA47D692}">
      <dgm:prSet/>
      <dgm:spPr/>
      <dgm:t>
        <a:bodyPr/>
        <a:lstStyle/>
        <a:p>
          <a:endParaRPr lang="en-US"/>
        </a:p>
      </dgm:t>
    </dgm:pt>
    <dgm:pt modelId="{6B3B6CD8-3C6F-4E21-8C64-7DFF1F026D6A}" type="sibTrans" cxnId="{41A0CE43-BC1F-4E6E-9A54-E5D1DA47D692}">
      <dgm:prSet/>
      <dgm:spPr/>
      <dgm:t>
        <a:bodyPr/>
        <a:lstStyle/>
        <a:p>
          <a:endParaRPr lang="en-US"/>
        </a:p>
      </dgm:t>
    </dgm:pt>
    <dgm:pt modelId="{EBAEEA6D-D492-4804-B72B-174E47DB4D4A}">
      <dgm:prSet/>
      <dgm:spPr/>
      <dgm:t>
        <a:bodyPr/>
        <a:lstStyle/>
        <a:p>
          <a:r>
            <a:rPr lang="en-US" dirty="0"/>
            <a:t>Diapause Day 30</a:t>
          </a:r>
        </a:p>
      </dgm:t>
    </dgm:pt>
    <dgm:pt modelId="{4D22B5BB-E026-42FB-B438-CD8288E29643}" type="parTrans" cxnId="{0A211C5C-B406-419E-B594-E779071E2A15}">
      <dgm:prSet/>
      <dgm:spPr/>
      <dgm:t>
        <a:bodyPr/>
        <a:lstStyle/>
        <a:p>
          <a:endParaRPr lang="en-US"/>
        </a:p>
      </dgm:t>
    </dgm:pt>
    <dgm:pt modelId="{4161DE27-CB31-4C95-8BE1-2E70C4508BC3}" type="sibTrans" cxnId="{0A211C5C-B406-419E-B594-E779071E2A15}">
      <dgm:prSet/>
      <dgm:spPr/>
      <dgm:t>
        <a:bodyPr/>
        <a:lstStyle/>
        <a:p>
          <a:endParaRPr lang="en-US"/>
        </a:p>
      </dgm:t>
    </dgm:pt>
    <dgm:pt modelId="{004FF9E3-6311-441F-BBD2-C1A4EB9CE0D1}">
      <dgm:prSet/>
      <dgm:spPr/>
      <dgm:t>
        <a:bodyPr/>
        <a:lstStyle/>
        <a:p>
          <a:r>
            <a:rPr lang="en-US" dirty="0"/>
            <a:t>BE 12:12</a:t>
          </a:r>
        </a:p>
      </dgm:t>
    </dgm:pt>
    <dgm:pt modelId="{D836B119-C3BA-4E92-8E72-EE2376328F9D}" type="parTrans" cxnId="{291E5D28-200E-4E75-BC0B-F3100548FFE3}">
      <dgm:prSet/>
      <dgm:spPr/>
      <dgm:t>
        <a:bodyPr/>
        <a:lstStyle/>
        <a:p>
          <a:endParaRPr lang="en-US"/>
        </a:p>
      </dgm:t>
    </dgm:pt>
    <dgm:pt modelId="{5A7A712B-F263-43BD-B395-725169E16204}" type="sibTrans" cxnId="{291E5D28-200E-4E75-BC0B-F3100548FFE3}">
      <dgm:prSet/>
      <dgm:spPr/>
      <dgm:t>
        <a:bodyPr/>
        <a:lstStyle/>
        <a:p>
          <a:endParaRPr lang="en-US"/>
        </a:p>
      </dgm:t>
    </dgm:pt>
    <dgm:pt modelId="{FB4499A5-A49D-4D78-A925-9E67C6207AE2}">
      <dgm:prSet/>
      <dgm:spPr/>
      <dgm:t>
        <a:bodyPr/>
        <a:lstStyle/>
        <a:p>
          <a:r>
            <a:rPr lang="en-US" dirty="0"/>
            <a:t>UZ 12:12</a:t>
          </a:r>
        </a:p>
      </dgm:t>
    </dgm:pt>
    <dgm:pt modelId="{E4BF8688-3069-4EC6-9AE5-72A04F18A964}" type="parTrans" cxnId="{BA2E06E6-AB1C-4C16-9EAD-B5D65F9BF12A}">
      <dgm:prSet/>
      <dgm:spPr/>
      <dgm:t>
        <a:bodyPr/>
        <a:lstStyle/>
        <a:p>
          <a:endParaRPr lang="en-US"/>
        </a:p>
      </dgm:t>
    </dgm:pt>
    <dgm:pt modelId="{5C889D97-9F11-4E9A-A8A4-82E0EBA33FD4}" type="sibTrans" cxnId="{BA2E06E6-AB1C-4C16-9EAD-B5D65F9BF12A}">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D4396356-CAF3-4F53-AFFC-28628F51B69F}" type="pres">
      <dgm:prSet presAssocID="{E8FAF190-A072-4EFC-9909-5D6259C955AB}" presName="compNode" presStyleCnt="0"/>
      <dgm:spPr/>
    </dgm:pt>
    <dgm:pt modelId="{90A78A6D-13F9-4631-8CF1-DF9AC9E5C85A}" type="pres">
      <dgm:prSet presAssocID="{E8FAF190-A072-4EFC-9909-5D6259C955AB}" presName="aNode" presStyleLbl="bgShp" presStyleIdx="0" presStyleCnt="3"/>
      <dgm:spPr/>
      <dgm:t>
        <a:bodyPr/>
        <a:lstStyle/>
        <a:p>
          <a:endParaRPr lang="en-US"/>
        </a:p>
      </dgm:t>
    </dgm:pt>
    <dgm:pt modelId="{85F0BD87-2373-4B24-AD5B-92B126FEC0ED}" type="pres">
      <dgm:prSet presAssocID="{E8FAF190-A072-4EFC-9909-5D6259C955AB}" presName="textNode" presStyleLbl="bgShp" presStyleIdx="0" presStyleCnt="3"/>
      <dgm:spPr/>
      <dgm:t>
        <a:bodyPr/>
        <a:lstStyle/>
        <a:p>
          <a:endParaRPr lang="en-US"/>
        </a:p>
      </dgm:t>
    </dgm:pt>
    <dgm:pt modelId="{89F3776F-C9B2-4077-A12F-2FBE11AB9BA4}" type="pres">
      <dgm:prSet presAssocID="{E8FAF190-A072-4EFC-9909-5D6259C955AB}" presName="compChildNode" presStyleCnt="0"/>
      <dgm:spPr/>
    </dgm:pt>
    <dgm:pt modelId="{42CA3C0D-BA48-4ECB-95BA-E8CBD507DFDC}" type="pres">
      <dgm:prSet presAssocID="{E8FAF190-A072-4EFC-9909-5D6259C955AB}" presName="theInnerList" presStyleCnt="0"/>
      <dgm:spPr/>
    </dgm:pt>
    <dgm:pt modelId="{94832845-E2C7-47F4-A41F-D31BA503D481}" type="pres">
      <dgm:prSet presAssocID="{622EB44B-07FF-45BF-87DD-E4B15DB64E95}" presName="childNode" presStyleLbl="node1" presStyleIdx="0" presStyleCnt="6">
        <dgm:presLayoutVars>
          <dgm:bulletEnabled val="1"/>
        </dgm:presLayoutVars>
      </dgm:prSet>
      <dgm:spPr/>
      <dgm:t>
        <a:bodyPr/>
        <a:lstStyle/>
        <a:p>
          <a:endParaRPr lang="en-US"/>
        </a:p>
      </dgm:t>
    </dgm:pt>
    <dgm:pt modelId="{8592CB2D-1751-41C9-8423-D70F28F1B216}" type="pres">
      <dgm:prSet presAssocID="{622EB44B-07FF-45BF-87DD-E4B15DB64E95}" presName="aSpace2" presStyleCnt="0"/>
      <dgm:spPr/>
    </dgm:pt>
    <dgm:pt modelId="{27E1FF5C-A024-4BF7-8FDC-8ACD89D6C124}" type="pres">
      <dgm:prSet presAssocID="{A5DC0C82-BDAA-422B-BF60-E503FC35872D}" presName="childNode" presStyleLbl="node1" presStyleIdx="1" presStyleCnt="6">
        <dgm:presLayoutVars>
          <dgm:bulletEnabled val="1"/>
        </dgm:presLayoutVars>
      </dgm:prSet>
      <dgm:spPr/>
      <dgm:t>
        <a:bodyPr/>
        <a:lstStyle/>
        <a:p>
          <a:endParaRPr lang="en-US"/>
        </a:p>
      </dgm:t>
    </dgm:pt>
    <dgm:pt modelId="{02A272A1-58C2-4620-B7A6-E9970188CB26}" type="pres">
      <dgm:prSet presAssocID="{E8FAF190-A072-4EFC-9909-5D6259C955AB}" presName="aSpace" presStyleCnt="0"/>
      <dgm:spPr/>
    </dgm:pt>
    <dgm:pt modelId="{AF27074C-7324-45EC-9D26-0E5EF99B24C2}" type="pres">
      <dgm:prSet presAssocID="{42AAB038-F760-4D0D-B69D-B8C0FD98FCBD}" presName="compNode" presStyleCnt="0"/>
      <dgm:spPr/>
    </dgm:pt>
    <dgm:pt modelId="{B989BB60-821A-451C-9803-F303B38EB3D9}" type="pres">
      <dgm:prSet presAssocID="{42AAB038-F760-4D0D-B69D-B8C0FD98FCBD}" presName="aNode" presStyleLbl="bgShp" presStyleIdx="1" presStyleCnt="3"/>
      <dgm:spPr/>
      <dgm:t>
        <a:bodyPr/>
        <a:lstStyle/>
        <a:p>
          <a:endParaRPr lang="en-US"/>
        </a:p>
      </dgm:t>
    </dgm:pt>
    <dgm:pt modelId="{940EA31C-5512-4E10-92D7-B643B38C883B}" type="pres">
      <dgm:prSet presAssocID="{42AAB038-F760-4D0D-B69D-B8C0FD98FCBD}" presName="textNode" presStyleLbl="bgShp" presStyleIdx="1" presStyleCnt="3"/>
      <dgm:spPr/>
      <dgm:t>
        <a:bodyPr/>
        <a:lstStyle/>
        <a:p>
          <a:endParaRPr lang="en-US"/>
        </a:p>
      </dgm:t>
    </dgm:pt>
    <dgm:pt modelId="{5E61195E-8426-4340-8CF6-14BB1E11857A}" type="pres">
      <dgm:prSet presAssocID="{42AAB038-F760-4D0D-B69D-B8C0FD98FCBD}" presName="compChildNode" presStyleCnt="0"/>
      <dgm:spPr/>
    </dgm:pt>
    <dgm:pt modelId="{E85AC9C9-375A-48F3-BECB-0CFDD593A190}" type="pres">
      <dgm:prSet presAssocID="{42AAB038-F760-4D0D-B69D-B8C0FD98FCBD}" presName="theInnerList" presStyleCnt="0"/>
      <dgm:spPr/>
    </dgm:pt>
    <dgm:pt modelId="{451AF3F8-AE5C-4FC6-A14D-3E6479565E55}" type="pres">
      <dgm:prSet presAssocID="{90DE02D5-D513-4E5A-8592-8D74FF810D30}" presName="childNode" presStyleLbl="node1" presStyleIdx="2" presStyleCnt="6">
        <dgm:presLayoutVars>
          <dgm:bulletEnabled val="1"/>
        </dgm:presLayoutVars>
      </dgm:prSet>
      <dgm:spPr/>
      <dgm:t>
        <a:bodyPr/>
        <a:lstStyle/>
        <a:p>
          <a:endParaRPr lang="en-US"/>
        </a:p>
      </dgm:t>
    </dgm:pt>
    <dgm:pt modelId="{3D132A34-3B4F-4074-9C4E-85E2F4643EA1}" type="pres">
      <dgm:prSet presAssocID="{90DE02D5-D513-4E5A-8592-8D74FF810D30}" presName="aSpace2" presStyleCnt="0"/>
      <dgm:spPr/>
    </dgm:pt>
    <dgm:pt modelId="{CE08343E-4458-480D-A57C-B742FC756F57}" type="pres">
      <dgm:prSet presAssocID="{B6E63A53-7C40-49C2-8E2C-D81FD5A389C6}" presName="childNode" presStyleLbl="node1" presStyleIdx="3" presStyleCnt="6">
        <dgm:presLayoutVars>
          <dgm:bulletEnabled val="1"/>
        </dgm:presLayoutVars>
      </dgm:prSet>
      <dgm:spPr/>
      <dgm:t>
        <a:bodyPr/>
        <a:lstStyle/>
        <a:p>
          <a:endParaRPr lang="en-US"/>
        </a:p>
      </dgm:t>
    </dgm:pt>
    <dgm:pt modelId="{4981F45F-C3DC-453A-834D-3167763B4703}" type="pres">
      <dgm:prSet presAssocID="{42AAB038-F760-4D0D-B69D-B8C0FD98FCBD}" presName="aSpace" presStyleCnt="0"/>
      <dgm:spPr/>
    </dgm:pt>
    <dgm:pt modelId="{F6DAC67F-7653-4C7C-B099-57BFF61559CC}" type="pres">
      <dgm:prSet presAssocID="{EBAEEA6D-D492-4804-B72B-174E47DB4D4A}" presName="compNode" presStyleCnt="0"/>
      <dgm:spPr/>
    </dgm:pt>
    <dgm:pt modelId="{472F482E-4D3A-43AF-9B44-54140D763B28}" type="pres">
      <dgm:prSet presAssocID="{EBAEEA6D-D492-4804-B72B-174E47DB4D4A}" presName="aNode" presStyleLbl="bgShp" presStyleIdx="2" presStyleCnt="3"/>
      <dgm:spPr/>
      <dgm:t>
        <a:bodyPr/>
        <a:lstStyle/>
        <a:p>
          <a:endParaRPr lang="en-US"/>
        </a:p>
      </dgm:t>
    </dgm:pt>
    <dgm:pt modelId="{7FB30FDB-5F16-4DA9-BF55-7090E6845692}" type="pres">
      <dgm:prSet presAssocID="{EBAEEA6D-D492-4804-B72B-174E47DB4D4A}" presName="textNode" presStyleLbl="bgShp" presStyleIdx="2" presStyleCnt="3"/>
      <dgm:spPr/>
      <dgm:t>
        <a:bodyPr/>
        <a:lstStyle/>
        <a:p>
          <a:endParaRPr lang="en-US"/>
        </a:p>
      </dgm:t>
    </dgm:pt>
    <dgm:pt modelId="{08B4DF61-9BF7-4DFB-A1ED-C1D87F832026}" type="pres">
      <dgm:prSet presAssocID="{EBAEEA6D-D492-4804-B72B-174E47DB4D4A}" presName="compChildNode" presStyleCnt="0"/>
      <dgm:spPr/>
    </dgm:pt>
    <dgm:pt modelId="{01C4A15F-C363-4B56-B314-073F2E4F935F}" type="pres">
      <dgm:prSet presAssocID="{EBAEEA6D-D492-4804-B72B-174E47DB4D4A}" presName="theInnerList" presStyleCnt="0"/>
      <dgm:spPr/>
    </dgm:pt>
    <dgm:pt modelId="{A8AA568C-BF55-4880-8F2E-08B06926B89E}" type="pres">
      <dgm:prSet presAssocID="{004FF9E3-6311-441F-BBD2-C1A4EB9CE0D1}" presName="childNode" presStyleLbl="node1" presStyleIdx="4" presStyleCnt="6">
        <dgm:presLayoutVars>
          <dgm:bulletEnabled val="1"/>
        </dgm:presLayoutVars>
      </dgm:prSet>
      <dgm:spPr/>
      <dgm:t>
        <a:bodyPr/>
        <a:lstStyle/>
        <a:p>
          <a:endParaRPr lang="en-US"/>
        </a:p>
      </dgm:t>
    </dgm:pt>
    <dgm:pt modelId="{E3C70320-3B02-457D-A8D6-7AE8922D7306}" type="pres">
      <dgm:prSet presAssocID="{004FF9E3-6311-441F-BBD2-C1A4EB9CE0D1}" presName="aSpace2" presStyleCnt="0"/>
      <dgm:spPr/>
    </dgm:pt>
    <dgm:pt modelId="{04739E1D-AF8E-42AF-B2F0-329846F1E59C}" type="pres">
      <dgm:prSet presAssocID="{FB4499A5-A49D-4D78-A925-9E67C6207AE2}" presName="childNode" presStyleLbl="node1" presStyleIdx="5" presStyleCnt="6">
        <dgm:presLayoutVars>
          <dgm:bulletEnabled val="1"/>
        </dgm:presLayoutVars>
      </dgm:prSet>
      <dgm:spPr/>
      <dgm:t>
        <a:bodyPr/>
        <a:lstStyle/>
        <a:p>
          <a:endParaRPr lang="en-US"/>
        </a:p>
      </dgm:t>
    </dgm:pt>
  </dgm:ptLst>
  <dgm:cxnLst>
    <dgm:cxn modelId="{41A0CE43-BC1F-4E6E-9A54-E5D1DA47D692}" srcId="{42AAB038-F760-4D0D-B69D-B8C0FD98FCBD}" destId="{B6E63A53-7C40-49C2-8E2C-D81FD5A389C6}" srcOrd="1" destOrd="0" parTransId="{5E4D955A-79CB-4E0B-A52A-9D192B7BDF0C}" sibTransId="{6B3B6CD8-3C6F-4E21-8C64-7DFF1F026D6A}"/>
    <dgm:cxn modelId="{6D3E4EB6-A155-470D-8183-F1E8C1A5E6A4}" srcId="{E8FAF190-A072-4EFC-9909-5D6259C955AB}" destId="{A5DC0C82-BDAA-422B-BF60-E503FC35872D}" srcOrd="1" destOrd="0" parTransId="{57334D28-E64E-4982-8CD8-89DF00094948}" sibTransId="{5FA3507F-0286-4284-A1D2-9901B509D3C7}"/>
    <dgm:cxn modelId="{ECE9F965-787A-1540-8612-5B97E2AAA9EA}" type="presOf" srcId="{EBAEEA6D-D492-4804-B72B-174E47DB4D4A}" destId="{7FB30FDB-5F16-4DA9-BF55-7090E6845692}" srcOrd="1" destOrd="0" presId="urn:microsoft.com/office/officeart/2005/8/layout/lProcess2"/>
    <dgm:cxn modelId="{CD61C5DC-73C8-164A-B52B-9322D2C3EBD4}" type="presOf" srcId="{A5DC0C82-BDAA-422B-BF60-E503FC35872D}" destId="{27E1FF5C-A024-4BF7-8FDC-8ACD89D6C124}" srcOrd="0" destOrd="0" presId="urn:microsoft.com/office/officeart/2005/8/layout/lProcess2"/>
    <dgm:cxn modelId="{6264673A-5222-B54C-A694-3200652FDC29}" type="presOf" srcId="{004FF9E3-6311-441F-BBD2-C1A4EB9CE0D1}" destId="{A8AA568C-BF55-4880-8F2E-08B06926B89E}" srcOrd="0" destOrd="0" presId="urn:microsoft.com/office/officeart/2005/8/layout/lProcess2"/>
    <dgm:cxn modelId="{088DF745-E9A7-42E6-99EA-3E1DCC578D5C}" srcId="{42AAB038-F760-4D0D-B69D-B8C0FD98FCBD}" destId="{90DE02D5-D513-4E5A-8592-8D74FF810D30}" srcOrd="0" destOrd="0" parTransId="{FF23EC97-B3B2-4D63-AE92-993EBC8A70B7}" sibTransId="{F25B399B-16BD-4343-A659-AE46E29BF0A4}"/>
    <dgm:cxn modelId="{30BDDB1D-1D62-824B-8E82-B2E988431B6A}" type="presOf" srcId="{E8FAF190-A072-4EFC-9909-5D6259C955AB}" destId="{90A78A6D-13F9-4631-8CF1-DF9AC9E5C85A}" srcOrd="0" destOrd="0" presId="urn:microsoft.com/office/officeart/2005/8/layout/lProcess2"/>
    <dgm:cxn modelId="{C0400983-B21E-4046-A35B-A92C14830E7C}" type="presOf" srcId="{BC24528A-3764-4E4E-8A6C-EC88D0DCB82C}" destId="{4239E2CF-58F4-47B5-B683-8789224F852A}" srcOrd="0" destOrd="0" presId="urn:microsoft.com/office/officeart/2005/8/layout/lProcess2"/>
    <dgm:cxn modelId="{1342DDED-B086-8444-AA01-94791C28255B}" type="presOf" srcId="{42AAB038-F760-4D0D-B69D-B8C0FD98FCBD}" destId="{940EA31C-5512-4E10-92D7-B643B38C883B}" srcOrd="1" destOrd="0" presId="urn:microsoft.com/office/officeart/2005/8/layout/lProcess2"/>
    <dgm:cxn modelId="{ACBB7AF0-5BF5-48D8-B2A7-859035F4F873}" srcId="{BC24528A-3764-4E4E-8A6C-EC88D0DCB82C}" destId="{E8FAF190-A072-4EFC-9909-5D6259C955AB}" srcOrd="0" destOrd="0" parTransId="{281A309D-C59B-402B-A01D-7FF6A2769192}" sibTransId="{481A593C-24B4-4AEA-84AB-77B26894EFBC}"/>
    <dgm:cxn modelId="{775BB38D-E276-6346-A83F-213BF084FA5A}" type="presOf" srcId="{42AAB038-F760-4D0D-B69D-B8C0FD98FCBD}" destId="{B989BB60-821A-451C-9803-F303B38EB3D9}" srcOrd="0" destOrd="0" presId="urn:microsoft.com/office/officeart/2005/8/layout/lProcess2"/>
    <dgm:cxn modelId="{E2061960-0DA8-2148-912A-8D295DB97E5B}" type="presOf" srcId="{622EB44B-07FF-45BF-87DD-E4B15DB64E95}" destId="{94832845-E2C7-47F4-A41F-D31BA503D481}" srcOrd="0" destOrd="0" presId="urn:microsoft.com/office/officeart/2005/8/layout/lProcess2"/>
    <dgm:cxn modelId="{BA2E06E6-AB1C-4C16-9EAD-B5D65F9BF12A}" srcId="{EBAEEA6D-D492-4804-B72B-174E47DB4D4A}" destId="{FB4499A5-A49D-4D78-A925-9E67C6207AE2}" srcOrd="1" destOrd="0" parTransId="{E4BF8688-3069-4EC6-9AE5-72A04F18A964}" sibTransId="{5C889D97-9F11-4E9A-A8A4-82E0EBA33FD4}"/>
    <dgm:cxn modelId="{291E5D28-200E-4E75-BC0B-F3100548FFE3}" srcId="{EBAEEA6D-D492-4804-B72B-174E47DB4D4A}" destId="{004FF9E3-6311-441F-BBD2-C1A4EB9CE0D1}" srcOrd="0" destOrd="0" parTransId="{D836B119-C3BA-4E92-8E72-EE2376328F9D}" sibTransId="{5A7A712B-F263-43BD-B395-725169E16204}"/>
    <dgm:cxn modelId="{D643B725-7131-2E49-8BDE-930468BDB215}" type="presOf" srcId="{B6E63A53-7C40-49C2-8E2C-D81FD5A389C6}" destId="{CE08343E-4458-480D-A57C-B742FC756F57}" srcOrd="0" destOrd="0" presId="urn:microsoft.com/office/officeart/2005/8/layout/lProcess2"/>
    <dgm:cxn modelId="{5DF2E47F-7CF8-4D1A-81D8-6FB1B63EE1C9}" srcId="{E8FAF190-A072-4EFC-9909-5D6259C955AB}" destId="{622EB44B-07FF-45BF-87DD-E4B15DB64E95}" srcOrd="0" destOrd="0" parTransId="{83443CDC-8391-489A-9E55-FFD6454BE42D}" sibTransId="{BDA91EB8-24EA-44C1-AFB1-6F9D37BBDEE5}"/>
    <dgm:cxn modelId="{48B8DFF8-6642-9144-BE1F-9C7C310281F5}" type="presOf" srcId="{FB4499A5-A49D-4D78-A925-9E67C6207AE2}" destId="{04739E1D-AF8E-42AF-B2F0-329846F1E59C}" srcOrd="0" destOrd="0" presId="urn:microsoft.com/office/officeart/2005/8/layout/lProcess2"/>
    <dgm:cxn modelId="{8B18ADFF-D3ED-6D4F-B0E6-369240B6A635}" type="presOf" srcId="{E8FAF190-A072-4EFC-9909-5D6259C955AB}" destId="{85F0BD87-2373-4B24-AD5B-92B126FEC0ED}" srcOrd="1" destOrd="0" presId="urn:microsoft.com/office/officeart/2005/8/layout/lProcess2"/>
    <dgm:cxn modelId="{99F522B5-941C-5E4E-915D-7DBFE107AAC1}" type="presOf" srcId="{90DE02D5-D513-4E5A-8592-8D74FF810D30}" destId="{451AF3F8-AE5C-4FC6-A14D-3E6479565E55}" srcOrd="0" destOrd="0" presId="urn:microsoft.com/office/officeart/2005/8/layout/lProcess2"/>
    <dgm:cxn modelId="{0A211C5C-B406-419E-B594-E779071E2A15}" srcId="{BC24528A-3764-4E4E-8A6C-EC88D0DCB82C}" destId="{EBAEEA6D-D492-4804-B72B-174E47DB4D4A}" srcOrd="2" destOrd="0" parTransId="{4D22B5BB-E026-42FB-B438-CD8288E29643}" sibTransId="{4161DE27-CB31-4C95-8BE1-2E70C4508BC3}"/>
    <dgm:cxn modelId="{C55D9467-1B01-5C4F-A631-10CAAE8510A5}" type="presOf" srcId="{EBAEEA6D-D492-4804-B72B-174E47DB4D4A}" destId="{472F482E-4D3A-43AF-9B44-54140D763B28}" srcOrd="0" destOrd="0" presId="urn:microsoft.com/office/officeart/2005/8/layout/lProcess2"/>
    <dgm:cxn modelId="{28DA52AB-D1B1-4859-AAF1-14A8C1B0607D}" srcId="{BC24528A-3764-4E4E-8A6C-EC88D0DCB82C}" destId="{42AAB038-F760-4D0D-B69D-B8C0FD98FCBD}" srcOrd="1" destOrd="0" parTransId="{6E408E6A-3623-41C0-AA50-94EAA770C73A}" sibTransId="{F04597E0-50E9-42CF-81DA-CB32E4FB4D03}"/>
    <dgm:cxn modelId="{D1FF677E-2705-3242-BB58-14B27F5A741F}" type="presParOf" srcId="{4239E2CF-58F4-47B5-B683-8789224F852A}" destId="{D4396356-CAF3-4F53-AFFC-28628F51B69F}" srcOrd="0" destOrd="0" presId="urn:microsoft.com/office/officeart/2005/8/layout/lProcess2"/>
    <dgm:cxn modelId="{62E2AEE4-13DA-F648-A0A5-0EBA4AA69BEA}" type="presParOf" srcId="{D4396356-CAF3-4F53-AFFC-28628F51B69F}" destId="{90A78A6D-13F9-4631-8CF1-DF9AC9E5C85A}" srcOrd="0" destOrd="0" presId="urn:microsoft.com/office/officeart/2005/8/layout/lProcess2"/>
    <dgm:cxn modelId="{229A3BDC-5AF5-DC4C-B016-58A9AB7ADF1A}" type="presParOf" srcId="{D4396356-CAF3-4F53-AFFC-28628F51B69F}" destId="{85F0BD87-2373-4B24-AD5B-92B126FEC0ED}" srcOrd="1" destOrd="0" presId="urn:microsoft.com/office/officeart/2005/8/layout/lProcess2"/>
    <dgm:cxn modelId="{EB779B2C-AAD1-554D-A1F2-C90043EFC16B}" type="presParOf" srcId="{D4396356-CAF3-4F53-AFFC-28628F51B69F}" destId="{89F3776F-C9B2-4077-A12F-2FBE11AB9BA4}" srcOrd="2" destOrd="0" presId="urn:microsoft.com/office/officeart/2005/8/layout/lProcess2"/>
    <dgm:cxn modelId="{F5C71EA9-12B8-A04D-B53A-C7DFFB1730F6}" type="presParOf" srcId="{89F3776F-C9B2-4077-A12F-2FBE11AB9BA4}" destId="{42CA3C0D-BA48-4ECB-95BA-E8CBD507DFDC}" srcOrd="0" destOrd="0" presId="urn:microsoft.com/office/officeart/2005/8/layout/lProcess2"/>
    <dgm:cxn modelId="{89304F0A-E0D4-514B-903F-39338B9E8E5E}" type="presParOf" srcId="{42CA3C0D-BA48-4ECB-95BA-E8CBD507DFDC}" destId="{94832845-E2C7-47F4-A41F-D31BA503D481}" srcOrd="0" destOrd="0" presId="urn:microsoft.com/office/officeart/2005/8/layout/lProcess2"/>
    <dgm:cxn modelId="{F6789923-9B94-8247-9FF8-A364542643B2}" type="presParOf" srcId="{42CA3C0D-BA48-4ECB-95BA-E8CBD507DFDC}" destId="{8592CB2D-1751-41C9-8423-D70F28F1B216}" srcOrd="1" destOrd="0" presId="urn:microsoft.com/office/officeart/2005/8/layout/lProcess2"/>
    <dgm:cxn modelId="{08902044-1893-DD4D-81B7-D8E30D3E030C}" type="presParOf" srcId="{42CA3C0D-BA48-4ECB-95BA-E8CBD507DFDC}" destId="{27E1FF5C-A024-4BF7-8FDC-8ACD89D6C124}" srcOrd="2" destOrd="0" presId="urn:microsoft.com/office/officeart/2005/8/layout/lProcess2"/>
    <dgm:cxn modelId="{52F1966F-B2C8-C140-A08C-1577B8A34B6C}" type="presParOf" srcId="{4239E2CF-58F4-47B5-B683-8789224F852A}" destId="{02A272A1-58C2-4620-B7A6-E9970188CB26}" srcOrd="1" destOrd="0" presId="urn:microsoft.com/office/officeart/2005/8/layout/lProcess2"/>
    <dgm:cxn modelId="{95EBD1BB-BDE5-124F-841F-2E1B51556B9B}" type="presParOf" srcId="{4239E2CF-58F4-47B5-B683-8789224F852A}" destId="{AF27074C-7324-45EC-9D26-0E5EF99B24C2}" srcOrd="2" destOrd="0" presId="urn:microsoft.com/office/officeart/2005/8/layout/lProcess2"/>
    <dgm:cxn modelId="{C44C652E-3FAC-C14D-ABEB-D669B1857630}" type="presParOf" srcId="{AF27074C-7324-45EC-9D26-0E5EF99B24C2}" destId="{B989BB60-821A-451C-9803-F303B38EB3D9}" srcOrd="0" destOrd="0" presId="urn:microsoft.com/office/officeart/2005/8/layout/lProcess2"/>
    <dgm:cxn modelId="{91A0561A-E03C-634E-81A8-70A5A812FB33}" type="presParOf" srcId="{AF27074C-7324-45EC-9D26-0E5EF99B24C2}" destId="{940EA31C-5512-4E10-92D7-B643B38C883B}" srcOrd="1" destOrd="0" presId="urn:microsoft.com/office/officeart/2005/8/layout/lProcess2"/>
    <dgm:cxn modelId="{A78E7E5E-0ECB-A14E-8035-BBB355A17E4A}" type="presParOf" srcId="{AF27074C-7324-45EC-9D26-0E5EF99B24C2}" destId="{5E61195E-8426-4340-8CF6-14BB1E11857A}" srcOrd="2" destOrd="0" presId="urn:microsoft.com/office/officeart/2005/8/layout/lProcess2"/>
    <dgm:cxn modelId="{1204367B-46BB-ED46-8C5B-A30678790D3B}" type="presParOf" srcId="{5E61195E-8426-4340-8CF6-14BB1E11857A}" destId="{E85AC9C9-375A-48F3-BECB-0CFDD593A190}" srcOrd="0" destOrd="0" presId="urn:microsoft.com/office/officeart/2005/8/layout/lProcess2"/>
    <dgm:cxn modelId="{47B50C0A-3654-A540-BE00-7049987DDE8C}" type="presParOf" srcId="{E85AC9C9-375A-48F3-BECB-0CFDD593A190}" destId="{451AF3F8-AE5C-4FC6-A14D-3E6479565E55}" srcOrd="0" destOrd="0" presId="urn:microsoft.com/office/officeart/2005/8/layout/lProcess2"/>
    <dgm:cxn modelId="{55796398-C48A-314A-8F96-02441062B1EA}" type="presParOf" srcId="{E85AC9C9-375A-48F3-BECB-0CFDD593A190}" destId="{3D132A34-3B4F-4074-9C4E-85E2F4643EA1}" srcOrd="1" destOrd="0" presId="urn:microsoft.com/office/officeart/2005/8/layout/lProcess2"/>
    <dgm:cxn modelId="{D66AE1C5-3A22-E041-89D6-090DEEEA3B78}" type="presParOf" srcId="{E85AC9C9-375A-48F3-BECB-0CFDD593A190}" destId="{CE08343E-4458-480D-A57C-B742FC756F57}" srcOrd="2" destOrd="0" presId="urn:microsoft.com/office/officeart/2005/8/layout/lProcess2"/>
    <dgm:cxn modelId="{2CDE043D-6965-064E-ACEF-1A16B1F72E95}" type="presParOf" srcId="{4239E2CF-58F4-47B5-B683-8789224F852A}" destId="{4981F45F-C3DC-453A-834D-3167763B4703}" srcOrd="3" destOrd="0" presId="urn:microsoft.com/office/officeart/2005/8/layout/lProcess2"/>
    <dgm:cxn modelId="{F6D2D0A3-EA3A-984A-A534-3B42DA29C55B}" type="presParOf" srcId="{4239E2CF-58F4-47B5-B683-8789224F852A}" destId="{F6DAC67F-7653-4C7C-B099-57BFF61559CC}" srcOrd="4" destOrd="0" presId="urn:microsoft.com/office/officeart/2005/8/layout/lProcess2"/>
    <dgm:cxn modelId="{D97AD0CF-4A49-114D-9C72-E8BE0940E428}" type="presParOf" srcId="{F6DAC67F-7653-4C7C-B099-57BFF61559CC}" destId="{472F482E-4D3A-43AF-9B44-54140D763B28}" srcOrd="0" destOrd="0" presId="urn:microsoft.com/office/officeart/2005/8/layout/lProcess2"/>
    <dgm:cxn modelId="{27853818-2F73-8F4C-840B-26DAC78F2865}" type="presParOf" srcId="{F6DAC67F-7653-4C7C-B099-57BFF61559CC}" destId="{7FB30FDB-5F16-4DA9-BF55-7090E6845692}" srcOrd="1" destOrd="0" presId="urn:microsoft.com/office/officeart/2005/8/layout/lProcess2"/>
    <dgm:cxn modelId="{D0868F1E-BE02-7440-916C-1FEC1D55161B}" type="presParOf" srcId="{F6DAC67F-7653-4C7C-B099-57BFF61559CC}" destId="{08B4DF61-9BF7-4DFB-A1ED-C1D87F832026}" srcOrd="2" destOrd="0" presId="urn:microsoft.com/office/officeart/2005/8/layout/lProcess2"/>
    <dgm:cxn modelId="{A50B763C-AB57-FF49-841B-906E98A42B59}" type="presParOf" srcId="{08B4DF61-9BF7-4DFB-A1ED-C1D87F832026}" destId="{01C4A15F-C363-4B56-B314-073F2E4F935F}" srcOrd="0" destOrd="0" presId="urn:microsoft.com/office/officeart/2005/8/layout/lProcess2"/>
    <dgm:cxn modelId="{24130388-D960-5741-A69A-FDCD8FA10509}" type="presParOf" srcId="{01C4A15F-C363-4B56-B314-073F2E4F935F}" destId="{A8AA568C-BF55-4880-8F2E-08B06926B89E}" srcOrd="0" destOrd="0" presId="urn:microsoft.com/office/officeart/2005/8/layout/lProcess2"/>
    <dgm:cxn modelId="{F1A15EDB-EE48-F44A-9626-821A3217A952}" type="presParOf" srcId="{01C4A15F-C363-4B56-B314-073F2E4F935F}" destId="{E3C70320-3B02-457D-A8D6-7AE8922D7306}" srcOrd="1" destOrd="0" presId="urn:microsoft.com/office/officeart/2005/8/layout/lProcess2"/>
    <dgm:cxn modelId="{06051670-3560-824A-BFA1-A179DF529068}" type="presParOf" srcId="{01C4A15F-C363-4B56-B314-073F2E4F935F}" destId="{04739E1D-AF8E-42AF-B2F0-329846F1E59C}"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4_2" csCatId="accent4"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F131ED2-5762-8241-9D60-60C060DE2ACE}">
      <dgm:prSet phldrT="[Text]"/>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FB189001-5C34-8445-B1CC-BD26E8111F3C}" type="presOf" srcId="{7E53D0A4-52CF-AC46-B6EC-C871B8CDAF6F}" destId="{B90B26C3-8AEF-F44D-8BF1-01588DF950A8}" srcOrd="0" destOrd="0" presId="urn:microsoft.com/office/officeart/2005/8/layout/cycle3"/>
    <dgm:cxn modelId="{E87A5795-1F27-DB40-9188-A735751C1373}" type="presOf" srcId="{FE3AAA91-2B7B-984C-90BB-D78B8AF917CA}" destId="{7B4BF964-C111-7F42-8561-266D28C66D1C}" srcOrd="0" destOrd="0" presId="urn:microsoft.com/office/officeart/2005/8/layout/cycle3"/>
    <dgm:cxn modelId="{C072AB5F-36DB-434B-B2EE-171188A0B99C}" type="presOf" srcId="{A51A1182-8056-FA44-B819-05326E250AC0}" destId="{6E9FD6EF-4B46-4648-A2A4-A1C9885D1903}"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56B75317-014F-9145-9644-89B49C517A84}" srcId="{7E53D0A4-52CF-AC46-B6EC-C871B8CDAF6F}" destId="{7D8970B8-F909-9C48-89F2-DBB6F87F68D9}" srcOrd="1" destOrd="0" parTransId="{D9E52BEC-A5D3-4448-841A-2FF75136333B}" sibTransId="{D9122C4C-05F1-0C47-B9C6-3843379DE9E9}"/>
    <dgm:cxn modelId="{3AA17989-4099-5142-AC30-AC83B1224743}" type="presOf" srcId="{BF131ED2-5762-8241-9D60-60C060DE2ACE}" destId="{B015403A-2826-7B41-BB08-3C5C2C3EEF7E}"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3443EFDA-F056-C74B-9491-E5C67D12B17C}" type="presOf" srcId="{7D8970B8-F909-9C48-89F2-DBB6F87F68D9}" destId="{8459AE78-F38E-9042-8458-F10F8CBBABE1}" srcOrd="0" destOrd="0" presId="urn:microsoft.com/office/officeart/2005/8/layout/cycle3"/>
    <dgm:cxn modelId="{64B1D4ED-F1A2-0145-807C-32D13948997F}" type="presParOf" srcId="{B90B26C3-8AEF-F44D-8BF1-01588DF950A8}" destId="{CA225C7C-2680-4042-A11E-617B43548FC8}" srcOrd="0" destOrd="0" presId="urn:microsoft.com/office/officeart/2005/8/layout/cycle3"/>
    <dgm:cxn modelId="{D8C3DEF9-330E-0D42-92F3-9E9D6AA5F4CC}" type="presParOf" srcId="{CA225C7C-2680-4042-A11E-617B43548FC8}" destId="{7B4BF964-C111-7F42-8561-266D28C66D1C}" srcOrd="0" destOrd="0" presId="urn:microsoft.com/office/officeart/2005/8/layout/cycle3"/>
    <dgm:cxn modelId="{491B27E0-3E21-7443-AE47-CC0EDC0AF1B8}" type="presParOf" srcId="{CA225C7C-2680-4042-A11E-617B43548FC8}" destId="{6E9FD6EF-4B46-4648-A2A4-A1C9885D1903}" srcOrd="1" destOrd="0" presId="urn:microsoft.com/office/officeart/2005/8/layout/cycle3"/>
    <dgm:cxn modelId="{71930D27-C952-2941-AFC1-9D16A866FB53}" type="presParOf" srcId="{CA225C7C-2680-4042-A11E-617B43548FC8}" destId="{8459AE78-F38E-9042-8458-F10F8CBBABE1}" srcOrd="2" destOrd="0" presId="urn:microsoft.com/office/officeart/2005/8/layout/cycle3"/>
    <dgm:cxn modelId="{B5F9E8EA-A832-1049-A19F-0B1F2778C6E8}"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1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6">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BF131ED2-5762-8241-9D60-60C060DE2ACE}">
      <dgm:prSet phldrT="[Text]"/>
      <dgm:spPr>
        <a:solidFill>
          <a:schemeClr val="accent6">
            <a:lumMod val="60000"/>
            <a:lumOff val="40000"/>
          </a:schemeClr>
        </a:solidFill>
      </dgm:spPr>
      <dgm:t>
        <a:bodyPr/>
        <a:lstStyle/>
        <a:p>
          <a:r>
            <a:rPr lang="en-US" dirty="0"/>
            <a:t>Larva</a:t>
          </a:r>
        </a:p>
      </dgm:t>
    </dgm:pt>
    <dgm:pt modelId="{6BB2953C-F88A-4342-B504-A6E076271AF6}" type="parTrans" cxnId="{CDD3F9B9-6BE7-6947-8267-5296A8C55495}">
      <dgm:prSet/>
      <dgm:spPr/>
      <dgm:t>
        <a:bodyPr/>
        <a:lstStyle/>
        <a:p>
          <a:endParaRPr lang="en-US"/>
        </a:p>
      </dgm:t>
    </dgm:pt>
    <dgm:pt modelId="{CB4272C8-7471-3448-80A7-EC4F482DDA1E}" type="sibTrans" cxnId="{CDD3F9B9-6BE7-6947-8267-5296A8C55495}">
      <dgm:prSet/>
      <dgm:spPr/>
      <dgm:t>
        <a:bodyPr/>
        <a:lstStyle/>
        <a:p>
          <a:endParaRPr lang="en-US"/>
        </a:p>
      </dgm:t>
    </dgm:pt>
    <dgm:pt modelId="{C6450ED9-B424-7548-A730-DBCDAA68254F}">
      <dgm:prSet phldrT="[Text]"/>
      <dgm:spPr>
        <a:solidFill>
          <a:schemeClr val="accent6">
            <a:lumMod val="75000"/>
          </a:schemeClr>
        </a:solidFill>
      </dgm:spPr>
      <dgm:t>
        <a:bodyPr/>
        <a:lstStyle/>
        <a:p>
          <a:r>
            <a:rPr lang="en-US" dirty="0"/>
            <a:t>Pupa</a:t>
          </a:r>
        </a:p>
      </dgm:t>
    </dgm:pt>
    <dgm:pt modelId="{988B771E-B1F3-B24D-8AF1-5D5BC5405FAE}" type="parTrans" cxnId="{8BE127A2-BC1E-2849-B8A7-75527E4EAD74}">
      <dgm:prSet/>
      <dgm:spPr/>
      <dgm:t>
        <a:bodyPr/>
        <a:lstStyle/>
        <a:p>
          <a:endParaRPr lang="en-US"/>
        </a:p>
      </dgm:t>
    </dgm:pt>
    <dgm:pt modelId="{8FC0B3B6-667A-6B42-815F-019A9D629F0D}" type="sibTrans" cxnId="{8BE127A2-BC1E-2849-B8A7-75527E4EAD74}">
      <dgm:prSet/>
      <dgm:spPr/>
      <dgm:t>
        <a:bodyPr/>
        <a:lstStyle/>
        <a:p>
          <a:endParaRPr lang="en-US"/>
        </a:p>
      </dgm:t>
    </dgm:pt>
    <dgm:pt modelId="{FE3AAA91-2B7B-984C-90BB-D78B8AF917CA}">
      <dgm:prSet/>
      <dgm:spPr>
        <a:solidFill>
          <a:schemeClr val="accent6">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accent4"/>
        </a:solidFill>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4"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4"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4" custScaleX="89869" custScaleY="63089" custRadScaleRad="115439" custRadScaleInc="11381">
        <dgm:presLayoutVars>
          <dgm:bulletEnabled val="1"/>
        </dgm:presLayoutVars>
      </dgm:prSet>
      <dgm:spPr/>
      <dgm:t>
        <a:bodyPr/>
        <a:lstStyle/>
        <a:p>
          <a:endParaRPr lang="en-US"/>
        </a:p>
      </dgm:t>
    </dgm:pt>
    <dgm:pt modelId="{5FA253E2-2AC6-7249-9BAE-D2E1F7A1D947}" type="pres">
      <dgm:prSet presAssocID="{C6450ED9-B424-7548-A730-DBCDAA68254F}" presName="nodeFollowingNodes" presStyleLbl="node1" presStyleIdx="3" presStyleCnt="4" custScaleX="89869" custScaleY="63089" custRadScaleRad="109864">
        <dgm:presLayoutVars>
          <dgm:bulletEnabled val="1"/>
        </dgm:presLayoutVars>
      </dgm:prSet>
      <dgm:spPr/>
      <dgm:t>
        <a:bodyPr/>
        <a:lstStyle/>
        <a:p>
          <a:endParaRPr lang="en-US"/>
        </a:p>
      </dgm:t>
    </dgm:pt>
  </dgm:ptLst>
  <dgm:cxnLst>
    <dgm:cxn modelId="{8BE127A2-BC1E-2849-B8A7-75527E4EAD74}" srcId="{7E53D0A4-52CF-AC46-B6EC-C871B8CDAF6F}" destId="{C6450ED9-B424-7548-A730-DBCDAA68254F}" srcOrd="3" destOrd="0" parTransId="{988B771E-B1F3-B24D-8AF1-5D5BC5405FAE}" sibTransId="{8FC0B3B6-667A-6B42-815F-019A9D629F0D}"/>
    <dgm:cxn modelId="{6C6AE3A5-15B6-AA49-9DE2-EDD0FE9B2B7F}" type="presOf" srcId="{7E53D0A4-52CF-AC46-B6EC-C871B8CDAF6F}" destId="{B90B26C3-8AEF-F44D-8BF1-01588DF950A8}" srcOrd="0" destOrd="0" presId="urn:microsoft.com/office/officeart/2005/8/layout/cycle3"/>
    <dgm:cxn modelId="{8D2ED2A3-3A96-E745-A192-8C9223B600FE}" type="presOf" srcId="{7D8970B8-F909-9C48-89F2-DBB6F87F68D9}" destId="{8459AE78-F38E-9042-8458-F10F8CBBABE1}" srcOrd="0" destOrd="0" presId="urn:microsoft.com/office/officeart/2005/8/layout/cycle3"/>
    <dgm:cxn modelId="{1E915B67-BA4C-D646-91F8-26C482AA6170}" type="presOf" srcId="{A51A1182-8056-FA44-B819-05326E250AC0}" destId="{6E9FD6EF-4B46-4648-A2A4-A1C9885D1903}"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CDD3F9B9-6BE7-6947-8267-5296A8C55495}" srcId="{7E53D0A4-52CF-AC46-B6EC-C871B8CDAF6F}" destId="{BF131ED2-5762-8241-9D60-60C060DE2ACE}" srcOrd="2" destOrd="0" parTransId="{6BB2953C-F88A-4342-B504-A6E076271AF6}" sibTransId="{CB4272C8-7471-3448-80A7-EC4F482DDA1E}"/>
    <dgm:cxn modelId="{F3F47946-F2C4-014B-8E29-6608D9F1256F}" type="presOf" srcId="{BF131ED2-5762-8241-9D60-60C060DE2ACE}" destId="{B015403A-2826-7B41-BB08-3C5C2C3EEF7E}"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C393535E-AD8C-FD4C-92B8-BEE2D3FAAA01}" type="presOf" srcId="{FE3AAA91-2B7B-984C-90BB-D78B8AF917CA}" destId="{7B4BF964-C111-7F42-8561-266D28C66D1C}" srcOrd="0" destOrd="0" presId="urn:microsoft.com/office/officeart/2005/8/layout/cycle3"/>
    <dgm:cxn modelId="{CA36364F-537F-0741-9B2B-1B7FBC2FB2AB}" type="presOf" srcId="{C6450ED9-B424-7548-A730-DBCDAA68254F}" destId="{5FA253E2-2AC6-7249-9BAE-D2E1F7A1D947}" srcOrd="0" destOrd="0" presId="urn:microsoft.com/office/officeart/2005/8/layout/cycle3"/>
    <dgm:cxn modelId="{0C49A38B-25FC-F345-8400-B51A870EA094}" type="presParOf" srcId="{B90B26C3-8AEF-F44D-8BF1-01588DF950A8}" destId="{CA225C7C-2680-4042-A11E-617B43548FC8}" srcOrd="0" destOrd="0" presId="urn:microsoft.com/office/officeart/2005/8/layout/cycle3"/>
    <dgm:cxn modelId="{7C59340B-8A62-EC4E-BA0A-B7009722B1FB}" type="presParOf" srcId="{CA225C7C-2680-4042-A11E-617B43548FC8}" destId="{7B4BF964-C111-7F42-8561-266D28C66D1C}" srcOrd="0" destOrd="0" presId="urn:microsoft.com/office/officeart/2005/8/layout/cycle3"/>
    <dgm:cxn modelId="{A7D55B12-B1CF-3C4B-A7B5-C9EED528EA04}" type="presParOf" srcId="{CA225C7C-2680-4042-A11E-617B43548FC8}" destId="{6E9FD6EF-4B46-4648-A2A4-A1C9885D1903}" srcOrd="1" destOrd="0" presId="urn:microsoft.com/office/officeart/2005/8/layout/cycle3"/>
    <dgm:cxn modelId="{DA8F81A4-4517-4043-9D29-A17CE90CAB32}" type="presParOf" srcId="{CA225C7C-2680-4042-A11E-617B43548FC8}" destId="{8459AE78-F38E-9042-8458-F10F8CBBABE1}" srcOrd="2" destOrd="0" presId="urn:microsoft.com/office/officeart/2005/8/layout/cycle3"/>
    <dgm:cxn modelId="{6139F85C-A9FB-7548-99C6-BA74A32A2D75}" type="presParOf" srcId="{CA225C7C-2680-4042-A11E-617B43548FC8}" destId="{B015403A-2826-7B41-BB08-3C5C2C3EEF7E}" srcOrd="3" destOrd="0" presId="urn:microsoft.com/office/officeart/2005/8/layout/cycle3"/>
    <dgm:cxn modelId="{15B42D28-2EA2-AF48-ADAD-FDB3F807ADA5}" type="presParOf" srcId="{CA225C7C-2680-4042-A11E-617B43548FC8}" destId="{5FA253E2-2AC6-7249-9BAE-D2E1F7A1D947}" srcOrd="4"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5">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a:solidFill>
          <a:schemeClr val="accent5">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bg2">
            <a:lumMod val="75000"/>
          </a:schemeClr>
        </a:solidFill>
      </dgm:spPr>
      <dgm:t>
        <a:bodyPr/>
        <a:lstStyle/>
        <a:p>
          <a:endParaRPr lang="en-US"/>
        </a:p>
      </dgm:t>
    </dgm:pt>
    <dgm:pt modelId="{BF131ED2-5762-8241-9D60-60C060DE2ACE}">
      <dgm:prSet phldrT="[Text]"/>
      <dgm:spPr>
        <a:solidFill>
          <a:schemeClr val="accent5">
            <a:lumMod val="60000"/>
            <a:lumOff val="40000"/>
          </a:schemeClr>
        </a:solidFill>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D623AC3B-AFDA-744F-B33B-75CF76BB3686}"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07C2ECCF-3A05-DB4A-A75F-496AE4B86C07}" type="presOf" srcId="{7E53D0A4-52CF-AC46-B6EC-C871B8CDAF6F}" destId="{B90B26C3-8AEF-F44D-8BF1-01588DF950A8}"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CEA663BC-1E18-074C-B746-41D648B66E19}" type="presOf" srcId="{A51A1182-8056-FA44-B819-05326E250AC0}" destId="{6E9FD6EF-4B46-4648-A2A4-A1C9885D1903}" srcOrd="0" destOrd="0" presId="urn:microsoft.com/office/officeart/2005/8/layout/cycle3"/>
    <dgm:cxn modelId="{A3A0EEB7-83E2-CF43-B9D5-1BAC1974063C}" type="presOf" srcId="{7D8970B8-F909-9C48-89F2-DBB6F87F68D9}" destId="{8459AE78-F38E-9042-8458-F10F8CBBABE1}" srcOrd="0" destOrd="0" presId="urn:microsoft.com/office/officeart/2005/8/layout/cycle3"/>
    <dgm:cxn modelId="{3C31FCA0-A44C-614B-9A01-7A68943D1B64}" type="presOf" srcId="{FE3AAA91-2B7B-984C-90BB-D78B8AF917CA}" destId="{7B4BF964-C111-7F42-8561-266D28C66D1C}"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2567F008-2118-A74C-AE3A-816DAB28E27B}" type="presParOf" srcId="{B90B26C3-8AEF-F44D-8BF1-01588DF950A8}" destId="{CA225C7C-2680-4042-A11E-617B43548FC8}" srcOrd="0" destOrd="0" presId="urn:microsoft.com/office/officeart/2005/8/layout/cycle3"/>
    <dgm:cxn modelId="{586B76EC-CEEF-AC42-A348-461E051D05C2}" type="presParOf" srcId="{CA225C7C-2680-4042-A11E-617B43548FC8}" destId="{7B4BF964-C111-7F42-8561-266D28C66D1C}" srcOrd="0" destOrd="0" presId="urn:microsoft.com/office/officeart/2005/8/layout/cycle3"/>
    <dgm:cxn modelId="{D03F31E2-C656-7948-A1C9-020CF014C244}" type="presParOf" srcId="{CA225C7C-2680-4042-A11E-617B43548FC8}" destId="{6E9FD6EF-4B46-4648-A2A4-A1C9885D1903}" srcOrd="1" destOrd="0" presId="urn:microsoft.com/office/officeart/2005/8/layout/cycle3"/>
    <dgm:cxn modelId="{BB8A23FA-5488-4C43-85C9-9B12B2888566}" type="presParOf" srcId="{CA225C7C-2680-4042-A11E-617B43548FC8}" destId="{8459AE78-F38E-9042-8458-F10F8CBBABE1}" srcOrd="2" destOrd="0" presId="urn:microsoft.com/office/officeart/2005/8/layout/cycle3"/>
    <dgm:cxn modelId="{A151A80B-9AEE-B246-988E-89B260892DE2}"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34092D-6FAB-4707-ACAD-9A03647F9C52}" type="doc">
      <dgm:prSet loTypeId="urn:microsoft.com/office/officeart/2005/8/layout/arrow2" loCatId="process" qsTypeId="urn:microsoft.com/office/officeart/2005/8/quickstyle/simple1" qsCatId="simple" csTypeId="urn:microsoft.com/office/officeart/2005/8/colors/accent3_2" csCatId="accent3" phldr="1"/>
      <dgm:spPr/>
    </dgm:pt>
    <dgm:pt modelId="{9395CE4F-1D7F-4002-8857-1CB5CB733CAB}">
      <dgm:prSet phldrT="[Text]"/>
      <dgm:spPr/>
      <dgm:t>
        <a:bodyPr/>
        <a:lstStyle/>
        <a:p>
          <a:r>
            <a:rPr lang="en-US" dirty="0">
              <a:cs typeface="Calibri"/>
            </a:rPr>
            <a:t>1st Instar</a:t>
          </a:r>
        </a:p>
      </dgm:t>
    </dgm:pt>
    <dgm:pt modelId="{A8AFE2B8-7B9B-489B-8C44-A7CA74E844FE}" type="parTrans" cxnId="{74D92EDC-8887-481F-94C7-645F58CAE4A5}">
      <dgm:prSet/>
      <dgm:spPr/>
      <dgm:t>
        <a:bodyPr/>
        <a:lstStyle/>
        <a:p>
          <a:endParaRPr lang="en-US"/>
        </a:p>
      </dgm:t>
    </dgm:pt>
    <dgm:pt modelId="{AE950286-8C70-47E7-A8A3-BA928C5B913B}" type="sibTrans" cxnId="{74D92EDC-8887-481F-94C7-645F58CAE4A5}">
      <dgm:prSet/>
      <dgm:spPr/>
      <dgm:t>
        <a:bodyPr/>
        <a:lstStyle/>
        <a:p>
          <a:endParaRPr lang="en-US"/>
        </a:p>
      </dgm:t>
    </dgm:pt>
    <dgm:pt modelId="{22030246-A1A2-42A4-B522-5F3ED8383EF6}">
      <dgm:prSet phldrT="[Text]"/>
      <dgm:spPr/>
      <dgm:t>
        <a:bodyPr/>
        <a:lstStyle/>
        <a:p>
          <a:r>
            <a:rPr lang="en-US" dirty="0">
              <a:cs typeface="Calibri"/>
            </a:rPr>
            <a:t>2nd Instar</a:t>
          </a:r>
        </a:p>
      </dgm:t>
    </dgm:pt>
    <dgm:pt modelId="{26C34E8C-C4B3-4263-A0DD-8015CEA73B77}" type="parTrans" cxnId="{0F48185B-0562-45F9-BEA4-A112DAD4E295}">
      <dgm:prSet/>
      <dgm:spPr/>
      <dgm:t>
        <a:bodyPr/>
        <a:lstStyle/>
        <a:p>
          <a:endParaRPr lang="en-US"/>
        </a:p>
      </dgm:t>
    </dgm:pt>
    <dgm:pt modelId="{E1A00B51-CDBC-4F92-BD0B-E1B2883382EB}" type="sibTrans" cxnId="{0F48185B-0562-45F9-BEA4-A112DAD4E295}">
      <dgm:prSet/>
      <dgm:spPr/>
      <dgm:t>
        <a:bodyPr/>
        <a:lstStyle/>
        <a:p>
          <a:endParaRPr lang="en-US"/>
        </a:p>
      </dgm:t>
    </dgm:pt>
    <dgm:pt modelId="{06BE99A2-9A7E-4EC2-9386-2AAB87A6D98F}">
      <dgm:prSet phldrT="[Text]"/>
      <dgm:spPr/>
      <dgm:t>
        <a:bodyPr/>
        <a:lstStyle/>
        <a:p>
          <a:r>
            <a:rPr lang="en-US" dirty="0">
              <a:cs typeface="Calibri"/>
            </a:rPr>
            <a:t>3rd Instar</a:t>
          </a:r>
        </a:p>
      </dgm:t>
    </dgm:pt>
    <dgm:pt modelId="{E8325E3B-AB9F-4172-B403-F54844193DDE}" type="parTrans" cxnId="{A00DDE2B-8335-4D20-90DC-0A51288CC5FA}">
      <dgm:prSet/>
      <dgm:spPr/>
      <dgm:t>
        <a:bodyPr/>
        <a:lstStyle/>
        <a:p>
          <a:endParaRPr lang="en-US"/>
        </a:p>
      </dgm:t>
    </dgm:pt>
    <dgm:pt modelId="{A92A5E96-A65A-4DFD-BC1E-3E93C69AF2CB}" type="sibTrans" cxnId="{A00DDE2B-8335-4D20-90DC-0A51288CC5FA}">
      <dgm:prSet/>
      <dgm:spPr/>
      <dgm:t>
        <a:bodyPr/>
        <a:lstStyle/>
        <a:p>
          <a:endParaRPr lang="en-US"/>
        </a:p>
      </dgm:t>
    </dgm:pt>
    <dgm:pt modelId="{2970C61D-7E67-4E83-A834-15ECBCEB8C14}">
      <dgm:prSet phldrT="[Text]"/>
      <dgm:spPr/>
      <dgm:t>
        <a:bodyPr/>
        <a:lstStyle/>
        <a:p>
          <a:r>
            <a:rPr lang="en-US" dirty="0">
              <a:cs typeface="Calibri"/>
            </a:rPr>
            <a:t>4th Instar</a:t>
          </a:r>
        </a:p>
      </dgm:t>
    </dgm:pt>
    <dgm:pt modelId="{DECF9E33-F3B1-47C6-90B2-3934FA805C6E}" type="parTrans" cxnId="{C5C9C993-C750-4523-AFC1-6A8EAF7E1CA6}">
      <dgm:prSet/>
      <dgm:spPr/>
      <dgm:t>
        <a:bodyPr/>
        <a:lstStyle/>
        <a:p>
          <a:endParaRPr lang="en-US"/>
        </a:p>
      </dgm:t>
    </dgm:pt>
    <dgm:pt modelId="{B7290E7E-EF06-4E7B-A25C-7D722D27F90B}" type="sibTrans" cxnId="{C5C9C993-C750-4523-AFC1-6A8EAF7E1CA6}">
      <dgm:prSet/>
      <dgm:spPr/>
      <dgm:t>
        <a:bodyPr/>
        <a:lstStyle/>
        <a:p>
          <a:endParaRPr lang="en-US"/>
        </a:p>
      </dgm:t>
    </dgm:pt>
    <dgm:pt modelId="{75BA0963-4A5C-4A0F-84ED-01A46166FFF9}">
      <dgm:prSet phldrT="[Text]"/>
      <dgm:spPr/>
      <dgm:t>
        <a:bodyPr/>
        <a:lstStyle/>
        <a:p>
          <a:r>
            <a:rPr lang="en-US" dirty="0">
              <a:cs typeface="Calibri"/>
            </a:rPr>
            <a:t>5th Instar</a:t>
          </a:r>
        </a:p>
      </dgm:t>
    </dgm:pt>
    <dgm:pt modelId="{AF4267F6-F42F-4F52-B363-119E3817A7D3}" type="parTrans" cxnId="{BC8E776F-0D5F-4A50-9706-D6CDB722F612}">
      <dgm:prSet/>
      <dgm:spPr/>
      <dgm:t>
        <a:bodyPr/>
        <a:lstStyle/>
        <a:p>
          <a:endParaRPr lang="en-US"/>
        </a:p>
      </dgm:t>
    </dgm:pt>
    <dgm:pt modelId="{B9612A78-1EE7-492B-921F-75C407C1971E}" type="sibTrans" cxnId="{BC8E776F-0D5F-4A50-9706-D6CDB722F612}">
      <dgm:prSet/>
      <dgm:spPr/>
      <dgm:t>
        <a:bodyPr/>
        <a:lstStyle/>
        <a:p>
          <a:endParaRPr lang="en-US"/>
        </a:p>
      </dgm:t>
    </dgm:pt>
    <dgm:pt modelId="{FE957AED-A359-46E8-A522-68628D13799B}" type="pres">
      <dgm:prSet presAssocID="{2434092D-6FAB-4707-ACAD-9A03647F9C52}" presName="arrowDiagram" presStyleCnt="0">
        <dgm:presLayoutVars>
          <dgm:chMax val="5"/>
          <dgm:dir/>
          <dgm:resizeHandles val="exact"/>
        </dgm:presLayoutVars>
      </dgm:prSet>
      <dgm:spPr/>
    </dgm:pt>
    <dgm:pt modelId="{2E77F6D4-A4D7-446F-A883-265B028C5B26}" type="pres">
      <dgm:prSet presAssocID="{2434092D-6FAB-4707-ACAD-9A03647F9C52}" presName="arrow" presStyleLbl="bgShp" presStyleIdx="0" presStyleCnt="1"/>
      <dgm:spPr/>
    </dgm:pt>
    <dgm:pt modelId="{FEE33299-0C2A-4B2A-A115-DFB3136502BB}" type="pres">
      <dgm:prSet presAssocID="{2434092D-6FAB-4707-ACAD-9A03647F9C52}" presName="arrowDiagram5" presStyleCnt="0"/>
      <dgm:spPr/>
    </dgm:pt>
    <dgm:pt modelId="{6491CFB6-C80B-49B4-89B5-7F8A077D4B5B}" type="pres">
      <dgm:prSet presAssocID="{9395CE4F-1D7F-4002-8857-1CB5CB733CAB}" presName="bullet5a" presStyleLbl="node1" presStyleIdx="0" presStyleCnt="5"/>
      <dgm:spPr/>
    </dgm:pt>
    <dgm:pt modelId="{5F899EA1-F0FE-4230-ADB0-F31620E62093}" type="pres">
      <dgm:prSet presAssocID="{9395CE4F-1D7F-4002-8857-1CB5CB733CAB}" presName="textBox5a" presStyleLbl="revTx" presStyleIdx="0" presStyleCnt="5">
        <dgm:presLayoutVars>
          <dgm:bulletEnabled val="1"/>
        </dgm:presLayoutVars>
      </dgm:prSet>
      <dgm:spPr/>
      <dgm:t>
        <a:bodyPr/>
        <a:lstStyle/>
        <a:p>
          <a:endParaRPr lang="en-US"/>
        </a:p>
      </dgm:t>
    </dgm:pt>
    <dgm:pt modelId="{A1C265F5-F5F5-4D6A-BBE0-B1E5570E6759}" type="pres">
      <dgm:prSet presAssocID="{22030246-A1A2-42A4-B522-5F3ED8383EF6}" presName="bullet5b" presStyleLbl="node1" presStyleIdx="1" presStyleCnt="5"/>
      <dgm:spPr/>
    </dgm:pt>
    <dgm:pt modelId="{2E61C8D8-87B1-42A0-8629-C328D47C1C2C}" type="pres">
      <dgm:prSet presAssocID="{22030246-A1A2-42A4-B522-5F3ED8383EF6}" presName="textBox5b" presStyleLbl="revTx" presStyleIdx="1" presStyleCnt="5">
        <dgm:presLayoutVars>
          <dgm:bulletEnabled val="1"/>
        </dgm:presLayoutVars>
      </dgm:prSet>
      <dgm:spPr/>
      <dgm:t>
        <a:bodyPr/>
        <a:lstStyle/>
        <a:p>
          <a:endParaRPr lang="en-US"/>
        </a:p>
      </dgm:t>
    </dgm:pt>
    <dgm:pt modelId="{E1A91B66-780E-4FE7-B955-58AEB74F8699}" type="pres">
      <dgm:prSet presAssocID="{06BE99A2-9A7E-4EC2-9386-2AAB87A6D98F}" presName="bullet5c" presStyleLbl="node1" presStyleIdx="2" presStyleCnt="5"/>
      <dgm:spPr/>
    </dgm:pt>
    <dgm:pt modelId="{DF849F1E-A752-4E56-8089-291A1E539B10}" type="pres">
      <dgm:prSet presAssocID="{06BE99A2-9A7E-4EC2-9386-2AAB87A6D98F}" presName="textBox5c" presStyleLbl="revTx" presStyleIdx="2" presStyleCnt="5">
        <dgm:presLayoutVars>
          <dgm:bulletEnabled val="1"/>
        </dgm:presLayoutVars>
      </dgm:prSet>
      <dgm:spPr/>
      <dgm:t>
        <a:bodyPr/>
        <a:lstStyle/>
        <a:p>
          <a:endParaRPr lang="en-US"/>
        </a:p>
      </dgm:t>
    </dgm:pt>
    <dgm:pt modelId="{42F566B5-D104-4746-A6B6-A2FBB95BC659}" type="pres">
      <dgm:prSet presAssocID="{2970C61D-7E67-4E83-A834-15ECBCEB8C14}" presName="bullet5d" presStyleLbl="node1" presStyleIdx="3" presStyleCnt="5"/>
      <dgm:spPr/>
    </dgm:pt>
    <dgm:pt modelId="{F9163877-9C4C-47B1-963C-548A15805EA3}" type="pres">
      <dgm:prSet presAssocID="{2970C61D-7E67-4E83-A834-15ECBCEB8C14}" presName="textBox5d" presStyleLbl="revTx" presStyleIdx="3" presStyleCnt="5">
        <dgm:presLayoutVars>
          <dgm:bulletEnabled val="1"/>
        </dgm:presLayoutVars>
      </dgm:prSet>
      <dgm:spPr/>
      <dgm:t>
        <a:bodyPr/>
        <a:lstStyle/>
        <a:p>
          <a:endParaRPr lang="en-US"/>
        </a:p>
      </dgm:t>
    </dgm:pt>
    <dgm:pt modelId="{E9211BBA-3FE2-4CA9-9AA7-97EBE1E3E53C}" type="pres">
      <dgm:prSet presAssocID="{75BA0963-4A5C-4A0F-84ED-01A46166FFF9}" presName="bullet5e" presStyleLbl="node1" presStyleIdx="4" presStyleCnt="5"/>
      <dgm:spPr/>
    </dgm:pt>
    <dgm:pt modelId="{109A24C1-6AE5-4EF3-940A-287D04751443}" type="pres">
      <dgm:prSet presAssocID="{75BA0963-4A5C-4A0F-84ED-01A46166FFF9}" presName="textBox5e" presStyleLbl="revTx" presStyleIdx="4" presStyleCnt="5">
        <dgm:presLayoutVars>
          <dgm:bulletEnabled val="1"/>
        </dgm:presLayoutVars>
      </dgm:prSet>
      <dgm:spPr/>
      <dgm:t>
        <a:bodyPr/>
        <a:lstStyle/>
        <a:p>
          <a:endParaRPr lang="en-US"/>
        </a:p>
      </dgm:t>
    </dgm:pt>
  </dgm:ptLst>
  <dgm:cxnLst>
    <dgm:cxn modelId="{BC8E776F-0D5F-4A50-9706-D6CDB722F612}" srcId="{2434092D-6FAB-4707-ACAD-9A03647F9C52}" destId="{75BA0963-4A5C-4A0F-84ED-01A46166FFF9}" srcOrd="4" destOrd="0" parTransId="{AF4267F6-F42F-4F52-B363-119E3817A7D3}" sibTransId="{B9612A78-1EE7-492B-921F-75C407C1971E}"/>
    <dgm:cxn modelId="{A9898C9D-8D63-4E46-B789-6CD5C6430AC1}" type="presOf" srcId="{2434092D-6FAB-4707-ACAD-9A03647F9C52}" destId="{FE957AED-A359-46E8-A522-68628D13799B}" srcOrd="0" destOrd="0" presId="urn:microsoft.com/office/officeart/2005/8/layout/arrow2"/>
    <dgm:cxn modelId="{49A2AB1E-D94A-4E8C-BDE6-F501F375F5A7}" type="presOf" srcId="{9395CE4F-1D7F-4002-8857-1CB5CB733CAB}" destId="{5F899EA1-F0FE-4230-ADB0-F31620E62093}" srcOrd="0" destOrd="0" presId="urn:microsoft.com/office/officeart/2005/8/layout/arrow2"/>
    <dgm:cxn modelId="{C5C9C993-C750-4523-AFC1-6A8EAF7E1CA6}" srcId="{2434092D-6FAB-4707-ACAD-9A03647F9C52}" destId="{2970C61D-7E67-4E83-A834-15ECBCEB8C14}" srcOrd="3" destOrd="0" parTransId="{DECF9E33-F3B1-47C6-90B2-3934FA805C6E}" sibTransId="{B7290E7E-EF06-4E7B-A25C-7D722D27F90B}"/>
    <dgm:cxn modelId="{AD4B95B8-E91F-44D0-902E-F21CB2B1C752}" type="presOf" srcId="{22030246-A1A2-42A4-B522-5F3ED8383EF6}" destId="{2E61C8D8-87B1-42A0-8629-C328D47C1C2C}" srcOrd="0" destOrd="0" presId="urn:microsoft.com/office/officeart/2005/8/layout/arrow2"/>
    <dgm:cxn modelId="{A00DDE2B-8335-4D20-90DC-0A51288CC5FA}" srcId="{2434092D-6FAB-4707-ACAD-9A03647F9C52}" destId="{06BE99A2-9A7E-4EC2-9386-2AAB87A6D98F}" srcOrd="2" destOrd="0" parTransId="{E8325E3B-AB9F-4172-B403-F54844193DDE}" sibTransId="{A92A5E96-A65A-4DFD-BC1E-3E93C69AF2CB}"/>
    <dgm:cxn modelId="{0F48185B-0562-45F9-BEA4-A112DAD4E295}" srcId="{2434092D-6FAB-4707-ACAD-9A03647F9C52}" destId="{22030246-A1A2-42A4-B522-5F3ED8383EF6}" srcOrd="1" destOrd="0" parTransId="{26C34E8C-C4B3-4263-A0DD-8015CEA73B77}" sibTransId="{E1A00B51-CDBC-4F92-BD0B-E1B2883382EB}"/>
    <dgm:cxn modelId="{74D92EDC-8887-481F-94C7-645F58CAE4A5}" srcId="{2434092D-6FAB-4707-ACAD-9A03647F9C52}" destId="{9395CE4F-1D7F-4002-8857-1CB5CB733CAB}" srcOrd="0" destOrd="0" parTransId="{A8AFE2B8-7B9B-489B-8C44-A7CA74E844FE}" sibTransId="{AE950286-8C70-47E7-A8A3-BA928C5B913B}"/>
    <dgm:cxn modelId="{7613A3EA-38F4-4DA7-AD44-674F6A441BB9}" type="presOf" srcId="{2970C61D-7E67-4E83-A834-15ECBCEB8C14}" destId="{F9163877-9C4C-47B1-963C-548A15805EA3}" srcOrd="0" destOrd="0" presId="urn:microsoft.com/office/officeart/2005/8/layout/arrow2"/>
    <dgm:cxn modelId="{79D450F6-48D9-43AE-AEED-34590C4ADD5F}" type="presOf" srcId="{06BE99A2-9A7E-4EC2-9386-2AAB87A6D98F}" destId="{DF849F1E-A752-4E56-8089-291A1E539B10}" srcOrd="0" destOrd="0" presId="urn:microsoft.com/office/officeart/2005/8/layout/arrow2"/>
    <dgm:cxn modelId="{E86B21D0-24AF-48CF-A8B6-D7BD4623465D}" type="presOf" srcId="{75BA0963-4A5C-4A0F-84ED-01A46166FFF9}" destId="{109A24C1-6AE5-4EF3-940A-287D04751443}" srcOrd="0" destOrd="0" presId="urn:microsoft.com/office/officeart/2005/8/layout/arrow2"/>
    <dgm:cxn modelId="{A3BE903F-F21F-45E2-82F2-2182D2DF5EA8}" type="presParOf" srcId="{FE957AED-A359-46E8-A522-68628D13799B}" destId="{2E77F6D4-A4D7-446F-A883-265B028C5B26}" srcOrd="0" destOrd="0" presId="urn:microsoft.com/office/officeart/2005/8/layout/arrow2"/>
    <dgm:cxn modelId="{41707D00-C065-4F6C-94EF-5B83D5AA7DC7}" type="presParOf" srcId="{FE957AED-A359-46E8-A522-68628D13799B}" destId="{FEE33299-0C2A-4B2A-A115-DFB3136502BB}" srcOrd="1" destOrd="0" presId="urn:microsoft.com/office/officeart/2005/8/layout/arrow2"/>
    <dgm:cxn modelId="{865AE23E-E822-46F4-A4C3-4A753CEEEAFE}" type="presParOf" srcId="{FEE33299-0C2A-4B2A-A115-DFB3136502BB}" destId="{6491CFB6-C80B-49B4-89B5-7F8A077D4B5B}" srcOrd="0" destOrd="0" presId="urn:microsoft.com/office/officeart/2005/8/layout/arrow2"/>
    <dgm:cxn modelId="{266E7842-8FE7-487A-8948-15663B36E4E6}" type="presParOf" srcId="{FEE33299-0C2A-4B2A-A115-DFB3136502BB}" destId="{5F899EA1-F0FE-4230-ADB0-F31620E62093}" srcOrd="1" destOrd="0" presId="urn:microsoft.com/office/officeart/2005/8/layout/arrow2"/>
    <dgm:cxn modelId="{6A7E0234-FA80-4EF9-B165-F4F7679A4A4C}" type="presParOf" srcId="{FEE33299-0C2A-4B2A-A115-DFB3136502BB}" destId="{A1C265F5-F5F5-4D6A-BBE0-B1E5570E6759}" srcOrd="2" destOrd="0" presId="urn:microsoft.com/office/officeart/2005/8/layout/arrow2"/>
    <dgm:cxn modelId="{BEB10591-1E94-45EE-9B3F-C750CFEFA6DC}" type="presParOf" srcId="{FEE33299-0C2A-4B2A-A115-DFB3136502BB}" destId="{2E61C8D8-87B1-42A0-8629-C328D47C1C2C}" srcOrd="3" destOrd="0" presId="urn:microsoft.com/office/officeart/2005/8/layout/arrow2"/>
    <dgm:cxn modelId="{A9131689-1A13-4F8B-859B-09602EEB8472}" type="presParOf" srcId="{FEE33299-0C2A-4B2A-A115-DFB3136502BB}" destId="{E1A91B66-780E-4FE7-B955-58AEB74F8699}" srcOrd="4" destOrd="0" presId="urn:microsoft.com/office/officeart/2005/8/layout/arrow2"/>
    <dgm:cxn modelId="{8A4ED4E4-6906-412B-A441-B7FDBC608168}" type="presParOf" srcId="{FEE33299-0C2A-4B2A-A115-DFB3136502BB}" destId="{DF849F1E-A752-4E56-8089-291A1E539B10}" srcOrd="5" destOrd="0" presId="urn:microsoft.com/office/officeart/2005/8/layout/arrow2"/>
    <dgm:cxn modelId="{F31BE8C8-3862-4685-A722-67925FDC57FE}" type="presParOf" srcId="{FEE33299-0C2A-4B2A-A115-DFB3136502BB}" destId="{42F566B5-D104-4746-A6B6-A2FBB95BC659}" srcOrd="6" destOrd="0" presId="urn:microsoft.com/office/officeart/2005/8/layout/arrow2"/>
    <dgm:cxn modelId="{103BA4AB-2E5E-41C8-BBEA-1404D65BA933}" type="presParOf" srcId="{FEE33299-0C2A-4B2A-A115-DFB3136502BB}" destId="{F9163877-9C4C-47B1-963C-548A15805EA3}" srcOrd="7" destOrd="0" presId="urn:microsoft.com/office/officeart/2005/8/layout/arrow2"/>
    <dgm:cxn modelId="{02647FC8-5728-4D4C-9D75-F0853BC85B17}" type="presParOf" srcId="{FEE33299-0C2A-4B2A-A115-DFB3136502BB}" destId="{E9211BBA-3FE2-4CA9-9AA7-97EBE1E3E53C}" srcOrd="8" destOrd="0" presId="urn:microsoft.com/office/officeart/2005/8/layout/arrow2"/>
    <dgm:cxn modelId="{1536089E-C7E7-4681-994B-DF0D6DB26974}" type="presParOf" srcId="{FEE33299-0C2A-4B2A-A115-DFB3136502BB}" destId="{109A24C1-6AE5-4EF3-940A-287D04751443}"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dirty="0">
              <a:cs typeface="Calibri"/>
            </a:rPr>
            <a:t>Peak Nutrition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C3A27D58-276D-5045-A13D-C6DB0D32F118}" type="presOf" srcId="{ADDB0935-5A34-412B-92A2-2F1305941DEB}" destId="{E53AABCE-50AB-4981-8FDB-9BE5E37E40DA}" srcOrd="0" destOrd="0" presId="urn:microsoft.com/office/officeart/2005/8/layout/hProcess11"/>
    <dgm:cxn modelId="{135BE322-3796-DB49-952D-A773AB2113CF}" type="presOf" srcId="{C3DCB72C-F662-42BC-8B34-61AD2C0D5249}" destId="{9C55095F-4949-40E4-84EA-3BA9B6A2AEAC}"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DE6874BD-1924-B645-AE3D-66CB8D2B9FC1}" type="presOf" srcId="{24F17A2B-0432-40E6-9F44-F5CDE49E3644}" destId="{B4230E3D-BC30-423C-8A52-31C7550BFCAA}" srcOrd="0" destOrd="0" presId="urn:microsoft.com/office/officeart/2005/8/layout/hProcess11"/>
    <dgm:cxn modelId="{DA6E7C46-3CC1-A94B-B680-8EA6124D0263}" type="presOf" srcId="{829F1923-EB2F-4482-926F-B72296C6DA8D}" destId="{9EA1AB39-3E70-494F-A951-1380E80F3CFD}" srcOrd="0" destOrd="0" presId="urn:microsoft.com/office/officeart/2005/8/layout/hProcess11"/>
    <dgm:cxn modelId="{9A518729-A835-194A-9535-3A5F65BF422B}" type="presOf" srcId="{A56F4B4D-F996-4C25-BE74-608CAFD79EB1}" destId="{CA0B9904-C9AA-4D8E-ADD2-DFACAE20C553}"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2F8A01F5-A0AA-4C47-8838-4BA3DC2A4DF8}" type="presOf" srcId="{5F8033E6-E0BA-4078-A7DB-C9EE2A4A6225}" destId="{90DD05D6-3967-41FD-99B1-28E767B77BDB}" srcOrd="0" destOrd="0" presId="urn:microsoft.com/office/officeart/2005/8/layout/hProcess11"/>
    <dgm:cxn modelId="{1BE9FA07-C663-3D4A-BF43-612D35329D68}" type="presParOf" srcId="{9EA1AB39-3E70-494F-A951-1380E80F3CFD}" destId="{AD3093F6-DD81-4AEB-8CBA-1E68E965F8EA}" srcOrd="0" destOrd="0" presId="urn:microsoft.com/office/officeart/2005/8/layout/hProcess11"/>
    <dgm:cxn modelId="{D9240AFF-B3CD-914E-AFA8-47705B70D8CC}" type="presParOf" srcId="{9EA1AB39-3E70-494F-A951-1380E80F3CFD}" destId="{4992925B-BCAB-459A-A568-E8237BAAEE27}" srcOrd="1" destOrd="0" presId="urn:microsoft.com/office/officeart/2005/8/layout/hProcess11"/>
    <dgm:cxn modelId="{66EC861D-DB1F-9249-B4D9-894FE16BE405}" type="presParOf" srcId="{4992925B-BCAB-459A-A568-E8237BAAEE27}" destId="{FAAEBA6E-400C-4FDE-AB0A-AF3C29402F99}" srcOrd="0" destOrd="0" presId="urn:microsoft.com/office/officeart/2005/8/layout/hProcess11"/>
    <dgm:cxn modelId="{8B8EBE22-F415-9A4C-AAD6-0D1EE40DB4D9}" type="presParOf" srcId="{FAAEBA6E-400C-4FDE-AB0A-AF3C29402F99}" destId="{90DD05D6-3967-41FD-99B1-28E767B77BDB}" srcOrd="0" destOrd="0" presId="urn:microsoft.com/office/officeart/2005/8/layout/hProcess11"/>
    <dgm:cxn modelId="{81171D0D-392A-184E-9ED4-1BA93F10B8DF}" type="presParOf" srcId="{FAAEBA6E-400C-4FDE-AB0A-AF3C29402F99}" destId="{A2BA5EDA-F645-4290-8C9B-2232469C256E}" srcOrd="1" destOrd="0" presId="urn:microsoft.com/office/officeart/2005/8/layout/hProcess11"/>
    <dgm:cxn modelId="{C69AA185-84C9-A446-B351-6E7F28673737}" type="presParOf" srcId="{FAAEBA6E-400C-4FDE-AB0A-AF3C29402F99}" destId="{0FC316D6-07E3-4A71-A21D-BA9BBF52B018}" srcOrd="2" destOrd="0" presId="urn:microsoft.com/office/officeart/2005/8/layout/hProcess11"/>
    <dgm:cxn modelId="{A1961298-EE06-E94E-BE63-50A581FE19F8}" type="presParOf" srcId="{4992925B-BCAB-459A-A568-E8237BAAEE27}" destId="{6D3635DA-BB2E-44C5-8869-991D4F51407F}" srcOrd="1" destOrd="0" presId="urn:microsoft.com/office/officeart/2005/8/layout/hProcess11"/>
    <dgm:cxn modelId="{158E92BC-E276-BE43-8982-B0F56EFA8458}" type="presParOf" srcId="{4992925B-BCAB-459A-A568-E8237BAAEE27}" destId="{84B382B5-F224-4509-962E-79B57A10E1C1}" srcOrd="2" destOrd="0" presId="urn:microsoft.com/office/officeart/2005/8/layout/hProcess11"/>
    <dgm:cxn modelId="{E1F64C6A-7C94-574A-9966-C138404031DD}" type="presParOf" srcId="{84B382B5-F224-4509-962E-79B57A10E1C1}" destId="{E53AABCE-50AB-4981-8FDB-9BE5E37E40DA}" srcOrd="0" destOrd="0" presId="urn:microsoft.com/office/officeart/2005/8/layout/hProcess11"/>
    <dgm:cxn modelId="{9D338930-0F26-F24B-BF35-741B56568587}" type="presParOf" srcId="{84B382B5-F224-4509-962E-79B57A10E1C1}" destId="{9361B4F6-E343-408E-A75D-6EE72266718B}" srcOrd="1" destOrd="0" presId="urn:microsoft.com/office/officeart/2005/8/layout/hProcess11"/>
    <dgm:cxn modelId="{94F7FE4A-6898-1147-BD6C-BB56D33F0B6D}" type="presParOf" srcId="{84B382B5-F224-4509-962E-79B57A10E1C1}" destId="{DBD30A2F-9C50-47B0-994F-E0E2E0DFBF26}" srcOrd="2" destOrd="0" presId="urn:microsoft.com/office/officeart/2005/8/layout/hProcess11"/>
    <dgm:cxn modelId="{93503AB1-608B-4F4D-87BC-E25EFE367D66}" type="presParOf" srcId="{4992925B-BCAB-459A-A568-E8237BAAEE27}" destId="{5353A82C-A691-432D-8AEE-03D34AB6DB55}" srcOrd="3" destOrd="0" presId="urn:microsoft.com/office/officeart/2005/8/layout/hProcess11"/>
    <dgm:cxn modelId="{17A7EF73-0663-B344-A8B2-4236238E4EBA}" type="presParOf" srcId="{4992925B-BCAB-459A-A568-E8237BAAEE27}" destId="{8A39D42E-94BA-4155-B955-D1B837FAA111}" srcOrd="4" destOrd="0" presId="urn:microsoft.com/office/officeart/2005/8/layout/hProcess11"/>
    <dgm:cxn modelId="{74524BC3-878C-424A-A090-E84C5B4E2B84}" type="presParOf" srcId="{8A39D42E-94BA-4155-B955-D1B837FAA111}" destId="{9C55095F-4949-40E4-84EA-3BA9B6A2AEAC}" srcOrd="0" destOrd="0" presId="urn:microsoft.com/office/officeart/2005/8/layout/hProcess11"/>
    <dgm:cxn modelId="{CDEDC506-AA2C-C34B-913C-4CCF1D732051}" type="presParOf" srcId="{8A39D42E-94BA-4155-B955-D1B837FAA111}" destId="{CEA8C45F-D7FE-4793-84FE-4A2E3438891C}" srcOrd="1" destOrd="0" presId="urn:microsoft.com/office/officeart/2005/8/layout/hProcess11"/>
    <dgm:cxn modelId="{C2FD76A3-CABB-834F-B17F-D0034E8EFAC9}" type="presParOf" srcId="{8A39D42E-94BA-4155-B955-D1B837FAA111}" destId="{82AFF8C2-6AF9-4F14-8221-875D24FC39C8}" srcOrd="2" destOrd="0" presId="urn:microsoft.com/office/officeart/2005/8/layout/hProcess11"/>
    <dgm:cxn modelId="{B5CD9C83-AF11-AF44-A141-137272D5A67A}" type="presParOf" srcId="{4992925B-BCAB-459A-A568-E8237BAAEE27}" destId="{243E7DF8-AB04-47F8-A5B6-2AADE3E512DA}" srcOrd="5" destOrd="0" presId="urn:microsoft.com/office/officeart/2005/8/layout/hProcess11"/>
    <dgm:cxn modelId="{1AFCCE27-5254-0444-9DAE-05795E06D18D}" type="presParOf" srcId="{4992925B-BCAB-459A-A568-E8237BAAEE27}" destId="{B0251E8F-52E2-43A0-BF14-F119BCD28E93}" srcOrd="6" destOrd="0" presId="urn:microsoft.com/office/officeart/2005/8/layout/hProcess11"/>
    <dgm:cxn modelId="{1FC7D5C7-38B8-F841-B7F7-5924DC6FE70E}" type="presParOf" srcId="{B0251E8F-52E2-43A0-BF14-F119BCD28E93}" destId="{B4230E3D-BC30-423C-8A52-31C7550BFCAA}" srcOrd="0" destOrd="0" presId="urn:microsoft.com/office/officeart/2005/8/layout/hProcess11"/>
    <dgm:cxn modelId="{85D929CE-BE0C-D04A-A79F-7E44BCE7CD12}" type="presParOf" srcId="{B0251E8F-52E2-43A0-BF14-F119BCD28E93}" destId="{10A63704-F504-4590-99F3-B48907C936C2}" srcOrd="1" destOrd="0" presId="urn:microsoft.com/office/officeart/2005/8/layout/hProcess11"/>
    <dgm:cxn modelId="{EDAEA4A2-D01B-524D-848E-805DA8DE0693}" type="presParOf" srcId="{B0251E8F-52E2-43A0-BF14-F119BCD28E93}" destId="{B61B0B94-7D9C-44FC-909C-90D5F78DF92F}" srcOrd="2" destOrd="0" presId="urn:microsoft.com/office/officeart/2005/8/layout/hProcess11"/>
    <dgm:cxn modelId="{A2772A57-A72D-0A4D-8BD3-C695F0480B7F}" type="presParOf" srcId="{4992925B-BCAB-459A-A568-E8237BAAEE27}" destId="{D043554B-1DE0-48AB-8919-C88C44E16216}" srcOrd="7" destOrd="0" presId="urn:microsoft.com/office/officeart/2005/8/layout/hProcess11"/>
    <dgm:cxn modelId="{08CA8EDD-09F0-1345-90C4-9CA54EA75449}" type="presParOf" srcId="{4992925B-BCAB-459A-A568-E8237BAAEE27}" destId="{FFF4CF9F-CD8D-4F1D-833C-0F13C31918F0}" srcOrd="8" destOrd="0" presId="urn:microsoft.com/office/officeart/2005/8/layout/hProcess11"/>
    <dgm:cxn modelId="{97606C30-435C-A041-A18D-CCD044B6DC4D}" type="presParOf" srcId="{FFF4CF9F-CD8D-4F1D-833C-0F13C31918F0}" destId="{CA0B9904-C9AA-4D8E-ADD2-DFACAE20C553}" srcOrd="0" destOrd="0" presId="urn:microsoft.com/office/officeart/2005/8/layout/hProcess11"/>
    <dgm:cxn modelId="{A2268135-3531-7C40-8D05-0752864A3A57}" type="presParOf" srcId="{FFF4CF9F-CD8D-4F1D-833C-0F13C31918F0}" destId="{21FA990E-2136-43B5-BD4B-53E640E3F623}" srcOrd="1" destOrd="0" presId="urn:microsoft.com/office/officeart/2005/8/layout/hProcess11"/>
    <dgm:cxn modelId="{80FE73FB-FA57-1346-9015-A5BC3B33E8F4}"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dirty="0">
              <a:cs typeface="Calibri"/>
            </a:rPr>
            <a:t>Peak Nutrition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53FAD3B3-9A50-6F4A-BB95-7369C37A38E2}" type="presOf" srcId="{829F1923-EB2F-4482-926F-B72296C6DA8D}" destId="{9EA1AB39-3E70-494F-A951-1380E80F3CFD}"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0530F960-CF2C-CC41-93EC-92C9F4865141}" type="presOf" srcId="{C3DCB72C-F662-42BC-8B34-61AD2C0D5249}" destId="{9C55095F-4949-40E4-84EA-3BA9B6A2AEAC}"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7D1FC01B-BFE4-A74D-95D9-68E5330E3883}" type="presOf" srcId="{5F8033E6-E0BA-4078-A7DB-C9EE2A4A6225}" destId="{90DD05D6-3967-41FD-99B1-28E767B77BDB}"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D3B4B012-0867-8D43-8CDC-81746EC6F86E}" type="presOf" srcId="{24F17A2B-0432-40E6-9F44-F5CDE49E3644}" destId="{B4230E3D-BC30-423C-8A52-31C7550BFCAA}" srcOrd="0" destOrd="0" presId="urn:microsoft.com/office/officeart/2005/8/layout/hProcess11"/>
    <dgm:cxn modelId="{4D00E44D-4869-CE43-A08B-DE92BCEE62EB}" type="presOf" srcId="{A56F4B4D-F996-4C25-BE74-608CAFD79EB1}" destId="{CA0B9904-C9AA-4D8E-ADD2-DFACAE20C553}" srcOrd="0" destOrd="0" presId="urn:microsoft.com/office/officeart/2005/8/layout/hProcess11"/>
    <dgm:cxn modelId="{98B1D84D-E311-8042-B713-EC0DBBEEB579}" type="presOf" srcId="{ADDB0935-5A34-412B-92A2-2F1305941DEB}" destId="{E53AABCE-50AB-4981-8FDB-9BE5E37E40DA}" srcOrd="0" destOrd="0" presId="urn:microsoft.com/office/officeart/2005/8/layout/hProcess11"/>
    <dgm:cxn modelId="{FAAD8B20-521A-FC4A-95C0-6E7F0B0C82C9}" type="presParOf" srcId="{9EA1AB39-3E70-494F-A951-1380E80F3CFD}" destId="{AD3093F6-DD81-4AEB-8CBA-1E68E965F8EA}" srcOrd="0" destOrd="0" presId="urn:microsoft.com/office/officeart/2005/8/layout/hProcess11"/>
    <dgm:cxn modelId="{1899B398-DD9F-D24A-9278-D1145022BC6C}" type="presParOf" srcId="{9EA1AB39-3E70-494F-A951-1380E80F3CFD}" destId="{4992925B-BCAB-459A-A568-E8237BAAEE27}" srcOrd="1" destOrd="0" presId="urn:microsoft.com/office/officeart/2005/8/layout/hProcess11"/>
    <dgm:cxn modelId="{2FBDBE92-F3B9-D340-A42B-FA16E26589E6}" type="presParOf" srcId="{4992925B-BCAB-459A-A568-E8237BAAEE27}" destId="{FAAEBA6E-400C-4FDE-AB0A-AF3C29402F99}" srcOrd="0" destOrd="0" presId="urn:microsoft.com/office/officeart/2005/8/layout/hProcess11"/>
    <dgm:cxn modelId="{A32D99D2-AD28-504E-9C4A-69BB138B218F}" type="presParOf" srcId="{FAAEBA6E-400C-4FDE-AB0A-AF3C29402F99}" destId="{90DD05D6-3967-41FD-99B1-28E767B77BDB}" srcOrd="0" destOrd="0" presId="urn:microsoft.com/office/officeart/2005/8/layout/hProcess11"/>
    <dgm:cxn modelId="{BA77EBE3-5655-EA4A-B140-9195D0172075}" type="presParOf" srcId="{FAAEBA6E-400C-4FDE-AB0A-AF3C29402F99}" destId="{A2BA5EDA-F645-4290-8C9B-2232469C256E}" srcOrd="1" destOrd="0" presId="urn:microsoft.com/office/officeart/2005/8/layout/hProcess11"/>
    <dgm:cxn modelId="{8DC46DA0-26E9-5841-9DB8-98FC78A49145}" type="presParOf" srcId="{FAAEBA6E-400C-4FDE-AB0A-AF3C29402F99}" destId="{0FC316D6-07E3-4A71-A21D-BA9BBF52B018}" srcOrd="2" destOrd="0" presId="urn:microsoft.com/office/officeart/2005/8/layout/hProcess11"/>
    <dgm:cxn modelId="{EF06EA39-2229-C340-8227-F3E165ACFFB7}" type="presParOf" srcId="{4992925B-BCAB-459A-A568-E8237BAAEE27}" destId="{6D3635DA-BB2E-44C5-8869-991D4F51407F}" srcOrd="1" destOrd="0" presId="urn:microsoft.com/office/officeart/2005/8/layout/hProcess11"/>
    <dgm:cxn modelId="{61BDCE5D-80B7-1A42-8629-714B42ABF2CC}" type="presParOf" srcId="{4992925B-BCAB-459A-A568-E8237BAAEE27}" destId="{84B382B5-F224-4509-962E-79B57A10E1C1}" srcOrd="2" destOrd="0" presId="urn:microsoft.com/office/officeart/2005/8/layout/hProcess11"/>
    <dgm:cxn modelId="{1E031F6E-2A42-1D4A-95FF-AABAF1CA792D}" type="presParOf" srcId="{84B382B5-F224-4509-962E-79B57A10E1C1}" destId="{E53AABCE-50AB-4981-8FDB-9BE5E37E40DA}" srcOrd="0" destOrd="0" presId="urn:microsoft.com/office/officeart/2005/8/layout/hProcess11"/>
    <dgm:cxn modelId="{8B1467E8-1973-F94B-8E1E-82629380850F}" type="presParOf" srcId="{84B382B5-F224-4509-962E-79B57A10E1C1}" destId="{9361B4F6-E343-408E-A75D-6EE72266718B}" srcOrd="1" destOrd="0" presId="urn:microsoft.com/office/officeart/2005/8/layout/hProcess11"/>
    <dgm:cxn modelId="{96949DCF-22B5-CA40-BB67-5319781C6513}" type="presParOf" srcId="{84B382B5-F224-4509-962E-79B57A10E1C1}" destId="{DBD30A2F-9C50-47B0-994F-E0E2E0DFBF26}" srcOrd="2" destOrd="0" presId="urn:microsoft.com/office/officeart/2005/8/layout/hProcess11"/>
    <dgm:cxn modelId="{4DF5F070-6F8F-7548-B4D8-7DB3C10591CD}" type="presParOf" srcId="{4992925B-BCAB-459A-A568-E8237BAAEE27}" destId="{5353A82C-A691-432D-8AEE-03D34AB6DB55}" srcOrd="3" destOrd="0" presId="urn:microsoft.com/office/officeart/2005/8/layout/hProcess11"/>
    <dgm:cxn modelId="{EE0F5C9A-5F0A-FC40-A145-0ECEEE8D51D0}" type="presParOf" srcId="{4992925B-BCAB-459A-A568-E8237BAAEE27}" destId="{8A39D42E-94BA-4155-B955-D1B837FAA111}" srcOrd="4" destOrd="0" presId="urn:microsoft.com/office/officeart/2005/8/layout/hProcess11"/>
    <dgm:cxn modelId="{CED0E7FF-1785-E34C-A026-0DEFC362FBE1}" type="presParOf" srcId="{8A39D42E-94BA-4155-B955-D1B837FAA111}" destId="{9C55095F-4949-40E4-84EA-3BA9B6A2AEAC}" srcOrd="0" destOrd="0" presId="urn:microsoft.com/office/officeart/2005/8/layout/hProcess11"/>
    <dgm:cxn modelId="{5D82F04A-1BB1-764B-8BF5-A1E390C39792}" type="presParOf" srcId="{8A39D42E-94BA-4155-B955-D1B837FAA111}" destId="{CEA8C45F-D7FE-4793-84FE-4A2E3438891C}" srcOrd="1" destOrd="0" presId="urn:microsoft.com/office/officeart/2005/8/layout/hProcess11"/>
    <dgm:cxn modelId="{C78588F2-E5F1-EF4B-9143-25B59504330F}" type="presParOf" srcId="{8A39D42E-94BA-4155-B955-D1B837FAA111}" destId="{82AFF8C2-6AF9-4F14-8221-875D24FC39C8}" srcOrd="2" destOrd="0" presId="urn:microsoft.com/office/officeart/2005/8/layout/hProcess11"/>
    <dgm:cxn modelId="{6E8C78F6-3EDD-A44B-891A-4D52325E7942}" type="presParOf" srcId="{4992925B-BCAB-459A-A568-E8237BAAEE27}" destId="{243E7DF8-AB04-47F8-A5B6-2AADE3E512DA}" srcOrd="5" destOrd="0" presId="urn:microsoft.com/office/officeart/2005/8/layout/hProcess11"/>
    <dgm:cxn modelId="{189E10A9-C6EC-7649-A42E-56E92E55FF79}" type="presParOf" srcId="{4992925B-BCAB-459A-A568-E8237BAAEE27}" destId="{B0251E8F-52E2-43A0-BF14-F119BCD28E93}" srcOrd="6" destOrd="0" presId="urn:microsoft.com/office/officeart/2005/8/layout/hProcess11"/>
    <dgm:cxn modelId="{330442B7-9305-984B-977E-9AD3B3F98ADB}" type="presParOf" srcId="{B0251E8F-52E2-43A0-BF14-F119BCD28E93}" destId="{B4230E3D-BC30-423C-8A52-31C7550BFCAA}" srcOrd="0" destOrd="0" presId="urn:microsoft.com/office/officeart/2005/8/layout/hProcess11"/>
    <dgm:cxn modelId="{FEE4B42E-A86D-0443-9A7F-057BF2941E48}" type="presParOf" srcId="{B0251E8F-52E2-43A0-BF14-F119BCD28E93}" destId="{10A63704-F504-4590-99F3-B48907C936C2}" srcOrd="1" destOrd="0" presId="urn:microsoft.com/office/officeart/2005/8/layout/hProcess11"/>
    <dgm:cxn modelId="{960ABEE4-D391-F647-98C7-AF358C6941F7}" type="presParOf" srcId="{B0251E8F-52E2-43A0-BF14-F119BCD28E93}" destId="{B61B0B94-7D9C-44FC-909C-90D5F78DF92F}" srcOrd="2" destOrd="0" presId="urn:microsoft.com/office/officeart/2005/8/layout/hProcess11"/>
    <dgm:cxn modelId="{B83E4095-C6BB-5147-8B32-C9B9147B8C40}" type="presParOf" srcId="{4992925B-BCAB-459A-A568-E8237BAAEE27}" destId="{D043554B-1DE0-48AB-8919-C88C44E16216}" srcOrd="7" destOrd="0" presId="urn:microsoft.com/office/officeart/2005/8/layout/hProcess11"/>
    <dgm:cxn modelId="{4CF7A7E5-D1A4-3245-B478-BF1F3D44CF19}" type="presParOf" srcId="{4992925B-BCAB-459A-A568-E8237BAAEE27}" destId="{FFF4CF9F-CD8D-4F1D-833C-0F13C31918F0}" srcOrd="8" destOrd="0" presId="urn:microsoft.com/office/officeart/2005/8/layout/hProcess11"/>
    <dgm:cxn modelId="{A427EE44-306A-6349-82A8-030962659D90}" type="presParOf" srcId="{FFF4CF9F-CD8D-4F1D-833C-0F13C31918F0}" destId="{CA0B9904-C9AA-4D8E-ADD2-DFACAE20C553}" srcOrd="0" destOrd="0" presId="urn:microsoft.com/office/officeart/2005/8/layout/hProcess11"/>
    <dgm:cxn modelId="{73AD9D07-F211-D743-B596-AEA55FDC4AD1}" type="presParOf" srcId="{FFF4CF9F-CD8D-4F1D-833C-0F13C31918F0}" destId="{21FA990E-2136-43B5-BD4B-53E640E3F623}" srcOrd="1" destOrd="0" presId="urn:microsoft.com/office/officeart/2005/8/layout/hProcess11"/>
    <dgm:cxn modelId="{E345BA52-556C-3D4A-BF4D-618482808C90}"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F3E48A8-6CBB-4E48-A4B9-F5A68067B865}" type="doc">
      <dgm:prSet loTypeId="urn:microsoft.com/office/officeart/2008/layout/CircularPictureCallout" loCatId="" qsTypeId="urn:microsoft.com/office/officeart/2005/8/quickstyle/simple3" qsCatId="simple" csTypeId="urn:microsoft.com/office/officeart/2005/8/colors/accent1_2" csCatId="accent1" phldr="1"/>
      <dgm:spPr/>
      <dgm:t>
        <a:bodyPr/>
        <a:lstStyle/>
        <a:p>
          <a:endParaRPr lang="en-US"/>
        </a:p>
      </dgm:t>
    </dgm:pt>
    <dgm:pt modelId="{14D4E985-E970-DE49-A835-23B5BCBB9D09}">
      <dgm:prSet phldrT="[Text]"/>
      <dgm:spPr/>
      <dgm:t>
        <a:bodyPr/>
        <a:lstStyle/>
        <a:p>
          <a:endParaRPr lang="en-US" dirty="0"/>
        </a:p>
      </dgm:t>
    </dgm:pt>
    <dgm:pt modelId="{B02355A8-B942-9A40-BB9C-4FA40DE9648F}" type="parTrans" cxnId="{E8C98164-3A0D-A84D-AEC6-B210C030FE64}">
      <dgm:prSet/>
      <dgm:spPr/>
      <dgm:t>
        <a:bodyPr/>
        <a:lstStyle/>
        <a:p>
          <a:endParaRPr lang="en-US"/>
        </a:p>
      </dgm:t>
    </dgm:pt>
    <dgm:pt modelId="{5BD1171D-314B-CA42-B35F-2F0116DD6713}" type="sibTrans" cxnId="{E8C98164-3A0D-A84D-AEC6-B210C030FE64}">
      <dgm:prSet/>
      <dgm:spPr>
        <a:blipFill rotWithShape="1">
          <a:blip xmlns:r="http://schemas.openxmlformats.org/officeDocument/2006/relationships" r:embed="rId1"/>
          <a:stretch>
            <a:fillRect/>
          </a:stretch>
        </a:blipFill>
        <a:ln>
          <a:noFill/>
        </a:ln>
      </dgm:spPr>
      <dgm:t>
        <a:bodyPr/>
        <a:lstStyle/>
        <a:p>
          <a:endParaRPr lang="en-US"/>
        </a:p>
      </dgm:t>
    </dgm:pt>
    <dgm:pt modelId="{DAEBC401-884C-6842-9ABD-72506B29C70B}">
      <dgm:prSet phldrT="[Text]"/>
      <dgm:spPr/>
      <dgm:t>
        <a:bodyPr/>
        <a:lstStyle/>
        <a:p>
          <a:endParaRPr lang="en-US" dirty="0"/>
        </a:p>
      </dgm:t>
    </dgm:pt>
    <dgm:pt modelId="{0F6BAB90-D793-7B40-B358-CFC3BC69BCD6}" type="parTrans" cxnId="{0496D158-09D2-CA44-9AF1-7838FB7A881C}">
      <dgm:prSet/>
      <dgm:spPr/>
      <dgm:t>
        <a:bodyPr/>
        <a:lstStyle/>
        <a:p>
          <a:endParaRPr lang="en-US"/>
        </a:p>
      </dgm:t>
    </dgm:pt>
    <dgm:pt modelId="{1CE84540-CA3A-2E43-8D8C-2043FA48C8E1}" type="sibTrans" cxnId="{0496D158-09D2-CA44-9AF1-7838FB7A881C}">
      <dgm:prSet/>
      <dgm:spPr>
        <a:blipFill rotWithShape="1">
          <a:blip xmlns:r="http://schemas.openxmlformats.org/officeDocument/2006/relationships" r:embed="rId2"/>
          <a:stretch>
            <a:fillRect/>
          </a:stretch>
        </a:blipFill>
        <a:ln>
          <a:noFill/>
        </a:ln>
      </dgm:spPr>
      <dgm:t>
        <a:bodyPr/>
        <a:lstStyle/>
        <a:p>
          <a:endParaRPr lang="en-US"/>
        </a:p>
      </dgm:t>
    </dgm:pt>
    <dgm:pt modelId="{61744628-CB1C-C847-82C3-618407B49F09}">
      <dgm:prSet phldrT="[Text]" custT="1"/>
      <dgm:spPr/>
      <dgm:t>
        <a:bodyPr/>
        <a:lstStyle/>
        <a:p>
          <a:r>
            <a:rPr lang="en-US" sz="4000" dirty="0"/>
            <a:t>Manipulating Lipid Stores</a:t>
          </a:r>
        </a:p>
      </dgm:t>
    </dgm:pt>
    <dgm:pt modelId="{32ADB176-565B-4846-83CB-84F544BAA024}" type="sibTrans" cxnId="{B9E93C74-9128-2845-8241-1EAB21207F1A}">
      <dgm:prSet/>
      <dgm:spPr>
        <a:solidFill>
          <a:schemeClr val="bg1"/>
        </a:solidFill>
      </dgm:spPr>
      <dgm:t>
        <a:bodyPr/>
        <a:lstStyle/>
        <a:p>
          <a:endParaRPr lang="en-US"/>
        </a:p>
      </dgm:t>
    </dgm:pt>
    <dgm:pt modelId="{D1C39445-C86D-854A-AF34-4195EA0CAAB9}" type="parTrans" cxnId="{B9E93C74-9128-2845-8241-1EAB21207F1A}">
      <dgm:prSet/>
      <dgm:spPr/>
      <dgm:t>
        <a:bodyPr/>
        <a:lstStyle/>
        <a:p>
          <a:endParaRPr lang="en-US"/>
        </a:p>
      </dgm:t>
    </dgm:pt>
    <dgm:pt modelId="{54C8B1A1-E8F0-8A4D-8E7C-451CAD617815}" type="pres">
      <dgm:prSet presAssocID="{8F3E48A8-6CBB-4E48-A4B9-F5A68067B865}" presName="Name0" presStyleCnt="0">
        <dgm:presLayoutVars>
          <dgm:chMax val="7"/>
          <dgm:chPref val="7"/>
          <dgm:dir/>
        </dgm:presLayoutVars>
      </dgm:prSet>
      <dgm:spPr/>
      <dgm:t>
        <a:bodyPr/>
        <a:lstStyle/>
        <a:p>
          <a:endParaRPr lang="en-US"/>
        </a:p>
      </dgm:t>
    </dgm:pt>
    <dgm:pt modelId="{CFA98EAE-98C1-5048-B722-D48E09C18E49}" type="pres">
      <dgm:prSet presAssocID="{8F3E48A8-6CBB-4E48-A4B9-F5A68067B865}" presName="Name1" presStyleCnt="0"/>
      <dgm:spPr/>
    </dgm:pt>
    <dgm:pt modelId="{B4275DFC-36B3-A84C-B9AA-D5BBC40271AE}" type="pres">
      <dgm:prSet presAssocID="{32ADB176-565B-4846-83CB-84F544BAA024}" presName="picture_1" presStyleCnt="0"/>
      <dgm:spPr/>
    </dgm:pt>
    <dgm:pt modelId="{D9EB1B0F-8C96-9343-9CD4-1F7F298BA8C8}" type="pres">
      <dgm:prSet presAssocID="{32ADB176-565B-4846-83CB-84F544BAA024}" presName="pictureRepeatNode" presStyleLbl="alignImgPlace1" presStyleIdx="0" presStyleCnt="3" custScaleX="115363" custLinFactNeighborX="-10330" custLinFactNeighborY="1806"/>
      <dgm:spPr>
        <a:prstGeom prst="rect">
          <a:avLst/>
        </a:prstGeom>
      </dgm:spPr>
      <dgm:t>
        <a:bodyPr/>
        <a:lstStyle/>
        <a:p>
          <a:endParaRPr lang="en-US"/>
        </a:p>
      </dgm:t>
    </dgm:pt>
    <dgm:pt modelId="{45084007-87B7-AC4C-9E0B-D573676E5F82}" type="pres">
      <dgm:prSet presAssocID="{61744628-CB1C-C847-82C3-618407B49F09}" presName="text_1" presStyleLbl="node1" presStyleIdx="0" presStyleCnt="0" custScaleX="152329" custScaleY="52050" custLinFactY="61428" custLinFactNeighborX="-14371" custLinFactNeighborY="100000">
        <dgm:presLayoutVars>
          <dgm:bulletEnabled val="1"/>
        </dgm:presLayoutVars>
      </dgm:prSet>
      <dgm:spPr/>
      <dgm:t>
        <a:bodyPr/>
        <a:lstStyle/>
        <a:p>
          <a:endParaRPr lang="en-US"/>
        </a:p>
      </dgm:t>
    </dgm:pt>
    <dgm:pt modelId="{D34FEB0F-5F3D-D648-B9B7-AAA1AC26EF27}" type="pres">
      <dgm:prSet presAssocID="{5BD1171D-314B-CA42-B35F-2F0116DD6713}" presName="picture_2" presStyleCnt="0"/>
      <dgm:spPr/>
    </dgm:pt>
    <dgm:pt modelId="{286E283C-527A-344B-B6C3-7392F428269C}" type="pres">
      <dgm:prSet presAssocID="{5BD1171D-314B-CA42-B35F-2F0116DD6713}" presName="pictureRepeatNode" presStyleLbl="alignImgPlace1" presStyleIdx="1" presStyleCnt="3" custScaleX="124016" custScaleY="106145" custLinFactNeighborX="4310" custLinFactNeighborY="17270"/>
      <dgm:spPr>
        <a:prstGeom prst="ellipse">
          <a:avLst/>
        </a:prstGeom>
      </dgm:spPr>
      <dgm:t>
        <a:bodyPr/>
        <a:lstStyle/>
        <a:p>
          <a:endParaRPr lang="en-US"/>
        </a:p>
      </dgm:t>
    </dgm:pt>
    <dgm:pt modelId="{776BB0D2-0023-3D4C-A539-517EB81637D2}" type="pres">
      <dgm:prSet presAssocID="{14D4E985-E970-DE49-A835-23B5BCBB9D09}" presName="line_2" presStyleLbl="parChTrans1D1" presStyleIdx="0" presStyleCnt="2"/>
      <dgm:spPr/>
    </dgm:pt>
    <dgm:pt modelId="{6F57EF74-2A55-AF49-8321-44CE903C700D}" type="pres">
      <dgm:prSet presAssocID="{14D4E985-E970-DE49-A835-23B5BCBB9D09}" presName="textparent_2" presStyleLbl="node1" presStyleIdx="0" presStyleCnt="0"/>
      <dgm:spPr/>
    </dgm:pt>
    <dgm:pt modelId="{7CB79483-FECB-7B42-B9AA-D9954A46F72B}" type="pres">
      <dgm:prSet presAssocID="{14D4E985-E970-DE49-A835-23B5BCBB9D09}" presName="text_2" presStyleLbl="revTx" presStyleIdx="0" presStyleCnt="2" custScaleX="319977" custScaleY="58487">
        <dgm:presLayoutVars>
          <dgm:bulletEnabled val="1"/>
        </dgm:presLayoutVars>
      </dgm:prSet>
      <dgm:spPr/>
      <dgm:t>
        <a:bodyPr/>
        <a:lstStyle/>
        <a:p>
          <a:endParaRPr lang="en-US"/>
        </a:p>
      </dgm:t>
    </dgm:pt>
    <dgm:pt modelId="{311000BC-5FBE-2B49-90F2-6AC226946E14}" type="pres">
      <dgm:prSet presAssocID="{1CE84540-CA3A-2E43-8D8C-2043FA48C8E1}" presName="picture_3" presStyleCnt="0"/>
      <dgm:spPr/>
    </dgm:pt>
    <dgm:pt modelId="{C6626269-55C3-C147-9DA3-7C834308686E}" type="pres">
      <dgm:prSet presAssocID="{1CE84540-CA3A-2E43-8D8C-2043FA48C8E1}" presName="pictureRepeatNode" presStyleLbl="alignImgPlace1" presStyleIdx="2" presStyleCnt="3" custScaleX="161798" custScaleY="125410" custLinFactNeighborX="-8720" custLinFactNeighborY="-8676"/>
      <dgm:spPr>
        <a:prstGeom prst="ellipse">
          <a:avLst/>
        </a:prstGeom>
      </dgm:spPr>
      <dgm:t>
        <a:bodyPr/>
        <a:lstStyle/>
        <a:p>
          <a:endParaRPr lang="en-US"/>
        </a:p>
      </dgm:t>
    </dgm:pt>
    <dgm:pt modelId="{E77FE866-E9D5-E143-86D5-66F9A1742614}" type="pres">
      <dgm:prSet presAssocID="{DAEBC401-884C-6842-9ABD-72506B29C70B}" presName="line_3" presStyleLbl="parChTrans1D1" presStyleIdx="1" presStyleCnt="2"/>
      <dgm:spPr/>
    </dgm:pt>
    <dgm:pt modelId="{0C8CD547-25FA-2B4D-A9B2-7A0F15F8E84E}" type="pres">
      <dgm:prSet presAssocID="{DAEBC401-884C-6842-9ABD-72506B29C70B}" presName="textparent_3" presStyleLbl="node1" presStyleIdx="0" presStyleCnt="0"/>
      <dgm:spPr/>
    </dgm:pt>
    <dgm:pt modelId="{684CDA43-8DAE-9E43-89EB-8376C7588AC6}" type="pres">
      <dgm:prSet presAssocID="{DAEBC401-884C-6842-9ABD-72506B29C70B}" presName="text_3" presStyleLbl="revTx" presStyleIdx="1" presStyleCnt="2">
        <dgm:presLayoutVars>
          <dgm:bulletEnabled val="1"/>
        </dgm:presLayoutVars>
      </dgm:prSet>
      <dgm:spPr/>
      <dgm:t>
        <a:bodyPr/>
        <a:lstStyle/>
        <a:p>
          <a:endParaRPr lang="en-US"/>
        </a:p>
      </dgm:t>
    </dgm:pt>
  </dgm:ptLst>
  <dgm:cxnLst>
    <dgm:cxn modelId="{7E2DEA0A-1C68-074D-8679-79A1825E8834}" type="presOf" srcId="{8F3E48A8-6CBB-4E48-A4B9-F5A68067B865}" destId="{54C8B1A1-E8F0-8A4D-8E7C-451CAD617815}" srcOrd="0" destOrd="0" presId="urn:microsoft.com/office/officeart/2008/layout/CircularPictureCallout"/>
    <dgm:cxn modelId="{B9E93C74-9128-2845-8241-1EAB21207F1A}" srcId="{8F3E48A8-6CBB-4E48-A4B9-F5A68067B865}" destId="{61744628-CB1C-C847-82C3-618407B49F09}" srcOrd="0" destOrd="0" parTransId="{D1C39445-C86D-854A-AF34-4195EA0CAAB9}" sibTransId="{32ADB176-565B-4846-83CB-84F544BAA024}"/>
    <dgm:cxn modelId="{74D58AE9-4E25-7044-A357-FB4E96EFE323}" type="presOf" srcId="{1CE84540-CA3A-2E43-8D8C-2043FA48C8E1}" destId="{C6626269-55C3-C147-9DA3-7C834308686E}" srcOrd="0" destOrd="0" presId="urn:microsoft.com/office/officeart/2008/layout/CircularPictureCallout"/>
    <dgm:cxn modelId="{CA4F82C3-B6C3-CA48-9553-572E6AA75FA3}" type="presOf" srcId="{14D4E985-E970-DE49-A835-23B5BCBB9D09}" destId="{7CB79483-FECB-7B42-B9AA-D9954A46F72B}" srcOrd="0" destOrd="0" presId="urn:microsoft.com/office/officeart/2008/layout/CircularPictureCallout"/>
    <dgm:cxn modelId="{0496D158-09D2-CA44-9AF1-7838FB7A881C}" srcId="{8F3E48A8-6CBB-4E48-A4B9-F5A68067B865}" destId="{DAEBC401-884C-6842-9ABD-72506B29C70B}" srcOrd="2" destOrd="0" parTransId="{0F6BAB90-D793-7B40-B358-CFC3BC69BCD6}" sibTransId="{1CE84540-CA3A-2E43-8D8C-2043FA48C8E1}"/>
    <dgm:cxn modelId="{E66E18B6-534C-C54C-875A-D82BE5784DBC}" type="presOf" srcId="{5BD1171D-314B-CA42-B35F-2F0116DD6713}" destId="{286E283C-527A-344B-B6C3-7392F428269C}" srcOrd="0" destOrd="0" presId="urn:microsoft.com/office/officeart/2008/layout/CircularPictureCallout"/>
    <dgm:cxn modelId="{73B7C0AA-0227-8E4B-BB84-E2DC38CA01A0}" type="presOf" srcId="{61744628-CB1C-C847-82C3-618407B49F09}" destId="{45084007-87B7-AC4C-9E0B-D573676E5F82}" srcOrd="0" destOrd="0" presId="urn:microsoft.com/office/officeart/2008/layout/CircularPictureCallout"/>
    <dgm:cxn modelId="{E8C98164-3A0D-A84D-AEC6-B210C030FE64}" srcId="{8F3E48A8-6CBB-4E48-A4B9-F5A68067B865}" destId="{14D4E985-E970-DE49-A835-23B5BCBB9D09}" srcOrd="1" destOrd="0" parTransId="{B02355A8-B942-9A40-BB9C-4FA40DE9648F}" sibTransId="{5BD1171D-314B-CA42-B35F-2F0116DD6713}"/>
    <dgm:cxn modelId="{81572CA8-9E69-9947-B5C7-91FC5DC0D655}" type="presOf" srcId="{32ADB176-565B-4846-83CB-84F544BAA024}" destId="{D9EB1B0F-8C96-9343-9CD4-1F7F298BA8C8}" srcOrd="0" destOrd="0" presId="urn:microsoft.com/office/officeart/2008/layout/CircularPictureCallout"/>
    <dgm:cxn modelId="{8FA28A52-AE14-2445-B95E-F9E26513EED2}" type="presOf" srcId="{DAEBC401-884C-6842-9ABD-72506B29C70B}" destId="{684CDA43-8DAE-9E43-89EB-8376C7588AC6}" srcOrd="0" destOrd="0" presId="urn:microsoft.com/office/officeart/2008/layout/CircularPictureCallout"/>
    <dgm:cxn modelId="{CE18B113-E834-3E47-9C16-1FD9052BB073}" type="presParOf" srcId="{54C8B1A1-E8F0-8A4D-8E7C-451CAD617815}" destId="{CFA98EAE-98C1-5048-B722-D48E09C18E49}" srcOrd="0" destOrd="0" presId="urn:microsoft.com/office/officeart/2008/layout/CircularPictureCallout"/>
    <dgm:cxn modelId="{045E35A4-FF36-C84D-9094-D30F5433433E}" type="presParOf" srcId="{CFA98EAE-98C1-5048-B722-D48E09C18E49}" destId="{B4275DFC-36B3-A84C-B9AA-D5BBC40271AE}" srcOrd="0" destOrd="0" presId="urn:microsoft.com/office/officeart/2008/layout/CircularPictureCallout"/>
    <dgm:cxn modelId="{06A2E2BC-2E74-CD49-8391-CD1FC55B192E}" type="presParOf" srcId="{B4275DFC-36B3-A84C-B9AA-D5BBC40271AE}" destId="{D9EB1B0F-8C96-9343-9CD4-1F7F298BA8C8}" srcOrd="0" destOrd="0" presId="urn:microsoft.com/office/officeart/2008/layout/CircularPictureCallout"/>
    <dgm:cxn modelId="{FA910CF1-902D-AD49-AF01-1DEFC11BD061}" type="presParOf" srcId="{CFA98EAE-98C1-5048-B722-D48E09C18E49}" destId="{45084007-87B7-AC4C-9E0B-D573676E5F82}" srcOrd="1" destOrd="0" presId="urn:microsoft.com/office/officeart/2008/layout/CircularPictureCallout"/>
    <dgm:cxn modelId="{EF2E40D5-DF2B-7B46-BDA5-54997A64404E}" type="presParOf" srcId="{CFA98EAE-98C1-5048-B722-D48E09C18E49}" destId="{D34FEB0F-5F3D-D648-B9B7-AAA1AC26EF27}" srcOrd="2" destOrd="0" presId="urn:microsoft.com/office/officeart/2008/layout/CircularPictureCallout"/>
    <dgm:cxn modelId="{02161007-5A76-F34C-B434-4877D84248F7}" type="presParOf" srcId="{D34FEB0F-5F3D-D648-B9B7-AAA1AC26EF27}" destId="{286E283C-527A-344B-B6C3-7392F428269C}" srcOrd="0" destOrd="0" presId="urn:microsoft.com/office/officeart/2008/layout/CircularPictureCallout"/>
    <dgm:cxn modelId="{F77632E4-635B-8441-9D5B-67CC9B6F5DE1}" type="presParOf" srcId="{CFA98EAE-98C1-5048-B722-D48E09C18E49}" destId="{776BB0D2-0023-3D4C-A539-517EB81637D2}" srcOrd="3" destOrd="0" presId="urn:microsoft.com/office/officeart/2008/layout/CircularPictureCallout"/>
    <dgm:cxn modelId="{5FC32969-A476-FF48-A4F3-6B5C629966B0}" type="presParOf" srcId="{CFA98EAE-98C1-5048-B722-D48E09C18E49}" destId="{6F57EF74-2A55-AF49-8321-44CE903C700D}" srcOrd="4" destOrd="0" presId="urn:microsoft.com/office/officeart/2008/layout/CircularPictureCallout"/>
    <dgm:cxn modelId="{1BD4BA7A-C79A-624A-BE59-1731D808157A}" type="presParOf" srcId="{6F57EF74-2A55-AF49-8321-44CE903C700D}" destId="{7CB79483-FECB-7B42-B9AA-D9954A46F72B}" srcOrd="0" destOrd="0" presId="urn:microsoft.com/office/officeart/2008/layout/CircularPictureCallout"/>
    <dgm:cxn modelId="{3C2B3D78-059D-3044-A478-8F831684C478}" type="presParOf" srcId="{CFA98EAE-98C1-5048-B722-D48E09C18E49}" destId="{311000BC-5FBE-2B49-90F2-6AC226946E14}" srcOrd="5" destOrd="0" presId="urn:microsoft.com/office/officeart/2008/layout/CircularPictureCallout"/>
    <dgm:cxn modelId="{3FDFD91F-3C3A-594B-B8E7-9642811D573C}" type="presParOf" srcId="{311000BC-5FBE-2B49-90F2-6AC226946E14}" destId="{C6626269-55C3-C147-9DA3-7C834308686E}" srcOrd="0" destOrd="0" presId="urn:microsoft.com/office/officeart/2008/layout/CircularPictureCallout"/>
    <dgm:cxn modelId="{5D01C986-2351-AD46-96E6-76A3C1DDD1FD}" type="presParOf" srcId="{CFA98EAE-98C1-5048-B722-D48E09C18E49}" destId="{E77FE866-E9D5-E143-86D5-66F9A1742614}" srcOrd="6" destOrd="0" presId="urn:microsoft.com/office/officeart/2008/layout/CircularPictureCallout"/>
    <dgm:cxn modelId="{003F3E07-C056-4345-902D-45A282DB92CD}" type="presParOf" srcId="{CFA98EAE-98C1-5048-B722-D48E09C18E49}" destId="{0C8CD547-25FA-2B4D-A9B2-7A0F15F8E84E}" srcOrd="7" destOrd="0" presId="urn:microsoft.com/office/officeart/2008/layout/CircularPictureCallout"/>
    <dgm:cxn modelId="{C92A0FFB-32CC-784E-8D70-F6CADA4CCA75}" type="presParOf" srcId="{0C8CD547-25FA-2B4D-A9B2-7A0F15F8E84E}" destId="{684CDA43-8DAE-9E43-89EB-8376C7588AC6}"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479CA189-FFF2-8049-85B5-0CA6FB1C0CA0}" type="presOf" srcId="{C3DCB72C-F662-42BC-8B34-61AD2C0D5249}" destId="{9C55095F-4949-40E4-84EA-3BA9B6A2AEAC}"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849C3DE2-EB5B-634E-8BA6-4E228E45476D}" type="presOf" srcId="{5F8033E6-E0BA-4078-A7DB-C9EE2A4A6225}" destId="{90DD05D6-3967-41FD-99B1-28E767B77BDB}" srcOrd="0" destOrd="0" presId="urn:microsoft.com/office/officeart/2005/8/layout/hProcess11"/>
    <dgm:cxn modelId="{82FF600D-2014-E643-AE40-8C3B78AD3507}" type="presOf" srcId="{24F17A2B-0432-40E6-9F44-F5CDE49E3644}" destId="{B4230E3D-BC30-423C-8A52-31C7550BFCAA}" srcOrd="0" destOrd="0" presId="urn:microsoft.com/office/officeart/2005/8/layout/hProcess11"/>
    <dgm:cxn modelId="{85F87E85-88A3-194D-9B68-AE344723ED85}" type="presOf" srcId="{ADDB0935-5A34-412B-92A2-2F1305941DEB}" destId="{E53AABCE-50AB-4981-8FDB-9BE5E37E40DA}" srcOrd="0" destOrd="0" presId="urn:microsoft.com/office/officeart/2005/8/layout/hProcess11"/>
    <dgm:cxn modelId="{FB2F20E8-2708-B145-8A98-ABB50095504B}" type="presOf" srcId="{829F1923-EB2F-4482-926F-B72296C6DA8D}" destId="{9EA1AB39-3E70-494F-A951-1380E80F3CFD}"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B7945177-2F15-C34D-AB66-60958FB1F4B9}" type="presOf" srcId="{A56F4B4D-F996-4C25-BE74-608CAFD79EB1}" destId="{CA0B9904-C9AA-4D8E-ADD2-DFACAE20C553}" srcOrd="0" destOrd="0" presId="urn:microsoft.com/office/officeart/2005/8/layout/hProcess11"/>
    <dgm:cxn modelId="{80EE7ADE-D8A2-6F43-85CC-9AFEB9822143}" type="presParOf" srcId="{9EA1AB39-3E70-494F-A951-1380E80F3CFD}" destId="{AD3093F6-DD81-4AEB-8CBA-1E68E965F8EA}" srcOrd="0" destOrd="0" presId="urn:microsoft.com/office/officeart/2005/8/layout/hProcess11"/>
    <dgm:cxn modelId="{5494E260-BE8B-1347-B3A2-E0527081D941}" type="presParOf" srcId="{9EA1AB39-3E70-494F-A951-1380E80F3CFD}" destId="{4992925B-BCAB-459A-A568-E8237BAAEE27}" srcOrd="1" destOrd="0" presId="urn:microsoft.com/office/officeart/2005/8/layout/hProcess11"/>
    <dgm:cxn modelId="{01484630-BD9E-1F40-82A9-0C641173A9E4}" type="presParOf" srcId="{4992925B-BCAB-459A-A568-E8237BAAEE27}" destId="{FAAEBA6E-400C-4FDE-AB0A-AF3C29402F99}" srcOrd="0" destOrd="0" presId="urn:microsoft.com/office/officeart/2005/8/layout/hProcess11"/>
    <dgm:cxn modelId="{24A63486-CD94-1248-A4FB-8432B4CDF275}" type="presParOf" srcId="{FAAEBA6E-400C-4FDE-AB0A-AF3C29402F99}" destId="{90DD05D6-3967-41FD-99B1-28E767B77BDB}" srcOrd="0" destOrd="0" presId="urn:microsoft.com/office/officeart/2005/8/layout/hProcess11"/>
    <dgm:cxn modelId="{82BDE72C-806C-DF4C-A388-D3369ABC6C9C}" type="presParOf" srcId="{FAAEBA6E-400C-4FDE-AB0A-AF3C29402F99}" destId="{A2BA5EDA-F645-4290-8C9B-2232469C256E}" srcOrd="1" destOrd="0" presId="urn:microsoft.com/office/officeart/2005/8/layout/hProcess11"/>
    <dgm:cxn modelId="{7FE4388E-C744-8D44-AC9C-49A6A5D10B1B}" type="presParOf" srcId="{FAAEBA6E-400C-4FDE-AB0A-AF3C29402F99}" destId="{0FC316D6-07E3-4A71-A21D-BA9BBF52B018}" srcOrd="2" destOrd="0" presId="urn:microsoft.com/office/officeart/2005/8/layout/hProcess11"/>
    <dgm:cxn modelId="{C516B640-251E-5F44-B363-4B8980CA028C}" type="presParOf" srcId="{4992925B-BCAB-459A-A568-E8237BAAEE27}" destId="{6D3635DA-BB2E-44C5-8869-991D4F51407F}" srcOrd="1" destOrd="0" presId="urn:microsoft.com/office/officeart/2005/8/layout/hProcess11"/>
    <dgm:cxn modelId="{3D02ECA1-E330-5D4D-A22A-67F9221510BD}" type="presParOf" srcId="{4992925B-BCAB-459A-A568-E8237BAAEE27}" destId="{84B382B5-F224-4509-962E-79B57A10E1C1}" srcOrd="2" destOrd="0" presId="urn:microsoft.com/office/officeart/2005/8/layout/hProcess11"/>
    <dgm:cxn modelId="{2E8E695A-FAA6-CE47-A2E8-181DC0934726}" type="presParOf" srcId="{84B382B5-F224-4509-962E-79B57A10E1C1}" destId="{E53AABCE-50AB-4981-8FDB-9BE5E37E40DA}" srcOrd="0" destOrd="0" presId="urn:microsoft.com/office/officeart/2005/8/layout/hProcess11"/>
    <dgm:cxn modelId="{AA052352-9D9B-454D-AAFA-6E302E46E5F4}" type="presParOf" srcId="{84B382B5-F224-4509-962E-79B57A10E1C1}" destId="{9361B4F6-E343-408E-A75D-6EE72266718B}" srcOrd="1" destOrd="0" presId="urn:microsoft.com/office/officeart/2005/8/layout/hProcess11"/>
    <dgm:cxn modelId="{0EE0DBD8-3CF8-244E-BC1E-D2E594F59601}" type="presParOf" srcId="{84B382B5-F224-4509-962E-79B57A10E1C1}" destId="{DBD30A2F-9C50-47B0-994F-E0E2E0DFBF26}" srcOrd="2" destOrd="0" presId="urn:microsoft.com/office/officeart/2005/8/layout/hProcess11"/>
    <dgm:cxn modelId="{A29D9351-6B1B-1644-BCE9-A549919943A1}" type="presParOf" srcId="{4992925B-BCAB-459A-A568-E8237BAAEE27}" destId="{5353A82C-A691-432D-8AEE-03D34AB6DB55}" srcOrd="3" destOrd="0" presId="urn:microsoft.com/office/officeart/2005/8/layout/hProcess11"/>
    <dgm:cxn modelId="{55743D01-C8A3-584D-B74C-7290F4DBD26A}" type="presParOf" srcId="{4992925B-BCAB-459A-A568-E8237BAAEE27}" destId="{8A39D42E-94BA-4155-B955-D1B837FAA111}" srcOrd="4" destOrd="0" presId="urn:microsoft.com/office/officeart/2005/8/layout/hProcess11"/>
    <dgm:cxn modelId="{E075EA61-03D6-AB43-92C0-E969F60265D1}" type="presParOf" srcId="{8A39D42E-94BA-4155-B955-D1B837FAA111}" destId="{9C55095F-4949-40E4-84EA-3BA9B6A2AEAC}" srcOrd="0" destOrd="0" presId="urn:microsoft.com/office/officeart/2005/8/layout/hProcess11"/>
    <dgm:cxn modelId="{B542141A-4956-524B-BA65-EF4566CBE715}" type="presParOf" srcId="{8A39D42E-94BA-4155-B955-D1B837FAA111}" destId="{CEA8C45F-D7FE-4793-84FE-4A2E3438891C}" srcOrd="1" destOrd="0" presId="urn:microsoft.com/office/officeart/2005/8/layout/hProcess11"/>
    <dgm:cxn modelId="{45F5A746-1F88-1C4B-AB2D-A4AECDBFE5C0}" type="presParOf" srcId="{8A39D42E-94BA-4155-B955-D1B837FAA111}" destId="{82AFF8C2-6AF9-4F14-8221-875D24FC39C8}" srcOrd="2" destOrd="0" presId="urn:microsoft.com/office/officeart/2005/8/layout/hProcess11"/>
    <dgm:cxn modelId="{EAC37546-ABD2-C747-8E98-20C2187225D4}" type="presParOf" srcId="{4992925B-BCAB-459A-A568-E8237BAAEE27}" destId="{243E7DF8-AB04-47F8-A5B6-2AADE3E512DA}" srcOrd="5" destOrd="0" presId="urn:microsoft.com/office/officeart/2005/8/layout/hProcess11"/>
    <dgm:cxn modelId="{01F786DC-D373-CC4D-8EC7-EB7DCFD10443}" type="presParOf" srcId="{4992925B-BCAB-459A-A568-E8237BAAEE27}" destId="{B0251E8F-52E2-43A0-BF14-F119BCD28E93}" srcOrd="6" destOrd="0" presId="urn:microsoft.com/office/officeart/2005/8/layout/hProcess11"/>
    <dgm:cxn modelId="{A8D3C88E-D52A-0946-BDBB-1E8F62DA355A}" type="presParOf" srcId="{B0251E8F-52E2-43A0-BF14-F119BCD28E93}" destId="{B4230E3D-BC30-423C-8A52-31C7550BFCAA}" srcOrd="0" destOrd="0" presId="urn:microsoft.com/office/officeart/2005/8/layout/hProcess11"/>
    <dgm:cxn modelId="{3315C57B-D0FC-424F-A2CA-928A39BE321E}" type="presParOf" srcId="{B0251E8F-52E2-43A0-BF14-F119BCD28E93}" destId="{10A63704-F504-4590-99F3-B48907C936C2}" srcOrd="1" destOrd="0" presId="urn:microsoft.com/office/officeart/2005/8/layout/hProcess11"/>
    <dgm:cxn modelId="{64704A2C-6C48-0E4F-A42F-E412B0AD6184}" type="presParOf" srcId="{B0251E8F-52E2-43A0-BF14-F119BCD28E93}" destId="{B61B0B94-7D9C-44FC-909C-90D5F78DF92F}" srcOrd="2" destOrd="0" presId="urn:microsoft.com/office/officeart/2005/8/layout/hProcess11"/>
    <dgm:cxn modelId="{54AB5CB2-97B4-3A49-A721-645A3EB80270}" type="presParOf" srcId="{4992925B-BCAB-459A-A568-E8237BAAEE27}" destId="{D043554B-1DE0-48AB-8919-C88C44E16216}" srcOrd="7" destOrd="0" presId="urn:microsoft.com/office/officeart/2005/8/layout/hProcess11"/>
    <dgm:cxn modelId="{FD0272F3-ED13-824A-947D-405B6972D543}" type="presParOf" srcId="{4992925B-BCAB-459A-A568-E8237BAAEE27}" destId="{FFF4CF9F-CD8D-4F1D-833C-0F13C31918F0}" srcOrd="8" destOrd="0" presId="urn:microsoft.com/office/officeart/2005/8/layout/hProcess11"/>
    <dgm:cxn modelId="{50655ADC-5280-0246-A40F-2B59CD28D48C}" type="presParOf" srcId="{FFF4CF9F-CD8D-4F1D-833C-0F13C31918F0}" destId="{CA0B9904-C9AA-4D8E-ADD2-DFACAE20C553}" srcOrd="0" destOrd="0" presId="urn:microsoft.com/office/officeart/2005/8/layout/hProcess11"/>
    <dgm:cxn modelId="{417E7D35-7BD7-6C4E-B965-FCEEAFDDE094}" type="presParOf" srcId="{FFF4CF9F-CD8D-4F1D-833C-0F13C31918F0}" destId="{21FA990E-2136-43B5-BD4B-53E640E3F623}" srcOrd="1" destOrd="0" presId="urn:microsoft.com/office/officeart/2005/8/layout/hProcess11"/>
    <dgm:cxn modelId="{7385EFC2-8527-5B40-8D1A-7D13CA7BC4CB}"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2_1" csCatId="accent2"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F131ED2-5762-8241-9D60-60C060DE2ACE}">
      <dgm:prSet phldrT="[Text]"/>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0194A38E-B2A7-3E4A-89A9-4F6919E7FC56}" type="presOf" srcId="{FE3AAA91-2B7B-984C-90BB-D78B8AF917CA}" destId="{7B4BF964-C111-7F42-8561-266D28C66D1C}"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56B75317-014F-9145-9644-89B49C517A84}" srcId="{7E53D0A4-52CF-AC46-B6EC-C871B8CDAF6F}" destId="{7D8970B8-F909-9C48-89F2-DBB6F87F68D9}" srcOrd="1" destOrd="0" parTransId="{D9E52BEC-A5D3-4448-841A-2FF75136333B}" sibTransId="{D9122C4C-05F1-0C47-B9C6-3843379DE9E9}"/>
    <dgm:cxn modelId="{CB5CBEEB-D1DA-0641-8D8A-487A0ED76246}" type="presOf" srcId="{A51A1182-8056-FA44-B819-05326E250AC0}" destId="{6E9FD6EF-4B46-4648-A2A4-A1C9885D1903}"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E6E74020-03CE-624A-A96B-994ED053D5D3}" type="presOf" srcId="{7E53D0A4-52CF-AC46-B6EC-C871B8CDAF6F}" destId="{B90B26C3-8AEF-F44D-8BF1-01588DF950A8}" srcOrd="0" destOrd="0" presId="urn:microsoft.com/office/officeart/2005/8/layout/cycle3"/>
    <dgm:cxn modelId="{17A2C6F5-5F20-E345-88D3-63F62B9F6D01}" type="presOf" srcId="{BF131ED2-5762-8241-9D60-60C060DE2ACE}" destId="{B015403A-2826-7B41-BB08-3C5C2C3EEF7E}" srcOrd="0" destOrd="0" presId="urn:microsoft.com/office/officeart/2005/8/layout/cycle3"/>
    <dgm:cxn modelId="{3263FBD4-2F7A-4F42-B6E0-D8A5E4A314C2}" type="presOf" srcId="{7D8970B8-F909-9C48-89F2-DBB6F87F68D9}" destId="{8459AE78-F38E-9042-8458-F10F8CBBABE1}" srcOrd="0" destOrd="0" presId="urn:microsoft.com/office/officeart/2005/8/layout/cycle3"/>
    <dgm:cxn modelId="{C376F3AC-52A9-2445-84B5-D344DF7433FF}" type="presParOf" srcId="{B90B26C3-8AEF-F44D-8BF1-01588DF950A8}" destId="{CA225C7C-2680-4042-A11E-617B43548FC8}" srcOrd="0" destOrd="0" presId="urn:microsoft.com/office/officeart/2005/8/layout/cycle3"/>
    <dgm:cxn modelId="{7B98FF40-8C11-E949-9FFC-F27BB72AC1DD}" type="presParOf" srcId="{CA225C7C-2680-4042-A11E-617B43548FC8}" destId="{7B4BF964-C111-7F42-8561-266D28C66D1C}" srcOrd="0" destOrd="0" presId="urn:microsoft.com/office/officeart/2005/8/layout/cycle3"/>
    <dgm:cxn modelId="{9D3BD13B-27B2-024C-A581-D54CE2B7F8AC}" type="presParOf" srcId="{CA225C7C-2680-4042-A11E-617B43548FC8}" destId="{6E9FD6EF-4B46-4648-A2A4-A1C9885D1903}" srcOrd="1" destOrd="0" presId="urn:microsoft.com/office/officeart/2005/8/layout/cycle3"/>
    <dgm:cxn modelId="{A2E02920-8C0E-1241-96A5-B6457716BA5B}" type="presParOf" srcId="{CA225C7C-2680-4042-A11E-617B43548FC8}" destId="{8459AE78-F38E-9042-8458-F10F8CBBABE1}" srcOrd="2" destOrd="0" presId="urn:microsoft.com/office/officeart/2005/8/layout/cycle3"/>
    <dgm:cxn modelId="{E14B52DC-8A78-794A-8813-EFADC3F932CB}"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3359D5F8-ED1D-457A-9B2F-8CC5867172E9}" srcId="{829F1923-EB2F-4482-926F-B72296C6DA8D}" destId="{A56F4B4D-F996-4C25-BE74-608CAFD79EB1}" srcOrd="4" destOrd="0" parTransId="{2217FD7C-7D17-4D8F-A24A-158E077393C0}" sibTransId="{305ED279-A6A6-4167-94D2-7F64531882ED}"/>
    <dgm:cxn modelId="{D6DFBC8F-89F2-214C-9D9E-8C8E3EA2E78A}" type="presOf" srcId="{A56F4B4D-F996-4C25-BE74-608CAFD79EB1}" destId="{CA0B9904-C9AA-4D8E-ADD2-DFACAE20C553}" srcOrd="0" destOrd="0" presId="urn:microsoft.com/office/officeart/2005/8/layout/hProcess11"/>
    <dgm:cxn modelId="{9E8383F3-876C-D648-B5F4-B8AFC7D34E8C}" type="presOf" srcId="{24F17A2B-0432-40E6-9F44-F5CDE49E3644}" destId="{B4230E3D-BC30-423C-8A52-31C7550BFCAA}" srcOrd="0" destOrd="0" presId="urn:microsoft.com/office/officeart/2005/8/layout/hProcess11"/>
    <dgm:cxn modelId="{2C93988D-03FC-544C-9C78-27C6F1B762E1}" type="presOf" srcId="{C3DCB72C-F662-42BC-8B34-61AD2C0D5249}" destId="{9C55095F-4949-40E4-84EA-3BA9B6A2AEAC}" srcOrd="0" destOrd="0" presId="urn:microsoft.com/office/officeart/2005/8/layout/hProcess11"/>
    <dgm:cxn modelId="{94880116-DD51-0042-B503-EC5048B4C1EB}" type="presOf" srcId="{829F1923-EB2F-4482-926F-B72296C6DA8D}" destId="{9EA1AB39-3E70-494F-A951-1380E80F3CFD}" srcOrd="0" destOrd="0" presId="urn:microsoft.com/office/officeart/2005/8/layout/hProcess11"/>
    <dgm:cxn modelId="{3B8BBF33-8506-D54F-95FE-0F3C924046F2}" type="presOf" srcId="{5F8033E6-E0BA-4078-A7DB-C9EE2A4A6225}" destId="{90DD05D6-3967-41FD-99B1-28E767B77BDB}"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20A3924C-017B-48B9-8B32-AB46E4B78724}" srcId="{829F1923-EB2F-4482-926F-B72296C6DA8D}" destId="{C3DCB72C-F662-42BC-8B34-61AD2C0D5249}" srcOrd="2" destOrd="0" parTransId="{5E203AAB-9353-436C-9338-BB6046C7AC1B}" sibTransId="{D01F8A71-9A81-48E2-82E7-6C5661E946DA}"/>
    <dgm:cxn modelId="{83C739DD-93E8-455B-B744-4856437D188E}" srcId="{829F1923-EB2F-4482-926F-B72296C6DA8D}" destId="{5F8033E6-E0BA-4078-A7DB-C9EE2A4A6225}" srcOrd="0" destOrd="0" parTransId="{9A8170B4-90A0-4BA2-BAFA-E156DA48549E}" sibTransId="{EA6BDF5C-C8D1-43E5-8B1D-E6B6E131DB33}"/>
    <dgm:cxn modelId="{DAD45A22-0E61-6146-97CF-09E450F4BA48}" type="presOf" srcId="{ADDB0935-5A34-412B-92A2-2F1305941DEB}" destId="{E53AABCE-50AB-4981-8FDB-9BE5E37E40DA}"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94F0DD3F-A3D7-AA4E-874D-5E16B0B11CE1}" type="presParOf" srcId="{9EA1AB39-3E70-494F-A951-1380E80F3CFD}" destId="{AD3093F6-DD81-4AEB-8CBA-1E68E965F8EA}" srcOrd="0" destOrd="0" presId="urn:microsoft.com/office/officeart/2005/8/layout/hProcess11"/>
    <dgm:cxn modelId="{45952233-6E06-344D-993C-73A273526409}" type="presParOf" srcId="{9EA1AB39-3E70-494F-A951-1380E80F3CFD}" destId="{4992925B-BCAB-459A-A568-E8237BAAEE27}" srcOrd="1" destOrd="0" presId="urn:microsoft.com/office/officeart/2005/8/layout/hProcess11"/>
    <dgm:cxn modelId="{812B6E3F-B3B7-9249-A079-604F5881238B}" type="presParOf" srcId="{4992925B-BCAB-459A-A568-E8237BAAEE27}" destId="{FAAEBA6E-400C-4FDE-AB0A-AF3C29402F99}" srcOrd="0" destOrd="0" presId="urn:microsoft.com/office/officeart/2005/8/layout/hProcess11"/>
    <dgm:cxn modelId="{6E96EDAD-E382-354A-A7BB-4340C9C306E2}" type="presParOf" srcId="{FAAEBA6E-400C-4FDE-AB0A-AF3C29402F99}" destId="{90DD05D6-3967-41FD-99B1-28E767B77BDB}" srcOrd="0" destOrd="0" presId="urn:microsoft.com/office/officeart/2005/8/layout/hProcess11"/>
    <dgm:cxn modelId="{8A01FE46-BD4F-7A4B-9C78-F1B99E32AE49}" type="presParOf" srcId="{FAAEBA6E-400C-4FDE-AB0A-AF3C29402F99}" destId="{A2BA5EDA-F645-4290-8C9B-2232469C256E}" srcOrd="1" destOrd="0" presId="urn:microsoft.com/office/officeart/2005/8/layout/hProcess11"/>
    <dgm:cxn modelId="{FF4B4A70-9E1C-E44C-83A3-DD982D72239B}" type="presParOf" srcId="{FAAEBA6E-400C-4FDE-AB0A-AF3C29402F99}" destId="{0FC316D6-07E3-4A71-A21D-BA9BBF52B018}" srcOrd="2" destOrd="0" presId="urn:microsoft.com/office/officeart/2005/8/layout/hProcess11"/>
    <dgm:cxn modelId="{A4ECB6D0-C52B-1E49-8762-B9FE587BD80B}" type="presParOf" srcId="{4992925B-BCAB-459A-A568-E8237BAAEE27}" destId="{6D3635DA-BB2E-44C5-8869-991D4F51407F}" srcOrd="1" destOrd="0" presId="urn:microsoft.com/office/officeart/2005/8/layout/hProcess11"/>
    <dgm:cxn modelId="{0822DE21-A3DD-F242-82FB-A8CD107E1825}" type="presParOf" srcId="{4992925B-BCAB-459A-A568-E8237BAAEE27}" destId="{84B382B5-F224-4509-962E-79B57A10E1C1}" srcOrd="2" destOrd="0" presId="urn:microsoft.com/office/officeart/2005/8/layout/hProcess11"/>
    <dgm:cxn modelId="{575E3522-1C89-084C-A686-CF948B25C7AA}" type="presParOf" srcId="{84B382B5-F224-4509-962E-79B57A10E1C1}" destId="{E53AABCE-50AB-4981-8FDB-9BE5E37E40DA}" srcOrd="0" destOrd="0" presId="urn:microsoft.com/office/officeart/2005/8/layout/hProcess11"/>
    <dgm:cxn modelId="{6A3B7084-2956-924A-B3D1-DAF6C2E8961E}" type="presParOf" srcId="{84B382B5-F224-4509-962E-79B57A10E1C1}" destId="{9361B4F6-E343-408E-A75D-6EE72266718B}" srcOrd="1" destOrd="0" presId="urn:microsoft.com/office/officeart/2005/8/layout/hProcess11"/>
    <dgm:cxn modelId="{3548A059-94AE-AD44-B310-861C4052B4EB}" type="presParOf" srcId="{84B382B5-F224-4509-962E-79B57A10E1C1}" destId="{DBD30A2F-9C50-47B0-994F-E0E2E0DFBF26}" srcOrd="2" destOrd="0" presId="urn:microsoft.com/office/officeart/2005/8/layout/hProcess11"/>
    <dgm:cxn modelId="{E935B3A6-C130-764A-935D-76D043D5DDD4}" type="presParOf" srcId="{4992925B-BCAB-459A-A568-E8237BAAEE27}" destId="{5353A82C-A691-432D-8AEE-03D34AB6DB55}" srcOrd="3" destOrd="0" presId="urn:microsoft.com/office/officeart/2005/8/layout/hProcess11"/>
    <dgm:cxn modelId="{78D1EAA9-A836-5540-8801-BFB325C08A16}" type="presParOf" srcId="{4992925B-BCAB-459A-A568-E8237BAAEE27}" destId="{8A39D42E-94BA-4155-B955-D1B837FAA111}" srcOrd="4" destOrd="0" presId="urn:microsoft.com/office/officeart/2005/8/layout/hProcess11"/>
    <dgm:cxn modelId="{D4E0C790-4DB2-904D-A0A8-F3A46E25B749}" type="presParOf" srcId="{8A39D42E-94BA-4155-B955-D1B837FAA111}" destId="{9C55095F-4949-40E4-84EA-3BA9B6A2AEAC}" srcOrd="0" destOrd="0" presId="urn:microsoft.com/office/officeart/2005/8/layout/hProcess11"/>
    <dgm:cxn modelId="{99552AF2-0E61-F248-9A46-B45A9359C5EF}" type="presParOf" srcId="{8A39D42E-94BA-4155-B955-D1B837FAA111}" destId="{CEA8C45F-D7FE-4793-84FE-4A2E3438891C}" srcOrd="1" destOrd="0" presId="urn:microsoft.com/office/officeart/2005/8/layout/hProcess11"/>
    <dgm:cxn modelId="{8E94CFE5-A912-B541-939F-DDB2720B2959}" type="presParOf" srcId="{8A39D42E-94BA-4155-B955-D1B837FAA111}" destId="{82AFF8C2-6AF9-4F14-8221-875D24FC39C8}" srcOrd="2" destOrd="0" presId="urn:microsoft.com/office/officeart/2005/8/layout/hProcess11"/>
    <dgm:cxn modelId="{2E0BD1D8-A442-5746-BD8C-B464A126C56A}" type="presParOf" srcId="{4992925B-BCAB-459A-A568-E8237BAAEE27}" destId="{243E7DF8-AB04-47F8-A5B6-2AADE3E512DA}" srcOrd="5" destOrd="0" presId="urn:microsoft.com/office/officeart/2005/8/layout/hProcess11"/>
    <dgm:cxn modelId="{324A2063-9F6F-9047-87EF-7B0E46414B25}" type="presParOf" srcId="{4992925B-BCAB-459A-A568-E8237BAAEE27}" destId="{B0251E8F-52E2-43A0-BF14-F119BCD28E93}" srcOrd="6" destOrd="0" presId="urn:microsoft.com/office/officeart/2005/8/layout/hProcess11"/>
    <dgm:cxn modelId="{6C9C8E79-AE6F-6348-945A-513058D8CA34}" type="presParOf" srcId="{B0251E8F-52E2-43A0-BF14-F119BCD28E93}" destId="{B4230E3D-BC30-423C-8A52-31C7550BFCAA}" srcOrd="0" destOrd="0" presId="urn:microsoft.com/office/officeart/2005/8/layout/hProcess11"/>
    <dgm:cxn modelId="{C87CE27C-5F3F-6741-93B2-85B5BCA267C7}" type="presParOf" srcId="{B0251E8F-52E2-43A0-BF14-F119BCD28E93}" destId="{10A63704-F504-4590-99F3-B48907C936C2}" srcOrd="1" destOrd="0" presId="urn:microsoft.com/office/officeart/2005/8/layout/hProcess11"/>
    <dgm:cxn modelId="{FA60BAD6-6645-8B49-9EDE-A7FB5985F609}" type="presParOf" srcId="{B0251E8F-52E2-43A0-BF14-F119BCD28E93}" destId="{B61B0B94-7D9C-44FC-909C-90D5F78DF92F}" srcOrd="2" destOrd="0" presId="urn:microsoft.com/office/officeart/2005/8/layout/hProcess11"/>
    <dgm:cxn modelId="{F8706CC6-0B8E-C944-9BF5-3933E2399241}" type="presParOf" srcId="{4992925B-BCAB-459A-A568-E8237BAAEE27}" destId="{D043554B-1DE0-48AB-8919-C88C44E16216}" srcOrd="7" destOrd="0" presId="urn:microsoft.com/office/officeart/2005/8/layout/hProcess11"/>
    <dgm:cxn modelId="{ACE8FB02-59AF-4E49-A9FA-B3E803701321}" type="presParOf" srcId="{4992925B-BCAB-459A-A568-E8237BAAEE27}" destId="{FFF4CF9F-CD8D-4F1D-833C-0F13C31918F0}" srcOrd="8" destOrd="0" presId="urn:microsoft.com/office/officeart/2005/8/layout/hProcess11"/>
    <dgm:cxn modelId="{38A19FB6-8EA9-914D-BCEB-7EB773D7945C}" type="presParOf" srcId="{FFF4CF9F-CD8D-4F1D-833C-0F13C31918F0}" destId="{CA0B9904-C9AA-4D8E-ADD2-DFACAE20C553}" srcOrd="0" destOrd="0" presId="urn:microsoft.com/office/officeart/2005/8/layout/hProcess11"/>
    <dgm:cxn modelId="{B43E31F3-AF7D-4547-A4CF-858BBA6D9A23}" type="presParOf" srcId="{FFF4CF9F-CD8D-4F1D-833C-0F13C31918F0}" destId="{21FA990E-2136-43B5-BD4B-53E640E3F623}" srcOrd="1" destOrd="0" presId="urn:microsoft.com/office/officeart/2005/8/layout/hProcess11"/>
    <dgm:cxn modelId="{EC88968F-9AB1-7B41-AE09-247D7BD737E8}"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505019" y="74289"/>
          <a:ext cx="2901111" cy="3228156"/>
        </a:xfrm>
        <a:prstGeom prst="circularArrow">
          <a:avLst>
            <a:gd name="adj1" fmla="val 4668"/>
            <a:gd name="adj2" fmla="val 272909"/>
            <a:gd name="adj3" fmla="val 13479077"/>
            <a:gd name="adj4" fmla="val 17605774"/>
            <a:gd name="adj5" fmla="val 4847"/>
          </a:avLst>
        </a:prstGeom>
        <a:solidFill>
          <a:schemeClr val="accent6">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298525" y="182089"/>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Adult</a:t>
          </a:r>
        </a:p>
      </dsp:txBody>
      <dsp:txXfrm>
        <a:off x="1328873" y="212437"/>
        <a:ext cx="1710447" cy="560984"/>
      </dsp:txXfrm>
    </dsp:sp>
    <dsp:sp modelId="{8459AE78-F38E-9042-8458-F10F8CBBABE1}">
      <dsp:nvSpPr>
        <dsp:cNvPr id="0" name=""/>
        <dsp:cNvSpPr/>
      </dsp:nvSpPr>
      <dsp:spPr>
        <a:xfrm>
          <a:off x="2457647" y="1341212"/>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Eggs</a:t>
          </a:r>
        </a:p>
      </dsp:txBody>
      <dsp:txXfrm>
        <a:off x="2487995" y="1371560"/>
        <a:ext cx="1710447" cy="560984"/>
      </dsp:txXfrm>
    </dsp:sp>
    <dsp:sp modelId="{B015403A-2826-7B41-BB08-3C5C2C3EEF7E}">
      <dsp:nvSpPr>
        <dsp:cNvPr id="0" name=""/>
        <dsp:cNvSpPr/>
      </dsp:nvSpPr>
      <dsp:spPr>
        <a:xfrm>
          <a:off x="1107807" y="2665630"/>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Larva</a:t>
          </a:r>
        </a:p>
      </dsp:txBody>
      <dsp:txXfrm>
        <a:off x="1138155" y="2695978"/>
        <a:ext cx="1710447" cy="560984"/>
      </dsp:txXfrm>
    </dsp:sp>
    <dsp:sp modelId="{5FA253E2-2AC6-7249-9BAE-D2E1F7A1D947}">
      <dsp:nvSpPr>
        <dsp:cNvPr id="0" name=""/>
        <dsp:cNvSpPr/>
      </dsp:nvSpPr>
      <dsp:spPr>
        <a:xfrm>
          <a:off x="25066" y="1341212"/>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Pupa</a:t>
          </a:r>
        </a:p>
      </dsp:txBody>
      <dsp:txXfrm>
        <a:off x="55414" y="1371560"/>
        <a:ext cx="1710447" cy="56098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806405" y="304503"/>
          <a:ext cx="3540082" cy="3939159"/>
        </a:xfrm>
        <a:prstGeom prst="circularArrow">
          <a:avLst>
            <a:gd name="adj1" fmla="val 5689"/>
            <a:gd name="adj2" fmla="val 340510"/>
            <a:gd name="adj3" fmla="val 12937454"/>
            <a:gd name="adj4" fmla="val 17913578"/>
            <a:gd name="adj5" fmla="val 5908"/>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631173" y="564644"/>
          <a:ext cx="2448253" cy="859349"/>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Adult</a:t>
          </a:r>
        </a:p>
      </dsp:txBody>
      <dsp:txXfrm>
        <a:off x="1673123" y="606594"/>
        <a:ext cx="2364353" cy="775449"/>
      </dsp:txXfrm>
    </dsp:sp>
    <dsp:sp modelId="{8459AE78-F38E-9042-8458-F10F8CBBABE1}">
      <dsp:nvSpPr>
        <dsp:cNvPr id="0" name=""/>
        <dsp:cNvSpPr/>
      </dsp:nvSpPr>
      <dsp:spPr>
        <a:xfrm>
          <a:off x="3124133" y="3150525"/>
          <a:ext cx="2448253" cy="859349"/>
        </a:xfrm>
        <a:prstGeom prst="roundRect">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Eggs</a:t>
          </a:r>
        </a:p>
      </dsp:txBody>
      <dsp:txXfrm>
        <a:off x="3166083" y="3192475"/>
        <a:ext cx="2364353" cy="775449"/>
      </dsp:txXfrm>
    </dsp:sp>
    <dsp:sp modelId="{B015403A-2826-7B41-BB08-3C5C2C3EEF7E}">
      <dsp:nvSpPr>
        <dsp:cNvPr id="0" name=""/>
        <dsp:cNvSpPr/>
      </dsp:nvSpPr>
      <dsp:spPr>
        <a:xfrm>
          <a:off x="0" y="2961277"/>
          <a:ext cx="2448253" cy="859349"/>
        </a:xfrm>
        <a:prstGeom prst="roundRect">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Larva</a:t>
          </a:r>
        </a:p>
      </dsp:txBody>
      <dsp:txXfrm>
        <a:off x="41950" y="3003227"/>
        <a:ext cx="2364353" cy="77544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99FF8-C71C-4A2C-A771-08B9CB23121E}">
      <dsp:nvSpPr>
        <dsp:cNvPr id="0" name=""/>
        <dsp:cNvSpPr/>
      </dsp:nvSpPr>
      <dsp:spPr>
        <a:xfrm>
          <a:off x="2269"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Day One</a:t>
          </a:r>
        </a:p>
      </dsp:txBody>
      <dsp:txXfrm>
        <a:off x="2269" y="0"/>
        <a:ext cx="2182824" cy="781526"/>
      </dsp:txXfrm>
    </dsp:sp>
    <dsp:sp modelId="{8F058CCF-EA07-4360-A703-1B4C849D7DEB}">
      <dsp:nvSpPr>
        <dsp:cNvPr id="0" name=""/>
        <dsp:cNvSpPr/>
      </dsp:nvSpPr>
      <dsp:spPr>
        <a:xfrm>
          <a:off x="220551"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BE 12:12</a:t>
          </a:r>
        </a:p>
      </dsp:txBody>
      <dsp:txXfrm>
        <a:off x="243557" y="805295"/>
        <a:ext cx="1700247" cy="739457"/>
      </dsp:txXfrm>
    </dsp:sp>
    <dsp:sp modelId="{7E7EAEA3-9410-4C57-9DF9-A4D61468FDB1}">
      <dsp:nvSpPr>
        <dsp:cNvPr id="0" name=""/>
        <dsp:cNvSpPr/>
      </dsp:nvSpPr>
      <dsp:spPr>
        <a:xfrm>
          <a:off x="220551"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UZ 12:12</a:t>
          </a:r>
        </a:p>
      </dsp:txBody>
      <dsp:txXfrm>
        <a:off x="243557" y="1711606"/>
        <a:ext cx="1700247" cy="739457"/>
      </dsp:txXfrm>
    </dsp:sp>
    <dsp:sp modelId="{952F32CF-8F86-495F-B765-BB817388C31E}">
      <dsp:nvSpPr>
        <dsp:cNvPr id="0" name=""/>
        <dsp:cNvSpPr/>
      </dsp:nvSpPr>
      <dsp:spPr>
        <a:xfrm>
          <a:off x="2348805"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Wandering</a:t>
          </a:r>
        </a:p>
      </dsp:txBody>
      <dsp:txXfrm>
        <a:off x="2348805" y="0"/>
        <a:ext cx="2182824" cy="781526"/>
      </dsp:txXfrm>
    </dsp:sp>
    <dsp:sp modelId="{6BEFD8F0-FB56-4A62-BAFB-0024F97FE9B3}">
      <dsp:nvSpPr>
        <dsp:cNvPr id="0" name=""/>
        <dsp:cNvSpPr/>
      </dsp:nvSpPr>
      <dsp:spPr>
        <a:xfrm>
          <a:off x="2567088"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BE 12:12</a:t>
          </a:r>
        </a:p>
      </dsp:txBody>
      <dsp:txXfrm>
        <a:off x="2590094" y="805295"/>
        <a:ext cx="1700247" cy="739457"/>
      </dsp:txXfrm>
    </dsp:sp>
    <dsp:sp modelId="{EF26624F-3FCF-4575-A404-C452C1DA1DE2}">
      <dsp:nvSpPr>
        <dsp:cNvPr id="0" name=""/>
        <dsp:cNvSpPr/>
      </dsp:nvSpPr>
      <dsp:spPr>
        <a:xfrm>
          <a:off x="2567088"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UZ 12:12</a:t>
          </a:r>
        </a:p>
      </dsp:txBody>
      <dsp:txXfrm>
        <a:off x="2590094" y="1711606"/>
        <a:ext cx="1700247" cy="73945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2F32CF-8F86-495F-B765-BB817388C31E}">
      <dsp:nvSpPr>
        <dsp:cNvPr id="0" name=""/>
        <dsp:cNvSpPr/>
      </dsp:nvSpPr>
      <dsp:spPr>
        <a:xfrm>
          <a:off x="0" y="0"/>
          <a:ext cx="4533900"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a:t>Diapause Day 15</a:t>
          </a:r>
        </a:p>
      </dsp:txBody>
      <dsp:txXfrm>
        <a:off x="0" y="0"/>
        <a:ext cx="4533900" cy="781526"/>
      </dsp:txXfrm>
    </dsp:sp>
    <dsp:sp modelId="{6BEFD8F0-FB56-4A62-BAFB-0024F97FE9B3}">
      <dsp:nvSpPr>
        <dsp:cNvPr id="0" name=""/>
        <dsp:cNvSpPr/>
      </dsp:nvSpPr>
      <dsp:spPr>
        <a:xfrm>
          <a:off x="453390" y="782289"/>
          <a:ext cx="3627120"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140" tIns="78105" rIns="104140" bIns="78105" numCol="1" spcCol="1270" anchor="ctr" anchorCtr="0">
          <a:noAutofit/>
        </a:bodyPr>
        <a:lstStyle/>
        <a:p>
          <a:pPr lvl="0" algn="ctr" defTabSz="1822450">
            <a:lnSpc>
              <a:spcPct val="90000"/>
            </a:lnSpc>
            <a:spcBef>
              <a:spcPct val="0"/>
            </a:spcBef>
            <a:spcAft>
              <a:spcPct val="35000"/>
            </a:spcAft>
          </a:pPr>
          <a:r>
            <a:rPr lang="en-US" sz="4100" kern="1200" dirty="0"/>
            <a:t>BE 12:12</a:t>
          </a:r>
        </a:p>
      </dsp:txBody>
      <dsp:txXfrm>
        <a:off x="476396" y="805295"/>
        <a:ext cx="3581108" cy="739457"/>
      </dsp:txXfrm>
    </dsp:sp>
    <dsp:sp modelId="{EF26624F-3FCF-4575-A404-C452C1DA1DE2}">
      <dsp:nvSpPr>
        <dsp:cNvPr id="0" name=""/>
        <dsp:cNvSpPr/>
      </dsp:nvSpPr>
      <dsp:spPr>
        <a:xfrm>
          <a:off x="453390" y="1688600"/>
          <a:ext cx="3627120"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140" tIns="78105" rIns="104140" bIns="78105" numCol="1" spcCol="1270" anchor="ctr" anchorCtr="0">
          <a:noAutofit/>
        </a:bodyPr>
        <a:lstStyle/>
        <a:p>
          <a:pPr lvl="0" algn="ctr" defTabSz="1822450">
            <a:lnSpc>
              <a:spcPct val="90000"/>
            </a:lnSpc>
            <a:spcBef>
              <a:spcPct val="0"/>
            </a:spcBef>
            <a:spcAft>
              <a:spcPct val="35000"/>
            </a:spcAft>
          </a:pPr>
          <a:r>
            <a:rPr lang="en-US" sz="4100" kern="1200" dirty="0"/>
            <a:t>UZ 12:12</a:t>
          </a:r>
        </a:p>
      </dsp:txBody>
      <dsp:txXfrm>
        <a:off x="476396" y="1711606"/>
        <a:ext cx="3581108" cy="73945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99FF8-C71C-4A2C-A771-08B9CB23121E}">
      <dsp:nvSpPr>
        <dsp:cNvPr id="0" name=""/>
        <dsp:cNvSpPr/>
      </dsp:nvSpPr>
      <dsp:spPr>
        <a:xfrm>
          <a:off x="2269"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Day One</a:t>
          </a:r>
        </a:p>
      </dsp:txBody>
      <dsp:txXfrm>
        <a:off x="2269" y="0"/>
        <a:ext cx="2182824" cy="781526"/>
      </dsp:txXfrm>
    </dsp:sp>
    <dsp:sp modelId="{8F058CCF-EA07-4360-A703-1B4C849D7DEB}">
      <dsp:nvSpPr>
        <dsp:cNvPr id="0" name=""/>
        <dsp:cNvSpPr/>
      </dsp:nvSpPr>
      <dsp:spPr>
        <a:xfrm>
          <a:off x="220551"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BE 16:8</a:t>
          </a:r>
        </a:p>
      </dsp:txBody>
      <dsp:txXfrm>
        <a:off x="243557" y="805295"/>
        <a:ext cx="1700247" cy="739457"/>
      </dsp:txXfrm>
    </dsp:sp>
    <dsp:sp modelId="{7E7EAEA3-9410-4C57-9DF9-A4D61468FDB1}">
      <dsp:nvSpPr>
        <dsp:cNvPr id="0" name=""/>
        <dsp:cNvSpPr/>
      </dsp:nvSpPr>
      <dsp:spPr>
        <a:xfrm>
          <a:off x="220551"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UZ 16:8</a:t>
          </a:r>
        </a:p>
      </dsp:txBody>
      <dsp:txXfrm>
        <a:off x="243557" y="1711606"/>
        <a:ext cx="1700247" cy="739457"/>
      </dsp:txXfrm>
    </dsp:sp>
    <dsp:sp modelId="{952F32CF-8F86-495F-B765-BB817388C31E}">
      <dsp:nvSpPr>
        <dsp:cNvPr id="0" name=""/>
        <dsp:cNvSpPr/>
      </dsp:nvSpPr>
      <dsp:spPr>
        <a:xfrm>
          <a:off x="2348805"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Wandering</a:t>
          </a:r>
        </a:p>
      </dsp:txBody>
      <dsp:txXfrm>
        <a:off x="2348805" y="0"/>
        <a:ext cx="2182824" cy="781526"/>
      </dsp:txXfrm>
    </dsp:sp>
    <dsp:sp modelId="{6BEFD8F0-FB56-4A62-BAFB-0024F97FE9B3}">
      <dsp:nvSpPr>
        <dsp:cNvPr id="0" name=""/>
        <dsp:cNvSpPr/>
      </dsp:nvSpPr>
      <dsp:spPr>
        <a:xfrm>
          <a:off x="2567088"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BE 16:8</a:t>
          </a:r>
        </a:p>
      </dsp:txBody>
      <dsp:txXfrm>
        <a:off x="2590094" y="805295"/>
        <a:ext cx="1700247" cy="739457"/>
      </dsp:txXfrm>
    </dsp:sp>
    <dsp:sp modelId="{EF26624F-3FCF-4575-A404-C452C1DA1DE2}">
      <dsp:nvSpPr>
        <dsp:cNvPr id="0" name=""/>
        <dsp:cNvSpPr/>
      </dsp:nvSpPr>
      <dsp:spPr>
        <a:xfrm>
          <a:off x="2567088"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UZ 16:8</a:t>
          </a:r>
        </a:p>
      </dsp:txBody>
      <dsp:txXfrm>
        <a:off x="2590094" y="1711606"/>
        <a:ext cx="1700247" cy="73945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78A6D-13F9-4631-8CF1-DF9AC9E5C85A}">
      <dsp:nvSpPr>
        <dsp:cNvPr id="0" name=""/>
        <dsp:cNvSpPr/>
      </dsp:nvSpPr>
      <dsp:spPr>
        <a:xfrm>
          <a:off x="553"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15</a:t>
          </a:r>
        </a:p>
      </dsp:txBody>
      <dsp:txXfrm>
        <a:off x="553" y="0"/>
        <a:ext cx="1438981" cy="781526"/>
      </dsp:txXfrm>
    </dsp:sp>
    <dsp:sp modelId="{94832845-E2C7-47F4-A41F-D31BA503D481}">
      <dsp:nvSpPr>
        <dsp:cNvPr id="0" name=""/>
        <dsp:cNvSpPr/>
      </dsp:nvSpPr>
      <dsp:spPr>
        <a:xfrm>
          <a:off x="144451"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167457" y="805295"/>
        <a:ext cx="1105173" cy="739457"/>
      </dsp:txXfrm>
    </dsp:sp>
    <dsp:sp modelId="{27E1FF5C-A024-4BF7-8FDC-8ACD89D6C124}">
      <dsp:nvSpPr>
        <dsp:cNvPr id="0" name=""/>
        <dsp:cNvSpPr/>
      </dsp:nvSpPr>
      <dsp:spPr>
        <a:xfrm>
          <a:off x="144451"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167457" y="1711606"/>
        <a:ext cx="1105173" cy="739457"/>
      </dsp:txXfrm>
    </dsp:sp>
    <dsp:sp modelId="{B989BB60-821A-451C-9803-F303B38EB3D9}">
      <dsp:nvSpPr>
        <dsp:cNvPr id="0" name=""/>
        <dsp:cNvSpPr/>
      </dsp:nvSpPr>
      <dsp:spPr>
        <a:xfrm>
          <a:off x="1547459"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20</a:t>
          </a:r>
        </a:p>
      </dsp:txBody>
      <dsp:txXfrm>
        <a:off x="1547459" y="0"/>
        <a:ext cx="1438981" cy="781526"/>
      </dsp:txXfrm>
    </dsp:sp>
    <dsp:sp modelId="{451AF3F8-AE5C-4FC6-A14D-3E6479565E55}">
      <dsp:nvSpPr>
        <dsp:cNvPr id="0" name=""/>
        <dsp:cNvSpPr/>
      </dsp:nvSpPr>
      <dsp:spPr>
        <a:xfrm>
          <a:off x="1691357"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1714363" y="805295"/>
        <a:ext cx="1105173" cy="739457"/>
      </dsp:txXfrm>
    </dsp:sp>
    <dsp:sp modelId="{CE08343E-4458-480D-A57C-B742FC756F57}">
      <dsp:nvSpPr>
        <dsp:cNvPr id="0" name=""/>
        <dsp:cNvSpPr/>
      </dsp:nvSpPr>
      <dsp:spPr>
        <a:xfrm>
          <a:off x="1691357"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1714363" y="1711606"/>
        <a:ext cx="1105173" cy="739457"/>
      </dsp:txXfrm>
    </dsp:sp>
    <dsp:sp modelId="{472F482E-4D3A-43AF-9B44-54140D763B28}">
      <dsp:nvSpPr>
        <dsp:cNvPr id="0" name=""/>
        <dsp:cNvSpPr/>
      </dsp:nvSpPr>
      <dsp:spPr>
        <a:xfrm>
          <a:off x="3094364"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30</a:t>
          </a:r>
        </a:p>
      </dsp:txBody>
      <dsp:txXfrm>
        <a:off x="3094364" y="0"/>
        <a:ext cx="1438981" cy="781526"/>
      </dsp:txXfrm>
    </dsp:sp>
    <dsp:sp modelId="{A8AA568C-BF55-4880-8F2E-08B06926B89E}">
      <dsp:nvSpPr>
        <dsp:cNvPr id="0" name=""/>
        <dsp:cNvSpPr/>
      </dsp:nvSpPr>
      <dsp:spPr>
        <a:xfrm>
          <a:off x="3238262"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3261268" y="805295"/>
        <a:ext cx="1105173" cy="739457"/>
      </dsp:txXfrm>
    </dsp:sp>
    <dsp:sp modelId="{04739E1D-AF8E-42AF-B2F0-329846F1E59C}">
      <dsp:nvSpPr>
        <dsp:cNvPr id="0" name=""/>
        <dsp:cNvSpPr/>
      </dsp:nvSpPr>
      <dsp:spPr>
        <a:xfrm>
          <a:off x="3238262"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3261268" y="1711606"/>
        <a:ext cx="1105173" cy="7394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accent4">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Larva</a:t>
          </a:r>
        </a:p>
      </dsp:txBody>
      <dsp:txXfrm>
        <a:off x="33010" y="2234196"/>
        <a:ext cx="1860507" cy="61020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505019" y="74289"/>
          <a:ext cx="2901111" cy="3228156"/>
        </a:xfrm>
        <a:prstGeom prst="circularArrow">
          <a:avLst>
            <a:gd name="adj1" fmla="val 4668"/>
            <a:gd name="adj2" fmla="val 272909"/>
            <a:gd name="adj3" fmla="val 13479077"/>
            <a:gd name="adj4" fmla="val 17605774"/>
            <a:gd name="adj5" fmla="val 4847"/>
          </a:avLst>
        </a:prstGeom>
        <a:solidFill>
          <a:schemeClr val="accent4"/>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298525" y="182089"/>
          <a:ext cx="1771143" cy="621680"/>
        </a:xfrm>
        <a:prstGeom prst="round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Adult</a:t>
          </a:r>
        </a:p>
      </dsp:txBody>
      <dsp:txXfrm>
        <a:off x="1328873" y="212437"/>
        <a:ext cx="1710447" cy="560984"/>
      </dsp:txXfrm>
    </dsp:sp>
    <dsp:sp modelId="{8459AE78-F38E-9042-8458-F10F8CBBABE1}">
      <dsp:nvSpPr>
        <dsp:cNvPr id="0" name=""/>
        <dsp:cNvSpPr/>
      </dsp:nvSpPr>
      <dsp:spPr>
        <a:xfrm>
          <a:off x="2457647" y="1341212"/>
          <a:ext cx="1771143" cy="621680"/>
        </a:xfrm>
        <a:prstGeom prst="roundRect">
          <a:avLst/>
        </a:prstGeom>
        <a:solidFill>
          <a:schemeClr val="accent6">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Eggs</a:t>
          </a:r>
        </a:p>
      </dsp:txBody>
      <dsp:txXfrm>
        <a:off x="2487995" y="1371560"/>
        <a:ext cx="1710447" cy="560984"/>
      </dsp:txXfrm>
    </dsp:sp>
    <dsp:sp modelId="{B015403A-2826-7B41-BB08-3C5C2C3EEF7E}">
      <dsp:nvSpPr>
        <dsp:cNvPr id="0" name=""/>
        <dsp:cNvSpPr/>
      </dsp:nvSpPr>
      <dsp:spPr>
        <a:xfrm>
          <a:off x="1107807" y="2665630"/>
          <a:ext cx="1771143" cy="621680"/>
        </a:xfrm>
        <a:prstGeom prst="roundRect">
          <a:avLst/>
        </a:prstGeom>
        <a:solidFill>
          <a:schemeClr val="accent6">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Larva</a:t>
          </a:r>
        </a:p>
      </dsp:txBody>
      <dsp:txXfrm>
        <a:off x="1138155" y="2695978"/>
        <a:ext cx="1710447" cy="560984"/>
      </dsp:txXfrm>
    </dsp:sp>
    <dsp:sp modelId="{5FA253E2-2AC6-7249-9BAE-D2E1F7A1D947}">
      <dsp:nvSpPr>
        <dsp:cNvPr id="0" name=""/>
        <dsp:cNvSpPr/>
      </dsp:nvSpPr>
      <dsp:spPr>
        <a:xfrm>
          <a:off x="25066" y="1341212"/>
          <a:ext cx="1771143" cy="621680"/>
        </a:xfrm>
        <a:prstGeom prst="round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Pupa</a:t>
          </a:r>
        </a:p>
      </dsp:txBody>
      <dsp:txXfrm>
        <a:off x="55414" y="1371560"/>
        <a:ext cx="1710447" cy="560984"/>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Larva</a:t>
          </a:r>
        </a:p>
      </dsp:txBody>
      <dsp:txXfrm>
        <a:off x="33010" y="2234196"/>
        <a:ext cx="1860507" cy="6102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7F6D4-A4D7-446F-A883-265B028C5B26}">
      <dsp:nvSpPr>
        <dsp:cNvPr id="0" name=""/>
        <dsp:cNvSpPr/>
      </dsp:nvSpPr>
      <dsp:spPr>
        <a:xfrm>
          <a:off x="0" y="244133"/>
          <a:ext cx="7102929" cy="4439330"/>
        </a:xfrm>
        <a:prstGeom prst="swooshArrow">
          <a:avLst>
            <a:gd name="adj1" fmla="val 25000"/>
            <a:gd name="adj2" fmla="val 25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91CFB6-C80B-49B4-89B5-7F8A077D4B5B}">
      <dsp:nvSpPr>
        <dsp:cNvPr id="0" name=""/>
        <dsp:cNvSpPr/>
      </dsp:nvSpPr>
      <dsp:spPr>
        <a:xfrm>
          <a:off x="699638" y="3545219"/>
          <a:ext cx="163367" cy="163367"/>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899EA1-F0FE-4230-ADB0-F31620E62093}">
      <dsp:nvSpPr>
        <dsp:cNvPr id="0" name=""/>
        <dsp:cNvSpPr/>
      </dsp:nvSpPr>
      <dsp:spPr>
        <a:xfrm>
          <a:off x="781322" y="3626903"/>
          <a:ext cx="930483" cy="1056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565"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1st Instar</a:t>
          </a:r>
        </a:p>
      </dsp:txBody>
      <dsp:txXfrm>
        <a:off x="781322" y="3626903"/>
        <a:ext cx="930483" cy="1056560"/>
      </dsp:txXfrm>
    </dsp:sp>
    <dsp:sp modelId="{A1C265F5-F5F5-4D6A-BBE0-B1E5570E6759}">
      <dsp:nvSpPr>
        <dsp:cNvPr id="0" name=""/>
        <dsp:cNvSpPr/>
      </dsp:nvSpPr>
      <dsp:spPr>
        <a:xfrm>
          <a:off x="1583953" y="2695532"/>
          <a:ext cx="255705" cy="25570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61C8D8-87B1-42A0-8629-C328D47C1C2C}">
      <dsp:nvSpPr>
        <dsp:cNvPr id="0" name=""/>
        <dsp:cNvSpPr/>
      </dsp:nvSpPr>
      <dsp:spPr>
        <a:xfrm>
          <a:off x="1711805" y="2823384"/>
          <a:ext cx="1179086" cy="1860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493"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2nd Instar</a:t>
          </a:r>
        </a:p>
      </dsp:txBody>
      <dsp:txXfrm>
        <a:off x="1711805" y="2823384"/>
        <a:ext cx="1179086" cy="1860079"/>
      </dsp:txXfrm>
    </dsp:sp>
    <dsp:sp modelId="{E1A91B66-780E-4FE7-B955-58AEB74F8699}">
      <dsp:nvSpPr>
        <dsp:cNvPr id="0" name=""/>
        <dsp:cNvSpPr/>
      </dsp:nvSpPr>
      <dsp:spPr>
        <a:xfrm>
          <a:off x="2720421" y="2018090"/>
          <a:ext cx="340940" cy="34094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849F1E-A752-4E56-8089-291A1E539B10}">
      <dsp:nvSpPr>
        <dsp:cNvPr id="0" name=""/>
        <dsp:cNvSpPr/>
      </dsp:nvSpPr>
      <dsp:spPr>
        <a:xfrm>
          <a:off x="2890892" y="2188560"/>
          <a:ext cx="1370865" cy="2494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657"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3rd Instar</a:t>
          </a:r>
        </a:p>
      </dsp:txBody>
      <dsp:txXfrm>
        <a:off x="2890892" y="2188560"/>
        <a:ext cx="1370865" cy="2494903"/>
      </dsp:txXfrm>
    </dsp:sp>
    <dsp:sp modelId="{42F566B5-D104-4746-A6B6-A2FBB95BC659}">
      <dsp:nvSpPr>
        <dsp:cNvPr id="0" name=""/>
        <dsp:cNvSpPr/>
      </dsp:nvSpPr>
      <dsp:spPr>
        <a:xfrm>
          <a:off x="4041566" y="1488921"/>
          <a:ext cx="440381" cy="44038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163877-9C4C-47B1-963C-548A15805EA3}">
      <dsp:nvSpPr>
        <dsp:cNvPr id="0" name=""/>
        <dsp:cNvSpPr/>
      </dsp:nvSpPr>
      <dsp:spPr>
        <a:xfrm>
          <a:off x="4261757" y="1709112"/>
          <a:ext cx="1420585" cy="2974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349"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4th Instar</a:t>
          </a:r>
        </a:p>
      </dsp:txBody>
      <dsp:txXfrm>
        <a:off x="4261757" y="1709112"/>
        <a:ext cx="1420585" cy="2974351"/>
      </dsp:txXfrm>
    </dsp:sp>
    <dsp:sp modelId="{E9211BBA-3FE2-4CA9-9AA7-97EBE1E3E53C}">
      <dsp:nvSpPr>
        <dsp:cNvPr id="0" name=""/>
        <dsp:cNvSpPr/>
      </dsp:nvSpPr>
      <dsp:spPr>
        <a:xfrm>
          <a:off x="5401777" y="1135551"/>
          <a:ext cx="561131" cy="56113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9A24C1-6AE5-4EF3-940A-287D04751443}">
      <dsp:nvSpPr>
        <dsp:cNvPr id="0" name=""/>
        <dsp:cNvSpPr/>
      </dsp:nvSpPr>
      <dsp:spPr>
        <a:xfrm>
          <a:off x="5682343" y="1416116"/>
          <a:ext cx="1420585" cy="3267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7332"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5th Instar</a:t>
          </a:r>
        </a:p>
      </dsp:txBody>
      <dsp:txXfrm>
        <a:off x="5682343" y="1416116"/>
        <a:ext cx="1420585" cy="32673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521339"/>
          <a:ext cx="12055669" cy="695118"/>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768"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dirty="0">
              <a:cs typeface="Calibri"/>
            </a:rPr>
            <a:t>Day 1</a:t>
          </a:r>
        </a:p>
      </dsp:txBody>
      <dsp:txXfrm>
        <a:off x="4768" y="0"/>
        <a:ext cx="2084724" cy="695118"/>
      </dsp:txXfrm>
    </dsp:sp>
    <dsp:sp modelId="{A2BA5EDA-F645-4290-8C9B-2232469C256E}">
      <dsp:nvSpPr>
        <dsp:cNvPr id="0" name=""/>
        <dsp:cNvSpPr/>
      </dsp:nvSpPr>
      <dsp:spPr>
        <a:xfrm>
          <a:off x="960240" y="782008"/>
          <a:ext cx="173779" cy="173779"/>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193728"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kern="1200" dirty="0">
              <a:cs typeface="Calibri"/>
            </a:rPr>
            <a:t>Peak Nutrition day</a:t>
          </a:r>
        </a:p>
      </dsp:txBody>
      <dsp:txXfrm>
        <a:off x="2193728" y="1042678"/>
        <a:ext cx="2084724" cy="695118"/>
      </dsp:txXfrm>
    </dsp:sp>
    <dsp:sp modelId="{9361B4F6-E343-408E-A75D-6EE72266718B}">
      <dsp:nvSpPr>
        <dsp:cNvPr id="0" name=""/>
        <dsp:cNvSpPr/>
      </dsp:nvSpPr>
      <dsp:spPr>
        <a:xfrm>
          <a:off x="3149201" y="782008"/>
          <a:ext cx="173779" cy="173779"/>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382689"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a:cs typeface="Calibri"/>
            </a:rPr>
            <a:t>Diapause Day 15</a:t>
          </a:r>
        </a:p>
      </dsp:txBody>
      <dsp:txXfrm>
        <a:off x="4382689" y="0"/>
        <a:ext cx="2084724" cy="695118"/>
      </dsp:txXfrm>
    </dsp:sp>
    <dsp:sp modelId="{CEA8C45F-D7FE-4793-84FE-4A2E3438891C}">
      <dsp:nvSpPr>
        <dsp:cNvPr id="0" name=""/>
        <dsp:cNvSpPr/>
      </dsp:nvSpPr>
      <dsp:spPr>
        <a:xfrm>
          <a:off x="5338161" y="782008"/>
          <a:ext cx="173779" cy="17377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571649"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kern="1200">
              <a:cs typeface="Calibri"/>
            </a:rPr>
            <a:t>Diapause Day 20</a:t>
          </a:r>
        </a:p>
      </dsp:txBody>
      <dsp:txXfrm>
        <a:off x="6571649" y="1042678"/>
        <a:ext cx="2084724" cy="695118"/>
      </dsp:txXfrm>
    </dsp:sp>
    <dsp:sp modelId="{10A63704-F504-4590-99F3-B48907C936C2}">
      <dsp:nvSpPr>
        <dsp:cNvPr id="0" name=""/>
        <dsp:cNvSpPr/>
      </dsp:nvSpPr>
      <dsp:spPr>
        <a:xfrm>
          <a:off x="7527122" y="782008"/>
          <a:ext cx="173779" cy="173779"/>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760610"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a:cs typeface="Calibri"/>
            </a:rPr>
            <a:t>Diapause Day 30</a:t>
          </a:r>
        </a:p>
      </dsp:txBody>
      <dsp:txXfrm>
        <a:off x="8760610" y="0"/>
        <a:ext cx="2084724" cy="695118"/>
      </dsp:txXfrm>
    </dsp:sp>
    <dsp:sp modelId="{21FA990E-2136-43B5-BD4B-53E640E3F623}">
      <dsp:nvSpPr>
        <dsp:cNvPr id="0" name=""/>
        <dsp:cNvSpPr/>
      </dsp:nvSpPr>
      <dsp:spPr>
        <a:xfrm>
          <a:off x="9716082" y="782008"/>
          <a:ext cx="173779" cy="173779"/>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521339"/>
          <a:ext cx="12055669" cy="695118"/>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768"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dirty="0">
              <a:cs typeface="Calibri"/>
            </a:rPr>
            <a:t>Day 1</a:t>
          </a:r>
        </a:p>
      </dsp:txBody>
      <dsp:txXfrm>
        <a:off x="4768" y="0"/>
        <a:ext cx="2084724" cy="695118"/>
      </dsp:txXfrm>
    </dsp:sp>
    <dsp:sp modelId="{A2BA5EDA-F645-4290-8C9B-2232469C256E}">
      <dsp:nvSpPr>
        <dsp:cNvPr id="0" name=""/>
        <dsp:cNvSpPr/>
      </dsp:nvSpPr>
      <dsp:spPr>
        <a:xfrm>
          <a:off x="960240" y="782008"/>
          <a:ext cx="173779" cy="173779"/>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193728"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kern="1200" dirty="0">
              <a:cs typeface="Calibri"/>
            </a:rPr>
            <a:t>Peak Nutrition day</a:t>
          </a:r>
        </a:p>
      </dsp:txBody>
      <dsp:txXfrm>
        <a:off x="2193728" y="1042678"/>
        <a:ext cx="2084724" cy="695118"/>
      </dsp:txXfrm>
    </dsp:sp>
    <dsp:sp modelId="{9361B4F6-E343-408E-A75D-6EE72266718B}">
      <dsp:nvSpPr>
        <dsp:cNvPr id="0" name=""/>
        <dsp:cNvSpPr/>
      </dsp:nvSpPr>
      <dsp:spPr>
        <a:xfrm>
          <a:off x="3149201" y="782008"/>
          <a:ext cx="173779" cy="173779"/>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382689"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a:cs typeface="Calibri"/>
            </a:rPr>
            <a:t>Diapause Day 15</a:t>
          </a:r>
        </a:p>
      </dsp:txBody>
      <dsp:txXfrm>
        <a:off x="4382689" y="0"/>
        <a:ext cx="2084724" cy="695118"/>
      </dsp:txXfrm>
    </dsp:sp>
    <dsp:sp modelId="{CEA8C45F-D7FE-4793-84FE-4A2E3438891C}">
      <dsp:nvSpPr>
        <dsp:cNvPr id="0" name=""/>
        <dsp:cNvSpPr/>
      </dsp:nvSpPr>
      <dsp:spPr>
        <a:xfrm>
          <a:off x="5338161" y="782008"/>
          <a:ext cx="173779" cy="17377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571649"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kern="1200">
              <a:cs typeface="Calibri"/>
            </a:rPr>
            <a:t>Diapause Day 20</a:t>
          </a:r>
        </a:p>
      </dsp:txBody>
      <dsp:txXfrm>
        <a:off x="6571649" y="1042678"/>
        <a:ext cx="2084724" cy="695118"/>
      </dsp:txXfrm>
    </dsp:sp>
    <dsp:sp modelId="{10A63704-F504-4590-99F3-B48907C936C2}">
      <dsp:nvSpPr>
        <dsp:cNvPr id="0" name=""/>
        <dsp:cNvSpPr/>
      </dsp:nvSpPr>
      <dsp:spPr>
        <a:xfrm>
          <a:off x="7527122" y="782008"/>
          <a:ext cx="173779" cy="173779"/>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760610"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a:cs typeface="Calibri"/>
            </a:rPr>
            <a:t>Diapause Day 30</a:t>
          </a:r>
        </a:p>
      </dsp:txBody>
      <dsp:txXfrm>
        <a:off x="8760610" y="0"/>
        <a:ext cx="2084724" cy="695118"/>
      </dsp:txXfrm>
    </dsp:sp>
    <dsp:sp modelId="{21FA990E-2136-43B5-BD4B-53E640E3F623}">
      <dsp:nvSpPr>
        <dsp:cNvPr id="0" name=""/>
        <dsp:cNvSpPr/>
      </dsp:nvSpPr>
      <dsp:spPr>
        <a:xfrm>
          <a:off x="9716082" y="782008"/>
          <a:ext cx="173779" cy="173779"/>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7FE866-E9D5-E143-86D5-66F9A1742614}">
      <dsp:nvSpPr>
        <dsp:cNvPr id="0" name=""/>
        <dsp:cNvSpPr/>
      </dsp:nvSpPr>
      <dsp:spPr>
        <a:xfrm>
          <a:off x="4142309" y="4838576"/>
          <a:ext cx="546627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6BB0D2-0023-3D4C-A539-517EB81637D2}">
      <dsp:nvSpPr>
        <dsp:cNvPr id="0" name=""/>
        <dsp:cNvSpPr/>
      </dsp:nvSpPr>
      <dsp:spPr>
        <a:xfrm>
          <a:off x="4142309" y="1031978"/>
          <a:ext cx="546627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EB1B0F-8C96-9343-9CD4-1F7F298BA8C8}">
      <dsp:nvSpPr>
        <dsp:cNvPr id="0" name=""/>
        <dsp:cNvSpPr/>
      </dsp:nvSpPr>
      <dsp:spPr>
        <a:xfrm>
          <a:off x="30" y="-5"/>
          <a:ext cx="7026249" cy="6090557"/>
        </a:xfrm>
        <a:prstGeom prst="rect">
          <a:avLst/>
        </a:prstGeom>
        <a:solidFill>
          <a:schemeClr val="bg1"/>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45084007-87B7-AC4C-9E0B-D573676E5F82}">
      <dsp:nvSpPr>
        <dsp:cNvPr id="0" name=""/>
        <dsp:cNvSpPr/>
      </dsp:nvSpPr>
      <dsp:spPr>
        <a:xfrm>
          <a:off x="613275" y="5063667"/>
          <a:ext cx="5937718" cy="544518"/>
        </a:xfrm>
        <a:prstGeom prst="rect">
          <a:avLst/>
        </a:prstGeom>
        <a:noFill/>
        <a:ln>
          <a:noFill/>
        </a:ln>
        <a:effectLst>
          <a:outerShdw blurRad="40000" dist="20000" dir="5400000" rotWithShape="0">
            <a:srgbClr val="000000">
              <a:alpha val="38000"/>
            </a:srgbClr>
          </a:outerShdw>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b" anchorCtr="0">
          <a:noAutofit/>
        </a:bodyPr>
        <a:lstStyle/>
        <a:p>
          <a:pPr lvl="0" algn="ctr" defTabSz="1778000">
            <a:lnSpc>
              <a:spcPct val="90000"/>
            </a:lnSpc>
            <a:spcBef>
              <a:spcPct val="0"/>
            </a:spcBef>
            <a:spcAft>
              <a:spcPct val="35000"/>
            </a:spcAft>
          </a:pPr>
          <a:r>
            <a:rPr lang="en-US" sz="4000" kern="1200" dirty="0"/>
            <a:t>Manipulating Lipid Stores</a:t>
          </a:r>
        </a:p>
      </dsp:txBody>
      <dsp:txXfrm>
        <a:off x="613275" y="5063667"/>
        <a:ext cx="5937718" cy="544518"/>
      </dsp:txXfrm>
    </dsp:sp>
    <dsp:sp modelId="{286E283C-527A-344B-B6C3-7392F428269C}">
      <dsp:nvSpPr>
        <dsp:cNvPr id="0" name=""/>
        <dsp:cNvSpPr/>
      </dsp:nvSpPr>
      <dsp:spPr>
        <a:xfrm>
          <a:off x="8290785" y="214263"/>
          <a:ext cx="2832474" cy="2424308"/>
        </a:xfrm>
        <a:prstGeom prst="ellipse">
          <a:avLst/>
        </a:prstGeom>
        <a:blipFill rotWithShape="1">
          <a:blip xmlns:r="http://schemas.openxmlformats.org/officeDocument/2006/relationships" r:embed="rId1"/>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7CB79483-FECB-7B42-B9AA-D9954A46F72B}">
      <dsp:nvSpPr>
        <dsp:cNvPr id="0" name=""/>
        <dsp:cNvSpPr/>
      </dsp:nvSpPr>
      <dsp:spPr>
        <a:xfrm>
          <a:off x="10750563" y="364068"/>
          <a:ext cx="812251" cy="1335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30" tIns="0" rIns="240030" bIns="0" numCol="1" spcCol="1270" anchor="ctr" anchorCtr="0">
          <a:noAutofit/>
        </a:bodyPr>
        <a:lstStyle/>
        <a:p>
          <a:pPr lvl="0" algn="l" defTabSz="2800350">
            <a:lnSpc>
              <a:spcPct val="90000"/>
            </a:lnSpc>
            <a:spcBef>
              <a:spcPct val="0"/>
            </a:spcBef>
            <a:spcAft>
              <a:spcPct val="35000"/>
            </a:spcAft>
          </a:pPr>
          <a:endParaRPr lang="en-US" sz="6300" kern="1200" dirty="0"/>
        </a:p>
      </dsp:txBody>
      <dsp:txXfrm>
        <a:off x="10750563" y="364068"/>
        <a:ext cx="812251" cy="1335819"/>
      </dsp:txXfrm>
    </dsp:sp>
    <dsp:sp modelId="{C6626269-55C3-C147-9DA3-7C834308686E}">
      <dsp:nvSpPr>
        <dsp:cNvPr id="0" name=""/>
        <dsp:cNvSpPr/>
      </dsp:nvSpPr>
      <dsp:spPr>
        <a:xfrm>
          <a:off x="7561723" y="3208263"/>
          <a:ext cx="3695399" cy="2864312"/>
        </a:xfrm>
        <a:prstGeom prst="ellipse">
          <a:avLst/>
        </a:prstGeom>
        <a:blipFill rotWithShape="1">
          <a:blip xmlns:r="http://schemas.openxmlformats.org/officeDocument/2006/relationships" r:embed="rId2"/>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684CDA43-8DAE-9E43-89EB-8376C7588AC6}">
      <dsp:nvSpPr>
        <dsp:cNvPr id="0" name=""/>
        <dsp:cNvSpPr/>
      </dsp:nvSpPr>
      <dsp:spPr>
        <a:xfrm>
          <a:off x="10750563" y="3696596"/>
          <a:ext cx="253846" cy="22839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0" rIns="125730" bIns="0" numCol="1" spcCol="1270" anchor="ctr" anchorCtr="0">
          <a:noAutofit/>
        </a:bodyPr>
        <a:lstStyle/>
        <a:p>
          <a:pPr lvl="0" algn="l" defTabSz="1466850">
            <a:lnSpc>
              <a:spcPct val="90000"/>
            </a:lnSpc>
            <a:spcBef>
              <a:spcPct val="0"/>
            </a:spcBef>
            <a:spcAft>
              <a:spcPct val="35000"/>
            </a:spcAft>
          </a:pPr>
          <a:endParaRPr lang="en-US" sz="3300" kern="1200" dirty="0"/>
        </a:p>
      </dsp:txBody>
      <dsp:txXfrm>
        <a:off x="10750563" y="3696596"/>
        <a:ext cx="253846" cy="228395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Larva</a:t>
          </a:r>
        </a:p>
      </dsp:txBody>
      <dsp:txXfrm>
        <a:off x="33010" y="2234196"/>
        <a:ext cx="1860507" cy="61020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cdr:x>
      <cdr:y>0.6682</cdr:y>
    </cdr:from>
    <cdr:to>
      <cdr:x>0.10843</cdr:x>
      <cdr:y>0.8341</cdr:y>
    </cdr:to>
    <cdr:sp macro="" textlink="">
      <cdr:nvSpPr>
        <cdr:cNvPr id="2" name="TextBox 1"/>
        <cdr:cNvSpPr txBox="1"/>
      </cdr:nvSpPr>
      <cdr:spPr>
        <a:xfrm xmlns:a="http://schemas.openxmlformats.org/drawingml/2006/main">
          <a:off x="-38100" y="368300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a:p>
      </cdr:txBody>
    </cdr:sp>
  </cdr:relSizeAnchor>
</c:userShapes>
</file>

<file path=ppt/drawings/drawing2.xml><?xml version="1.0" encoding="utf-8"?>
<c:userShapes xmlns:c="http://schemas.openxmlformats.org/drawingml/2006/chart">
  <cdr:relSizeAnchor xmlns:cdr="http://schemas.openxmlformats.org/drawingml/2006/chartDrawing">
    <cdr:from>
      <cdr:x>0.11013</cdr:x>
      <cdr:y>0.05674</cdr:y>
    </cdr:from>
    <cdr:to>
      <cdr:x>0.30084</cdr:x>
      <cdr:y>0.14705</cdr:y>
    </cdr:to>
    <cdr:sp macro="" textlink="">
      <cdr:nvSpPr>
        <cdr:cNvPr id="2" name="TextBox 1"/>
        <cdr:cNvSpPr txBox="1"/>
      </cdr:nvSpPr>
      <cdr:spPr>
        <a:xfrm xmlns:a="http://schemas.openxmlformats.org/drawingml/2006/main">
          <a:off x="1246454" y="364140"/>
          <a:ext cx="2158301" cy="579627"/>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2800" b="1"/>
            <a:t>Non Diapause</a:t>
          </a:r>
          <a:endParaRPr lang="en-US" sz="2800" b="1" dirty="0"/>
        </a:p>
      </cdr:txBody>
    </cdr:sp>
  </cdr:relSizeAnchor>
  <cdr:relSizeAnchor xmlns:cdr="http://schemas.openxmlformats.org/drawingml/2006/chartDrawing">
    <cdr:from>
      <cdr:x>0.49685</cdr:x>
      <cdr:y>0.0561</cdr:y>
    </cdr:from>
    <cdr:to>
      <cdr:x>0.81017</cdr:x>
      <cdr:y>0.14642</cdr:y>
    </cdr:to>
    <cdr:sp macro="" textlink="">
      <cdr:nvSpPr>
        <cdr:cNvPr id="3" name="TextBox 2"/>
        <cdr:cNvSpPr txBox="1"/>
      </cdr:nvSpPr>
      <cdr:spPr>
        <a:xfrm xmlns:a="http://schemas.openxmlformats.org/drawingml/2006/main">
          <a:off x="5623080" y="360076"/>
          <a:ext cx="3546133" cy="57962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2800" b="1"/>
            <a:t>Diapause Programming</a:t>
          </a:r>
          <a:endParaRPr lang="en-US" sz="2800" b="1" dirty="0"/>
        </a:p>
      </cdr:txBody>
    </cdr:sp>
  </cdr:relSizeAnchor>
</c:userShapes>
</file>

<file path=ppt/drawings/drawing3.xml><?xml version="1.0" encoding="utf-8"?>
<c:userShapes xmlns:c="http://schemas.openxmlformats.org/drawingml/2006/chart">
  <cdr:relSizeAnchor xmlns:cdr="http://schemas.openxmlformats.org/drawingml/2006/chartDrawing">
    <cdr:from>
      <cdr:x>0.11013</cdr:x>
      <cdr:y>0.05674</cdr:y>
    </cdr:from>
    <cdr:to>
      <cdr:x>0.30084</cdr:x>
      <cdr:y>0.14705</cdr:y>
    </cdr:to>
    <cdr:sp macro="" textlink="">
      <cdr:nvSpPr>
        <cdr:cNvPr id="2" name="TextBox 1"/>
        <cdr:cNvSpPr txBox="1"/>
      </cdr:nvSpPr>
      <cdr:spPr>
        <a:xfrm xmlns:a="http://schemas.openxmlformats.org/drawingml/2006/main">
          <a:off x="1246454" y="364140"/>
          <a:ext cx="2158301" cy="579627"/>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2800" b="1"/>
            <a:t>Non Diapause</a:t>
          </a:r>
          <a:endParaRPr lang="en-US" sz="2800" b="1" dirty="0"/>
        </a:p>
      </cdr:txBody>
    </cdr:sp>
  </cdr:relSizeAnchor>
  <cdr:relSizeAnchor xmlns:cdr="http://schemas.openxmlformats.org/drawingml/2006/chartDrawing">
    <cdr:from>
      <cdr:x>0.49685</cdr:x>
      <cdr:y>0.0561</cdr:y>
    </cdr:from>
    <cdr:to>
      <cdr:x>0.81017</cdr:x>
      <cdr:y>0.14642</cdr:y>
    </cdr:to>
    <cdr:sp macro="" textlink="">
      <cdr:nvSpPr>
        <cdr:cNvPr id="3" name="TextBox 2"/>
        <cdr:cNvSpPr txBox="1"/>
      </cdr:nvSpPr>
      <cdr:spPr>
        <a:xfrm xmlns:a="http://schemas.openxmlformats.org/drawingml/2006/main">
          <a:off x="5623080" y="360076"/>
          <a:ext cx="3546133" cy="57962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2800" b="1"/>
            <a:t>Diapause Programming</a:t>
          </a:r>
          <a:endParaRPr lang="en-US" sz="2800" b="1" dirty="0"/>
        </a:p>
      </cdr:txBody>
    </cdr:sp>
  </cdr:relSizeAnchor>
</c:userShapes>
</file>

<file path=ppt/drawings/drawing4.xml><?xml version="1.0" encoding="utf-8"?>
<c:userShapes xmlns:c="http://schemas.openxmlformats.org/drawingml/2006/chart">
  <cdr:relSizeAnchor xmlns:cdr="http://schemas.openxmlformats.org/drawingml/2006/chartDrawing">
    <cdr:from>
      <cdr:x>0.49685</cdr:x>
      <cdr:y>0.0561</cdr:y>
    </cdr:from>
    <cdr:to>
      <cdr:x>0.81017</cdr:x>
      <cdr:y>0.14642</cdr:y>
    </cdr:to>
    <cdr:sp macro="" textlink="">
      <cdr:nvSpPr>
        <cdr:cNvPr id="3" name="TextBox 2"/>
        <cdr:cNvSpPr txBox="1"/>
      </cdr:nvSpPr>
      <cdr:spPr>
        <a:xfrm xmlns:a="http://schemas.openxmlformats.org/drawingml/2006/main">
          <a:off x="5623080" y="360076"/>
          <a:ext cx="3546133" cy="57962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2800" b="1"/>
            <a:t>Diapause Programming</a:t>
          </a:r>
          <a:endParaRPr lang="en-US" sz="2800" b="1" dirty="0"/>
        </a:p>
      </cdr:txBody>
    </cdr:sp>
  </cdr:relSizeAnchor>
</c:userShapes>
</file>

<file path=ppt/drawings/drawing5.xml><?xml version="1.0" encoding="utf-8"?>
<c:userShapes xmlns:c="http://schemas.openxmlformats.org/drawingml/2006/chart">
  <cdr:relSizeAnchor xmlns:cdr="http://schemas.openxmlformats.org/drawingml/2006/chartDrawing">
    <cdr:from>
      <cdr:x>0.275</cdr:x>
      <cdr:y>0.71482</cdr:y>
    </cdr:from>
    <cdr:to>
      <cdr:x>0.45345</cdr:x>
      <cdr:y>0.94176</cdr:y>
    </cdr:to>
    <cdr:sp macro="" textlink="">
      <cdr:nvSpPr>
        <cdr:cNvPr id="9" name="Callout: Down Arrow 8">
          <a:extLst xmlns:a="http://schemas.openxmlformats.org/drawingml/2006/main">
            <a:ext uri="{FF2B5EF4-FFF2-40B4-BE49-F238E27FC236}">
              <a16:creationId xmlns:a16="http://schemas.microsoft.com/office/drawing/2014/main" xmlns="" id="{771E05E1-8196-46A6-9358-1F869F01E4C5}"/>
            </a:ext>
          </a:extLst>
        </cdr:cNvPr>
        <cdr:cNvSpPr/>
      </cdr:nvSpPr>
      <cdr:spPr>
        <a:xfrm xmlns:a="http://schemas.openxmlformats.org/drawingml/2006/main">
          <a:off x="2235201" y="3873354"/>
          <a:ext cx="1450428" cy="1229712"/>
        </a:xfrm>
        <a:prstGeom xmlns:a="http://schemas.openxmlformats.org/drawingml/2006/main" prst="downArrowCallout">
          <a:avLst>
            <a:gd name="adj1" fmla="val 25000"/>
            <a:gd name="adj2" fmla="val 25000"/>
            <a:gd name="adj3" fmla="val 25000"/>
            <a:gd name="adj4" fmla="val 63847"/>
          </a:avLst>
        </a:prstGeom>
        <a:solidFill xmlns:a="http://schemas.openxmlformats.org/drawingml/2006/main">
          <a:schemeClr val="bg1">
            <a:lumMod val="8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800" b="1" dirty="0">
              <a:solidFill>
                <a:schemeClr val="tx1"/>
              </a:solidFill>
            </a:rPr>
            <a:t>Not Programmed</a:t>
          </a:r>
        </a:p>
      </cdr:txBody>
    </cdr:sp>
  </cdr:relSizeAnchor>
  <cdr:relSizeAnchor xmlns:cdr="http://schemas.openxmlformats.org/drawingml/2006/chartDrawing">
    <cdr:from>
      <cdr:x>0.45991</cdr:x>
      <cdr:y>0.13874</cdr:y>
    </cdr:from>
    <cdr:to>
      <cdr:x>0.64591</cdr:x>
      <cdr:y>0.43163</cdr:y>
    </cdr:to>
    <cdr:sp macro="" textlink="">
      <cdr:nvSpPr>
        <cdr:cNvPr id="10" name="Callout: Down Arrow 9">
          <a:extLst xmlns:a="http://schemas.openxmlformats.org/drawingml/2006/main">
            <a:ext uri="{FF2B5EF4-FFF2-40B4-BE49-F238E27FC236}">
              <a16:creationId xmlns:a16="http://schemas.microsoft.com/office/drawing/2014/main" xmlns="" id="{947687FE-E3E3-48D5-85E2-154EFCD846EE}"/>
            </a:ext>
          </a:extLst>
        </cdr:cNvPr>
        <cdr:cNvSpPr/>
      </cdr:nvSpPr>
      <cdr:spPr>
        <a:xfrm xmlns:a="http://schemas.openxmlformats.org/drawingml/2006/main">
          <a:off x="3738180" y="751782"/>
          <a:ext cx="1511738" cy="1587062"/>
        </a:xfrm>
        <a:prstGeom xmlns:a="http://schemas.openxmlformats.org/drawingml/2006/main" prst="downArrowCallout">
          <a:avLst>
            <a:gd name="adj1" fmla="val 25000"/>
            <a:gd name="adj2" fmla="val 25000"/>
            <a:gd name="adj3" fmla="val 25000"/>
            <a:gd name="adj4" fmla="val 58676"/>
          </a:avLst>
        </a:prstGeom>
        <a:solidFill xmlns:a="http://schemas.openxmlformats.org/drawingml/2006/main">
          <a:schemeClr val="bg1">
            <a:lumMod val="8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sz="1800" b="1" dirty="0">
              <a:solidFill>
                <a:schemeClr val="tx1"/>
              </a:solidFill>
            </a:rPr>
            <a:t>Terminate Diapause Earlier</a:t>
          </a:r>
        </a:p>
      </cdr:txBody>
    </cdr:sp>
  </cdr:relSizeAnchor>
  <cdr:relSizeAnchor xmlns:cdr="http://schemas.openxmlformats.org/drawingml/2006/chartDrawing">
    <cdr:from>
      <cdr:x>0.66293</cdr:x>
      <cdr:y>0.42904</cdr:y>
    </cdr:from>
    <cdr:to>
      <cdr:x>0.82543</cdr:x>
      <cdr:y>0.6896</cdr:y>
    </cdr:to>
    <cdr:sp macro="" textlink="">
      <cdr:nvSpPr>
        <cdr:cNvPr id="11" name="Callout: Down Arrow 10">
          <a:extLst xmlns:a="http://schemas.openxmlformats.org/drawingml/2006/main">
            <a:ext uri="{FF2B5EF4-FFF2-40B4-BE49-F238E27FC236}">
              <a16:creationId xmlns:a16="http://schemas.microsoft.com/office/drawing/2014/main" xmlns="" id="{C1B0988E-9105-4A13-96B3-C43F072ACC9E}"/>
            </a:ext>
          </a:extLst>
        </cdr:cNvPr>
        <cdr:cNvSpPr/>
      </cdr:nvSpPr>
      <cdr:spPr>
        <a:xfrm xmlns:a="http://schemas.openxmlformats.org/drawingml/2006/main">
          <a:off x="5388304" y="2324831"/>
          <a:ext cx="1320800" cy="1411890"/>
        </a:xfrm>
        <a:prstGeom xmlns:a="http://schemas.openxmlformats.org/drawingml/2006/main" prst="downArrowCallout">
          <a:avLst>
            <a:gd name="adj1" fmla="val 25000"/>
            <a:gd name="adj2" fmla="val 25000"/>
            <a:gd name="adj3" fmla="val 25000"/>
            <a:gd name="adj4" fmla="val 60406"/>
          </a:avLst>
        </a:prstGeom>
        <a:solidFill xmlns:a="http://schemas.openxmlformats.org/drawingml/2006/main">
          <a:schemeClr val="bg1">
            <a:lumMod val="8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sz="1800" b="1" dirty="0">
              <a:solidFill>
                <a:schemeClr val="tx1"/>
              </a:solidFill>
            </a:rPr>
            <a:t>Terminate Diapause Later</a:t>
          </a:r>
        </a:p>
      </cdr:txBody>
    </cdr:sp>
  </cdr:relSizeAnchor>
</c:userShapes>
</file>

<file path=ppt/drawings/drawing6.xml><?xml version="1.0" encoding="utf-8"?>
<c:userShapes xmlns:c="http://schemas.openxmlformats.org/drawingml/2006/chart">
  <cdr:relSizeAnchor xmlns:cdr="http://schemas.openxmlformats.org/drawingml/2006/chartDrawing">
    <cdr:from>
      <cdr:x>0.02952</cdr:x>
      <cdr:y>0.56609</cdr:y>
    </cdr:from>
    <cdr:to>
      <cdr:x>0.29716</cdr:x>
      <cdr:y>0.725</cdr:y>
    </cdr:to>
    <cdr:sp macro="" textlink="">
      <cdr:nvSpPr>
        <cdr:cNvPr id="2" name="Isosceles Triangle 1">
          <a:extLst xmlns:a="http://schemas.openxmlformats.org/drawingml/2006/main">
            <a:ext uri="{FF2B5EF4-FFF2-40B4-BE49-F238E27FC236}">
              <a16:creationId xmlns:a16="http://schemas.microsoft.com/office/drawing/2014/main" xmlns="" id="{F5A55FC6-F779-456F-86A1-37B3461D864A}"/>
            </a:ext>
          </a:extLst>
        </cdr:cNvPr>
        <cdr:cNvSpPr/>
      </cdr:nvSpPr>
      <cdr:spPr>
        <a:xfrm xmlns:a="http://schemas.openxmlformats.org/drawingml/2006/main" rot="20314311">
          <a:off x="310401" y="2290147"/>
          <a:ext cx="2814371" cy="642885"/>
        </a:xfrm>
        <a:prstGeom xmlns:a="http://schemas.openxmlformats.org/drawingml/2006/main" prst="triangle">
          <a:avLst>
            <a:gd name="adj" fmla="val 100000"/>
          </a:avLst>
        </a:prstGeom>
        <a:solidFill xmlns:a="http://schemas.openxmlformats.org/drawingml/2006/main">
          <a:schemeClr val="accent3">
            <a:lumMod val="75000"/>
            <a:alpha val="25000"/>
          </a:schemeClr>
        </a:solidFill>
        <a:ln xmlns:a="http://schemas.openxmlformats.org/drawingml/2006/main">
          <a:noFill/>
        </a:ln>
      </cdr:spPr>
      <cdr:style>
        <a:lnRef xmlns:a="http://schemas.openxmlformats.org/drawingml/2006/main" idx="1">
          <a:schemeClr val="accent3"/>
        </a:lnRef>
        <a:fillRef xmlns:a="http://schemas.openxmlformats.org/drawingml/2006/main" idx="2">
          <a:schemeClr val="accent3"/>
        </a:fillRef>
        <a:effectRef xmlns:a="http://schemas.openxmlformats.org/drawingml/2006/main" idx="1">
          <a:schemeClr val="accent3"/>
        </a:effectRef>
        <a:fontRef xmlns:a="http://schemas.openxmlformats.org/drawingml/2006/main" idx="minor">
          <a:schemeClr val="dk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7.xml><?xml version="1.0" encoding="utf-8"?>
<c:userShapes xmlns:c="http://schemas.openxmlformats.org/drawingml/2006/chart">
  <cdr:relSizeAnchor xmlns:cdr="http://schemas.openxmlformats.org/drawingml/2006/chartDrawing">
    <cdr:from>
      <cdr:x>0.31357</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xmlns="" id="{FBC20011-9172-4768-975C-6751869B71CD}"/>
            </a:ext>
          </a:extLst>
        </cdr:cNvPr>
        <cdr:cNvSpPr/>
      </cdr:nvSpPr>
      <cdr:spPr>
        <a:xfrm xmlns:a="http://schemas.openxmlformats.org/drawingml/2006/main">
          <a:off x="3297383" y="0"/>
          <a:ext cx="7218217"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dirty="0"/>
        </a:p>
      </cdr:txBody>
    </cdr:sp>
  </cdr:relSizeAnchor>
  <cdr:relSizeAnchor xmlns:cdr="http://schemas.openxmlformats.org/drawingml/2006/chartDrawing">
    <cdr:from>
      <cdr:x>0.31357</cdr:x>
      <cdr:y>0</cdr:y>
    </cdr:from>
    <cdr:to>
      <cdr:x>1</cdr:x>
      <cdr:y>1</cdr:y>
    </cdr:to>
    <cdr:sp macro="" textlink="">
      <cdr:nvSpPr>
        <cdr:cNvPr id="3" name="Rectangle 2">
          <a:extLst xmlns:a="http://schemas.openxmlformats.org/drawingml/2006/main">
            <a:ext uri="{FF2B5EF4-FFF2-40B4-BE49-F238E27FC236}">
              <a16:creationId xmlns:a16="http://schemas.microsoft.com/office/drawing/2014/main" xmlns="" id="{6DE66012-0CBD-4918-A38B-4D402AC2423A}"/>
            </a:ext>
          </a:extLst>
        </cdr:cNvPr>
        <cdr:cNvSpPr/>
      </cdr:nvSpPr>
      <cdr:spPr>
        <a:xfrm xmlns:a="http://schemas.openxmlformats.org/drawingml/2006/main">
          <a:off x="3348183" y="50800"/>
          <a:ext cx="7218217"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userShapes>
</file>

<file path=ppt/drawings/drawing8.xml><?xml version="1.0" encoding="utf-8"?>
<c:userShapes xmlns:c="http://schemas.openxmlformats.org/drawingml/2006/chart">
  <cdr:relSizeAnchor xmlns:cdr="http://schemas.openxmlformats.org/drawingml/2006/chartDrawing">
    <cdr:from>
      <cdr:x>0.31752</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xmlns="" id="{FBC20011-9172-4768-975C-6751869B71CD}"/>
            </a:ext>
          </a:extLst>
        </cdr:cNvPr>
        <cdr:cNvSpPr/>
      </cdr:nvSpPr>
      <cdr:spPr>
        <a:xfrm xmlns:a="http://schemas.openxmlformats.org/drawingml/2006/main">
          <a:off x="3338945" y="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0.31752</cdr:x>
      <cdr:y>0</cdr:y>
    </cdr:from>
    <cdr:to>
      <cdr:x>1</cdr:x>
      <cdr:y>1</cdr:y>
    </cdr:to>
    <cdr:sp macro="" textlink="">
      <cdr:nvSpPr>
        <cdr:cNvPr id="3" name="Rectangle 2">
          <a:extLst xmlns:a="http://schemas.openxmlformats.org/drawingml/2006/main">
            <a:ext uri="{FF2B5EF4-FFF2-40B4-BE49-F238E27FC236}">
              <a16:creationId xmlns:a16="http://schemas.microsoft.com/office/drawing/2014/main" xmlns="" id="{DF253115-77A5-424F-913A-29AA1CB4B2B8}"/>
            </a:ext>
          </a:extLst>
        </cdr:cNvPr>
        <cdr:cNvSpPr/>
      </cdr:nvSpPr>
      <cdr:spPr>
        <a:xfrm xmlns:a="http://schemas.openxmlformats.org/drawingml/2006/main">
          <a:off x="3389745" y="5080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0.31752</cdr:x>
      <cdr:y>0</cdr:y>
    </cdr:from>
    <cdr:to>
      <cdr:x>1</cdr:x>
      <cdr:y>1</cdr:y>
    </cdr:to>
    <cdr:sp macro="" textlink="">
      <cdr:nvSpPr>
        <cdr:cNvPr id="4" name="Rectangle 3">
          <a:extLst xmlns:a="http://schemas.openxmlformats.org/drawingml/2006/main">
            <a:ext uri="{FF2B5EF4-FFF2-40B4-BE49-F238E27FC236}">
              <a16:creationId xmlns:a16="http://schemas.microsoft.com/office/drawing/2014/main" xmlns="" id="{9FC47B13-6D91-4E1B-BFA5-315EF4C07E45}"/>
            </a:ext>
          </a:extLst>
        </cdr:cNvPr>
        <cdr:cNvSpPr/>
      </cdr:nvSpPr>
      <cdr:spPr>
        <a:xfrm xmlns:a="http://schemas.openxmlformats.org/drawingml/2006/main">
          <a:off x="3338945" y="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userShapes>
</file>

<file path=ppt/drawings/drawing9.xml><?xml version="1.0" encoding="utf-8"?>
<c:userShapes xmlns:c="http://schemas.openxmlformats.org/drawingml/2006/chart">
  <cdr:relSizeAnchor xmlns:cdr="http://schemas.openxmlformats.org/drawingml/2006/chartDrawing">
    <cdr:from>
      <cdr:x>0.38274</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xmlns="" id="{FBC20011-9172-4768-975C-6751869B71CD}"/>
            </a:ext>
          </a:extLst>
        </cdr:cNvPr>
        <cdr:cNvSpPr/>
      </cdr:nvSpPr>
      <cdr:spPr>
        <a:xfrm xmlns:a="http://schemas.openxmlformats.org/drawingml/2006/main">
          <a:off x="4024745" y="0"/>
          <a:ext cx="64908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D1008C-52FB-466A-82D8-0143213B335F}" type="datetimeFigureOut">
              <a:rPr lang="en-US"/>
              <a:t>10/26/18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DE907-5D4E-4B68-9250-4B5CD1D98EAD}" type="slidenum">
              <a:rPr lang="en-US"/>
              <a:t>‹#›</a:t>
            </a:fld>
            <a:endParaRPr lang="en-US"/>
          </a:p>
        </p:txBody>
      </p:sp>
    </p:spTree>
    <p:extLst>
      <p:ext uri="{BB962C8B-B14F-4D97-AF65-F5344CB8AC3E}">
        <p14:creationId xmlns:p14="http://schemas.microsoft.com/office/powerpoint/2010/main" val="1664406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8.xml.rels><?xml version="1.0" encoding="UTF-8" standalone="yes"?>
<Relationships xmlns="http://schemas.openxmlformats.org/package/2006/relationships"><Relationship Id="rId9" Type="http://schemas.openxmlformats.org/officeDocument/2006/relationships/hyperlink" Target="https://www.pioneer.com/home/site/us/agronomy/crop-management/corn-insect-disease/corn-billbugs/" TargetMode="External"/><Relationship Id="rId20" Type="http://schemas.openxmlformats.org/officeDocument/2006/relationships/hyperlink" Target="https://www.pioneer.com/home/site/us/agronomy/crop-management/corn-insect-disease/seedcorn-beetle/" TargetMode="External"/><Relationship Id="rId21" Type="http://schemas.openxmlformats.org/officeDocument/2006/relationships/hyperlink" Target="https://www.pioneer.com/home/site/us/agronomy/crop-management/corn-insect-disease/seedcorn-maggot/" TargetMode="External"/><Relationship Id="rId22" Type="http://schemas.openxmlformats.org/officeDocument/2006/relationships/hyperlink" Target="https://www.pioneer.com/home/site/us/agronomy/crop-management/corn-insect-disease/south-corn-leaf-beetle/" TargetMode="External"/><Relationship Id="rId23" Type="http://schemas.openxmlformats.org/officeDocument/2006/relationships/hyperlink" Target="https://www.pioneer.com/home/site/us/agronomy/crop-management/corn-insect-disease/sw-corn-borer/" TargetMode="External"/><Relationship Id="rId24" Type="http://schemas.openxmlformats.org/officeDocument/2006/relationships/hyperlink" Target="https://www.pioneer.com/home/site/us/agronomy/crop-management/corn-insect-disease/spider-mite/" TargetMode="External"/><Relationship Id="rId25" Type="http://schemas.openxmlformats.org/officeDocument/2006/relationships/hyperlink" Target="https://www.pioneer.com/home/site/us/agronomy/crop-management/corn-insect-disease/sugarcane-beetle/" TargetMode="External"/><Relationship Id="rId26" Type="http://schemas.openxmlformats.org/officeDocument/2006/relationships/hyperlink" Target="https://www.pioneer.com/home/site/us/agronomy/crop-management/corn-insect-disease/western-bean-cutworm/" TargetMode="External"/><Relationship Id="rId27" Type="http://schemas.openxmlformats.org/officeDocument/2006/relationships/hyperlink" Target="https://www.pioneer.com/home/site/us/agronomy/crop-management/corn-insect-disease/white-grub/" TargetMode="External"/><Relationship Id="rId28" Type="http://schemas.openxmlformats.org/officeDocument/2006/relationships/hyperlink" Target="https://www.pioneer.com/home/site/us/agronomy/crop-management/corn-insect-disease/wireworm/" TargetMode="External"/><Relationship Id="rId10" Type="http://schemas.openxmlformats.org/officeDocument/2006/relationships/hyperlink" Target="https://www.pioneer.com/home/site/us/agronomy/crop-management/corn-insect-disease/corn-earworm/" TargetMode="External"/><Relationship Id="rId11" Type="http://schemas.openxmlformats.org/officeDocument/2006/relationships/hyperlink" Target="https://www.pioneer.com/home/site/us/agronomy/crop-management/corn-insect-disease/corn-leaf-aphid/" TargetMode="External"/><Relationship Id="rId12" Type="http://schemas.openxmlformats.org/officeDocument/2006/relationships/hyperlink" Target="https://www.pioneer.com/home/site/us/agronomy/crop-management/corn-insect-disease/corn-rootworm/" TargetMode="External"/><Relationship Id="rId13" Type="http://schemas.openxmlformats.org/officeDocument/2006/relationships/hyperlink" Target="https://www.pioneer.com/home/site/us/agronomy/crop-management/corn-insect-disease/corn-rootworm-silk-feeding/" TargetMode="External"/><Relationship Id="rId14" Type="http://schemas.openxmlformats.org/officeDocument/2006/relationships/hyperlink" Target="https://www.pioneer.com/home/site/us/agronomy/crop-management/corn-insect-disease/european-corn-borer/" TargetMode="External"/><Relationship Id="rId15" Type="http://schemas.openxmlformats.org/officeDocument/2006/relationships/hyperlink" Target="https://www.pioneer.com/home/site/us/agronomy/crop-management/corn-insect-disease/fall-armyworm/" TargetMode="External"/><Relationship Id="rId16" Type="http://schemas.openxmlformats.org/officeDocument/2006/relationships/hyperlink" Target="https://www.pioneer.com/home/site/us/template.CONTENT/agronomy/crop-management/corn-insect-disease/spider-mite/guid.475B46EE-64EB-9925-F342-6EA8808570A4" TargetMode="External"/><Relationship Id="rId17" Type="http://schemas.openxmlformats.org/officeDocument/2006/relationships/hyperlink" Target="https://www.pioneer.com/home/site/us/agronomy/crop-management/corn-insect-disease/hop-vine-borer/" TargetMode="External"/><Relationship Id="rId18" Type="http://schemas.openxmlformats.org/officeDocument/2006/relationships/hyperlink" Target="https://www.pioneer.com/home/site/us/agronomy/crop-management/corn-insect-disease/japanese-beetle/" TargetMode="External"/><Relationship Id="rId19" Type="http://schemas.openxmlformats.org/officeDocument/2006/relationships/hyperlink" Target="https://www.pioneer.com/home/site/us/agronomy/crop-management/corn-insect-disease/scout-fall-armyworm/" TargetMode="External"/><Relationship Id="rId1" Type="http://schemas.openxmlformats.org/officeDocument/2006/relationships/notesMaster" Target="../notesMasters/notesMaster1.xml"/><Relationship Id="rId2" Type="http://schemas.openxmlformats.org/officeDocument/2006/relationships/slide" Target="../slides/slide149.xml"/><Relationship Id="rId3" Type="http://schemas.openxmlformats.org/officeDocument/2006/relationships/hyperlink" Target="https://www.pioneer.com/home/site/us/agronomy/crop-management/corn-insect-disease/armyworm/" TargetMode="External"/><Relationship Id="rId4" Type="http://schemas.openxmlformats.org/officeDocument/2006/relationships/hyperlink" Target="https://www.pioneer.com/home/site/us/agronomy/crop-management/corn-insect-disease/asiatic-garden-beetle/" TargetMode="External"/><Relationship Id="rId5" Type="http://schemas.openxmlformats.org/officeDocument/2006/relationships/hyperlink" Target="https://www.pioneer.com/home/site/us/agronomy/crop-management/corn-insect-disease/black-cutworm/" TargetMode="External"/><Relationship Id="rId6" Type="http://schemas.openxmlformats.org/officeDocument/2006/relationships/hyperlink" Target="https://www.pioneer.com/home/site/us/agronomy/crop-management/corn-insect-disease/brown-marmorated-stink-bug" TargetMode="External"/><Relationship Id="rId7" Type="http://schemas.openxmlformats.org/officeDocument/2006/relationships/hyperlink" Target="https://www.pioneer.com/home/site/us/agronomy/crop-management/corn-insect-disease/brown-stink-bug/" TargetMode="External"/><Relationship Id="rId8" Type="http://schemas.openxmlformats.org/officeDocument/2006/relationships/hyperlink" Target="https://www.pioneer.com/home/site/us/agronomy/crop-management/corn-insect-disease/common-stalk-borer/"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9" Type="http://schemas.openxmlformats.org/officeDocument/2006/relationships/hyperlink" Target="https://www.pioneer.com/home/site/us/agronomy/crop-management/corn-insect-disease/corn-billbugs/" TargetMode="External"/><Relationship Id="rId20" Type="http://schemas.openxmlformats.org/officeDocument/2006/relationships/hyperlink" Target="https://www.pioneer.com/home/site/us/agronomy/crop-management/corn-insect-disease/seedcorn-beetle/" TargetMode="External"/><Relationship Id="rId21" Type="http://schemas.openxmlformats.org/officeDocument/2006/relationships/hyperlink" Target="https://www.pioneer.com/home/site/us/agronomy/crop-management/corn-insect-disease/seedcorn-maggot/" TargetMode="External"/><Relationship Id="rId22" Type="http://schemas.openxmlformats.org/officeDocument/2006/relationships/hyperlink" Target="https://www.pioneer.com/home/site/us/agronomy/crop-management/corn-insect-disease/south-corn-leaf-beetle/" TargetMode="External"/><Relationship Id="rId23" Type="http://schemas.openxmlformats.org/officeDocument/2006/relationships/hyperlink" Target="https://www.pioneer.com/home/site/us/agronomy/crop-management/corn-insect-disease/sw-corn-borer/" TargetMode="External"/><Relationship Id="rId24" Type="http://schemas.openxmlformats.org/officeDocument/2006/relationships/hyperlink" Target="https://www.pioneer.com/home/site/us/agronomy/crop-management/corn-insect-disease/spider-mite/" TargetMode="External"/><Relationship Id="rId25" Type="http://schemas.openxmlformats.org/officeDocument/2006/relationships/hyperlink" Target="https://www.pioneer.com/home/site/us/agronomy/crop-management/corn-insect-disease/sugarcane-beetle/" TargetMode="External"/><Relationship Id="rId26" Type="http://schemas.openxmlformats.org/officeDocument/2006/relationships/hyperlink" Target="https://www.pioneer.com/home/site/us/agronomy/crop-management/corn-insect-disease/western-bean-cutworm/" TargetMode="External"/><Relationship Id="rId27" Type="http://schemas.openxmlformats.org/officeDocument/2006/relationships/hyperlink" Target="https://www.pioneer.com/home/site/us/agronomy/crop-management/corn-insect-disease/white-grub/" TargetMode="External"/><Relationship Id="rId28" Type="http://schemas.openxmlformats.org/officeDocument/2006/relationships/hyperlink" Target="https://www.pioneer.com/home/site/us/agronomy/crop-management/corn-insect-disease/wireworm/" TargetMode="External"/><Relationship Id="rId10" Type="http://schemas.openxmlformats.org/officeDocument/2006/relationships/hyperlink" Target="https://www.pioneer.com/home/site/us/agronomy/crop-management/corn-insect-disease/corn-earworm/" TargetMode="External"/><Relationship Id="rId11" Type="http://schemas.openxmlformats.org/officeDocument/2006/relationships/hyperlink" Target="https://www.pioneer.com/home/site/us/agronomy/crop-management/corn-insect-disease/corn-leaf-aphid/" TargetMode="External"/><Relationship Id="rId12" Type="http://schemas.openxmlformats.org/officeDocument/2006/relationships/hyperlink" Target="https://www.pioneer.com/home/site/us/agronomy/crop-management/corn-insect-disease/corn-rootworm/" TargetMode="External"/><Relationship Id="rId13" Type="http://schemas.openxmlformats.org/officeDocument/2006/relationships/hyperlink" Target="https://www.pioneer.com/home/site/us/agronomy/crop-management/corn-insect-disease/corn-rootworm-silk-feeding/" TargetMode="External"/><Relationship Id="rId14" Type="http://schemas.openxmlformats.org/officeDocument/2006/relationships/hyperlink" Target="https://www.pioneer.com/home/site/us/agronomy/crop-management/corn-insect-disease/european-corn-borer/" TargetMode="External"/><Relationship Id="rId15" Type="http://schemas.openxmlformats.org/officeDocument/2006/relationships/hyperlink" Target="https://www.pioneer.com/home/site/us/agronomy/crop-management/corn-insect-disease/fall-armyworm/" TargetMode="External"/><Relationship Id="rId16" Type="http://schemas.openxmlformats.org/officeDocument/2006/relationships/hyperlink" Target="https://www.pioneer.com/home/site/us/template.CONTENT/agronomy/crop-management/corn-insect-disease/spider-mite/guid.475B46EE-64EB-9925-F342-6EA8808570A4" TargetMode="External"/><Relationship Id="rId17" Type="http://schemas.openxmlformats.org/officeDocument/2006/relationships/hyperlink" Target="https://www.pioneer.com/home/site/us/agronomy/crop-management/corn-insect-disease/hop-vine-borer/" TargetMode="External"/><Relationship Id="rId18" Type="http://schemas.openxmlformats.org/officeDocument/2006/relationships/hyperlink" Target="https://www.pioneer.com/home/site/us/agronomy/crop-management/corn-insect-disease/japanese-beetle/" TargetMode="External"/><Relationship Id="rId19" Type="http://schemas.openxmlformats.org/officeDocument/2006/relationships/hyperlink" Target="https://www.pioneer.com/home/site/us/agronomy/crop-management/corn-insect-disease/scout-fall-armyworm/" TargetMode="External"/><Relationship Id="rId1" Type="http://schemas.openxmlformats.org/officeDocument/2006/relationships/notesMaster" Target="../notesMasters/notesMaster1.xml"/><Relationship Id="rId2" Type="http://schemas.openxmlformats.org/officeDocument/2006/relationships/slide" Target="../slides/slide4.xml"/><Relationship Id="rId3" Type="http://schemas.openxmlformats.org/officeDocument/2006/relationships/hyperlink" Target="https://www.pioneer.com/home/site/us/agronomy/crop-management/corn-insect-disease/armyworm/" TargetMode="External"/><Relationship Id="rId4" Type="http://schemas.openxmlformats.org/officeDocument/2006/relationships/hyperlink" Target="https://www.pioneer.com/home/site/us/agronomy/crop-management/corn-insect-disease/asiatic-garden-beetle/" TargetMode="External"/><Relationship Id="rId5" Type="http://schemas.openxmlformats.org/officeDocument/2006/relationships/hyperlink" Target="https://www.pioneer.com/home/site/us/agronomy/crop-management/corn-insect-disease/black-cutworm/" TargetMode="External"/><Relationship Id="rId6" Type="http://schemas.openxmlformats.org/officeDocument/2006/relationships/hyperlink" Target="https://www.pioneer.com/home/site/us/agronomy/crop-management/corn-insect-disease/brown-marmorated-stink-bug" TargetMode="External"/><Relationship Id="rId7" Type="http://schemas.openxmlformats.org/officeDocument/2006/relationships/hyperlink" Target="https://www.pioneer.com/home/site/us/agronomy/crop-management/corn-insect-disease/brown-stink-bug/" TargetMode="External"/><Relationship Id="rId8" Type="http://schemas.openxmlformats.org/officeDocument/2006/relationships/hyperlink" Target="https://www.pioneer.com/home/site/us/agronomy/crop-management/corn-insect-disease/common-stalk-borer/"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During</a:t>
            </a:r>
            <a:r>
              <a:rPr lang="en-US" baseline="0" dirty="0"/>
              <a:t> my </a:t>
            </a:r>
            <a:r>
              <a:rPr lang="en-US" baseline="0" dirty="0" err="1"/>
              <a:t>mmaster’s</a:t>
            </a:r>
            <a:r>
              <a:rPr lang="en-US" baseline="0"/>
              <a:t> I </a:t>
            </a:r>
            <a:r>
              <a:rPr lang="en-US" baseline="0" dirty="0"/>
              <a:t>focus my attention on managing ECB. My goal was to learn more about how this pest prepares for diapause and how that relates to the amount of time it spends in diapause.</a:t>
            </a:r>
          </a:p>
          <a:p>
            <a:endParaRPr lang="en-US" baseline="0" dirty="0"/>
          </a:p>
          <a:p>
            <a:r>
              <a:rPr lang="en-US" baseline="0" dirty="0"/>
              <a:t>and if we understand that relationship we can possibly use it as a target to help manage this pest</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a:t>
            </a:fld>
            <a:endParaRPr lang="en-US"/>
          </a:p>
        </p:txBody>
      </p:sp>
    </p:spTree>
    <p:extLst>
      <p:ext uri="{BB962C8B-B14F-4D97-AF65-F5344CB8AC3E}">
        <p14:creationId xmlns:p14="http://schemas.microsoft.com/office/powerpoint/2010/main" val="1843617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Among the different classes</a:t>
            </a:r>
            <a:r>
              <a:rPr lang="en-US" baseline="0" dirty="0"/>
              <a:t> of stored nutrients, lipids are the most widely used</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12</a:t>
            </a:fld>
            <a:endParaRPr lang="en-US"/>
          </a:p>
        </p:txBody>
      </p:sp>
    </p:spTree>
    <p:extLst>
      <p:ext uri="{BB962C8B-B14F-4D97-AF65-F5344CB8AC3E}">
        <p14:creationId xmlns:p14="http://schemas.microsoft.com/office/powerpoint/2010/main" val="555760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Diapause initiation</a:t>
            </a:r>
            <a:r>
              <a:rPr lang="en-US" baseline="0" dirty="0"/>
              <a:t> and genetically pre-determined diapause length</a:t>
            </a:r>
            <a:r>
              <a:rPr lang="en-US" dirty="0"/>
              <a:t> dictate the accumulation of resources</a:t>
            </a:r>
          </a:p>
        </p:txBody>
      </p:sp>
      <p:sp>
        <p:nvSpPr>
          <p:cNvPr id="4" name="Slide Number Placeholder 3"/>
          <p:cNvSpPr>
            <a:spLocks noGrp="1"/>
          </p:cNvSpPr>
          <p:nvPr>
            <p:ph type="sldNum" sz="quarter" idx="10"/>
          </p:nvPr>
        </p:nvSpPr>
        <p:spPr/>
        <p:txBody>
          <a:bodyPr/>
          <a:lstStyle/>
          <a:p>
            <a:fld id="{32A2020F-4215-BC4E-B4A9-818718502D5D}" type="slidenum">
              <a:rPr lang="en-US" smtClean="0"/>
              <a:t>21</a:t>
            </a:fld>
            <a:endParaRPr lang="en-US"/>
          </a:p>
        </p:txBody>
      </p:sp>
    </p:spTree>
    <p:extLst>
      <p:ext uri="{BB962C8B-B14F-4D97-AF65-F5344CB8AC3E}">
        <p14:creationId xmlns:p14="http://schemas.microsoft.com/office/powerpoint/2010/main" val="776520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Diapause initiation</a:t>
            </a:r>
            <a:r>
              <a:rPr lang="en-US" baseline="0" dirty="0"/>
              <a:t> and genetically pre-determined diapause length</a:t>
            </a:r>
            <a:r>
              <a:rPr lang="en-US" dirty="0"/>
              <a:t> dictate the accumulation of resources</a:t>
            </a:r>
          </a:p>
        </p:txBody>
      </p:sp>
      <p:sp>
        <p:nvSpPr>
          <p:cNvPr id="4" name="Slide Number Placeholder 3"/>
          <p:cNvSpPr>
            <a:spLocks noGrp="1"/>
          </p:cNvSpPr>
          <p:nvPr>
            <p:ph type="sldNum" sz="quarter" idx="10"/>
          </p:nvPr>
        </p:nvSpPr>
        <p:spPr/>
        <p:txBody>
          <a:bodyPr/>
          <a:lstStyle/>
          <a:p>
            <a:fld id="{32A2020F-4215-BC4E-B4A9-818718502D5D}" type="slidenum">
              <a:rPr lang="en-US" smtClean="0"/>
              <a:t>38</a:t>
            </a:fld>
            <a:endParaRPr lang="en-US"/>
          </a:p>
        </p:txBody>
      </p:sp>
    </p:spTree>
    <p:extLst>
      <p:ext uri="{BB962C8B-B14F-4D97-AF65-F5344CB8AC3E}">
        <p14:creationId xmlns:p14="http://schemas.microsoft.com/office/powerpoint/2010/main" val="18039688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Warmer temperatures are predicted through the year 2100</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50</a:t>
            </a:fld>
            <a:endParaRPr lang="en-US"/>
          </a:p>
        </p:txBody>
      </p:sp>
    </p:spTree>
    <p:extLst>
      <p:ext uri="{BB962C8B-B14F-4D97-AF65-F5344CB8AC3E}">
        <p14:creationId xmlns:p14="http://schemas.microsoft.com/office/powerpoint/2010/main" val="2016670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lgn="ctr">
              <a:buNone/>
            </a:pPr>
            <a:r>
              <a:rPr lang="en-US" dirty="0"/>
              <a:t>Start of growing season </a:t>
            </a:r>
            <a:r>
              <a:rPr lang="en-US" dirty="0">
                <a:sym typeface="Wingdings"/>
              </a:rPr>
              <a:t></a:t>
            </a:r>
            <a:r>
              <a:rPr lang="en-US" dirty="0"/>
              <a:t> Larvae exit diapause, develop into pupa, then adults</a:t>
            </a:r>
          </a:p>
          <a:p>
            <a:pPr marL="0" indent="0" algn="ctr">
              <a:buNone/>
            </a:pPr>
            <a:r>
              <a:rPr lang="en-US" dirty="0"/>
              <a:t>During growing season </a:t>
            </a:r>
            <a:r>
              <a:rPr lang="en-US" dirty="0">
                <a:sym typeface="Wingdings"/>
              </a:rPr>
              <a:t></a:t>
            </a:r>
            <a:r>
              <a:rPr lang="en-US" dirty="0"/>
              <a:t> Eggs hatch, larvae eat, and grow</a:t>
            </a:r>
          </a:p>
          <a:p>
            <a:pPr marL="0" indent="0" algn="ctr">
              <a:buNone/>
            </a:pPr>
            <a:r>
              <a:rPr lang="en-US" dirty="0"/>
              <a:t>End of growing season </a:t>
            </a:r>
            <a:r>
              <a:rPr lang="en-US" dirty="0">
                <a:sym typeface="Wingdings"/>
              </a:rPr>
              <a:t></a:t>
            </a:r>
            <a:r>
              <a:rPr lang="en-US" dirty="0"/>
              <a:t> Ultimate instar larvae enter diapause</a:t>
            </a:r>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52</a:t>
            </a:fld>
            <a:endParaRPr lang="en-US"/>
          </a:p>
        </p:txBody>
      </p:sp>
    </p:spTree>
    <p:extLst>
      <p:ext uri="{BB962C8B-B14F-4D97-AF65-F5344CB8AC3E}">
        <p14:creationId xmlns:p14="http://schemas.microsoft.com/office/powerpoint/2010/main" val="13971297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lgn="ctr">
              <a:buNone/>
            </a:pPr>
            <a:r>
              <a:rPr lang="en-US" dirty="0"/>
              <a:t>Start of growing season </a:t>
            </a:r>
            <a:r>
              <a:rPr lang="en-US" dirty="0">
                <a:sym typeface="Wingdings"/>
              </a:rPr>
              <a:t></a:t>
            </a:r>
            <a:r>
              <a:rPr lang="en-US" dirty="0"/>
              <a:t> Larvae exit diapause, develop into pupa, then adults</a:t>
            </a:r>
          </a:p>
          <a:p>
            <a:pPr marL="0" indent="0" algn="ctr">
              <a:buNone/>
            </a:pPr>
            <a:r>
              <a:rPr lang="en-US" dirty="0"/>
              <a:t>During growing season </a:t>
            </a:r>
            <a:r>
              <a:rPr lang="en-US" dirty="0">
                <a:sym typeface="Wingdings"/>
              </a:rPr>
              <a:t></a:t>
            </a:r>
            <a:r>
              <a:rPr lang="en-US" dirty="0"/>
              <a:t> Eggs hatch, larvae eat, and grow</a:t>
            </a:r>
          </a:p>
          <a:p>
            <a:pPr marL="0" indent="0" algn="ctr">
              <a:buNone/>
            </a:pPr>
            <a:r>
              <a:rPr lang="en-US" dirty="0"/>
              <a:t>End of growing season </a:t>
            </a:r>
            <a:r>
              <a:rPr lang="en-US" dirty="0">
                <a:sym typeface="Wingdings"/>
              </a:rPr>
              <a:t></a:t>
            </a:r>
            <a:r>
              <a:rPr lang="en-US" dirty="0"/>
              <a:t> Ultimate instar larvae enter diapause</a:t>
            </a:r>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54</a:t>
            </a:fld>
            <a:endParaRPr lang="en-US"/>
          </a:p>
        </p:txBody>
      </p:sp>
    </p:spTree>
    <p:extLst>
      <p:ext uri="{BB962C8B-B14F-4D97-AF65-F5344CB8AC3E}">
        <p14:creationId xmlns:p14="http://schemas.microsoft.com/office/powerpoint/2010/main" val="1093668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lgn="ctr">
              <a:buNone/>
            </a:pPr>
            <a:r>
              <a:rPr lang="en-US" dirty="0"/>
              <a:t>Start of growing season </a:t>
            </a:r>
            <a:r>
              <a:rPr lang="en-US" dirty="0">
                <a:sym typeface="Wingdings"/>
              </a:rPr>
              <a:t></a:t>
            </a:r>
            <a:r>
              <a:rPr lang="en-US" dirty="0"/>
              <a:t> Larvae exit diapause, develop into pupa, then adults</a:t>
            </a:r>
          </a:p>
          <a:p>
            <a:pPr marL="0" indent="0" algn="ctr">
              <a:buNone/>
            </a:pPr>
            <a:r>
              <a:rPr lang="en-US" dirty="0"/>
              <a:t>During growing season </a:t>
            </a:r>
            <a:r>
              <a:rPr lang="en-US" dirty="0">
                <a:sym typeface="Wingdings"/>
              </a:rPr>
              <a:t></a:t>
            </a:r>
            <a:r>
              <a:rPr lang="en-US" dirty="0"/>
              <a:t> Eggs hatch, larvae eat, and grow</a:t>
            </a:r>
          </a:p>
          <a:p>
            <a:pPr marL="0" indent="0" algn="ctr">
              <a:buNone/>
            </a:pPr>
            <a:r>
              <a:rPr lang="en-US" dirty="0"/>
              <a:t>End of growing season </a:t>
            </a:r>
            <a:r>
              <a:rPr lang="en-US" dirty="0">
                <a:sym typeface="Wingdings"/>
              </a:rPr>
              <a:t></a:t>
            </a:r>
            <a:r>
              <a:rPr lang="en-US" dirty="0"/>
              <a:t> Ultimate instar larvae enter diapause</a:t>
            </a:r>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63</a:t>
            </a:fld>
            <a:endParaRPr lang="en-US"/>
          </a:p>
        </p:txBody>
      </p:sp>
    </p:spTree>
    <p:extLst>
      <p:ext uri="{BB962C8B-B14F-4D97-AF65-F5344CB8AC3E}">
        <p14:creationId xmlns:p14="http://schemas.microsoft.com/office/powerpoint/2010/main" val="4452586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in the fall these pests take advantage of larval diapause to avoid</a:t>
            </a:r>
            <a:r>
              <a:rPr lang="en-US" baseline="0" dirty="0"/>
              <a:t> winter. </a:t>
            </a:r>
          </a:p>
          <a:p>
            <a:endParaRPr lang="en-US" baseline="0" dirty="0"/>
          </a:p>
          <a:p>
            <a:r>
              <a:rPr lang="en-US" baseline="0" dirty="0"/>
              <a:t>larvae exposed to short days prepare for and enter larval diapause.</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128</a:t>
            </a:fld>
            <a:endParaRPr lang="en-US"/>
          </a:p>
        </p:txBody>
      </p:sp>
    </p:spTree>
    <p:extLst>
      <p:ext uri="{BB962C8B-B14F-4D97-AF65-F5344CB8AC3E}">
        <p14:creationId xmlns:p14="http://schemas.microsoft.com/office/powerpoint/2010/main" val="1501278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hlinkClick r:id="rId3"/>
              </a:rPr>
              <a:t>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4"/>
              </a:rPr>
              <a:t>Asiatic Garden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5"/>
              </a:rPr>
              <a:t>Black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6"/>
              </a:rPr>
              <a:t>Brown Marmorated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7"/>
              </a:rPr>
              <a:t>Brown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8"/>
              </a:rPr>
              <a:t>Common Stalk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9"/>
              </a:rPr>
              <a:t>Corn Billbugs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0"/>
              </a:rPr>
              <a:t>Corn Earworm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1"/>
              </a:rPr>
              <a:t>Corn Leaf Aphid</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2"/>
              </a:rPr>
              <a:t>Corn Rootworm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3"/>
              </a:rPr>
              <a:t>Corn Rootworm Silk Feeding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4"/>
              </a:rPr>
              <a:t>European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5"/>
              </a:rPr>
              <a:t>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6"/>
              </a:rPr>
              <a:t>Grape Colaspis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7"/>
              </a:rPr>
              <a:t>Hop Vine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8"/>
              </a:rPr>
              <a:t>Japanese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9"/>
              </a:rPr>
              <a:t>Scouting for 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0"/>
              </a:rPr>
              <a:t>Seedcorn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1"/>
              </a:rPr>
              <a:t>Seedcorn Maggot</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2"/>
              </a:rPr>
              <a:t>Southern Corn Leaf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3"/>
              </a:rPr>
              <a:t>Southwestern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4"/>
              </a:rPr>
              <a:t>Spider Mite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5"/>
              </a:rPr>
              <a:t>Sugarcane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6"/>
              </a:rPr>
              <a:t>Western Bean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7"/>
              </a:rPr>
              <a:t>White Grub</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8"/>
              </a:rPr>
              <a:t>Wireworms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https://www1.agric.gov.ab.ca/$department/</a:t>
            </a:r>
            <a:r>
              <a:rPr lang="en-US" dirty="0" err="1"/>
              <a:t>deptdocs.nsf</a:t>
            </a:r>
            <a:r>
              <a:rPr lang="en-US" dirty="0"/>
              <a:t>/all/sis5219</a:t>
            </a:r>
          </a:p>
        </p:txBody>
      </p:sp>
      <p:sp>
        <p:nvSpPr>
          <p:cNvPr id="4" name="Slide Number Placeholder 3"/>
          <p:cNvSpPr>
            <a:spLocks noGrp="1"/>
          </p:cNvSpPr>
          <p:nvPr>
            <p:ph type="sldNum" sz="quarter" idx="10"/>
          </p:nvPr>
        </p:nvSpPr>
        <p:spPr/>
        <p:txBody>
          <a:bodyPr/>
          <a:lstStyle/>
          <a:p>
            <a:fld id="{077DE907-5D4E-4B68-9250-4B5CD1D98EAD}" type="slidenum">
              <a:rPr lang="en-US" smtClean="0"/>
              <a:t>149</a:t>
            </a:fld>
            <a:endParaRPr lang="en-US"/>
          </a:p>
        </p:txBody>
      </p:sp>
    </p:spTree>
    <p:extLst>
      <p:ext uri="{BB962C8B-B14F-4D97-AF65-F5344CB8AC3E}">
        <p14:creationId xmlns:p14="http://schemas.microsoft.com/office/powerpoint/2010/main" val="10975995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Say:</a:t>
            </a:r>
            <a:r>
              <a:rPr lang="en-US" baseline="0" dirty="0"/>
              <a:t> as temps rise, min temps will increase, and all seasons will get warmer and as all seasons warm&gt; summers will become hotter than average and fall temps will </a:t>
            </a:r>
            <a:endParaRPr lang="en-US" dirty="0"/>
          </a:p>
          <a:p>
            <a:endParaRPr lang="en-US"/>
          </a:p>
          <a:p>
            <a:r>
              <a:rPr lang="en-US" dirty="0"/>
              <a:t>Extreme min temps vary more than extreme max temps</a:t>
            </a:r>
          </a:p>
          <a:p>
            <a:pPr lvl="1"/>
            <a:r>
              <a:rPr lang="en-US" dirty="0"/>
              <a:t>Map of US with suns and father winter</a:t>
            </a:r>
          </a:p>
          <a:p>
            <a:r>
              <a:rPr lang="en-US" dirty="0"/>
              <a:t>Winter temperatures vary geographically mor</a:t>
            </a:r>
            <a:r>
              <a:rPr lang="en-US" baseline="0" dirty="0"/>
              <a:t>e than summer temperatures</a:t>
            </a:r>
            <a:endParaRPr lang="en-US" dirty="0"/>
          </a:p>
          <a:p>
            <a:r>
              <a:rPr lang="en-US" dirty="0"/>
              <a:t>Increased summer temperatures leading into fall and winter effectively increase growing seasons</a:t>
            </a:r>
          </a:p>
          <a:p>
            <a:r>
              <a:rPr lang="en-US" dirty="0"/>
              <a:t>Extreme maximum temperatures vary less than extreme minimum geographically.</a:t>
            </a:r>
          </a:p>
          <a:p>
            <a:pPr lvl="1"/>
            <a:r>
              <a:rPr lang="en-US" dirty="0"/>
              <a:t>[graphic of </a:t>
            </a:r>
            <a:r>
              <a:rPr lang="en-US" dirty="0" err="1"/>
              <a:t>miami</a:t>
            </a:r>
            <a:r>
              <a:rPr lang="en-US" dirty="0"/>
              <a:t>/</a:t>
            </a:r>
            <a:r>
              <a:rPr lang="en-US" dirty="0" err="1"/>
              <a:t>quebec</a:t>
            </a:r>
            <a:r>
              <a:rPr lang="en-US" dirty="0"/>
              <a:t>  example Caroline paper and </a:t>
            </a:r>
            <a:r>
              <a:rPr lang="en-US" dirty="0" err="1"/>
              <a:t>steven</a:t>
            </a:r>
            <a:r>
              <a:rPr lang="en-US" dirty="0"/>
              <a:t> </a:t>
            </a:r>
            <a:r>
              <a:rPr lang="en-US" dirty="0" err="1"/>
              <a:t>chown</a:t>
            </a:r>
            <a:r>
              <a:rPr lang="en-US" dirty="0"/>
              <a:t> ]</a:t>
            </a:r>
          </a:p>
          <a:p>
            <a:r>
              <a:rPr lang="en-US" dirty="0"/>
              <a:t>Winters constricts the geographical distributions of many</a:t>
            </a:r>
            <a:r>
              <a:rPr lang="en-US" baseline="0" dirty="0"/>
              <a:t> species</a:t>
            </a:r>
          </a:p>
          <a:p>
            <a:r>
              <a:rPr lang="en-US" baseline="0" dirty="0"/>
              <a:t>Understanding the interaction between species in the context of warmer winters will shape our understanding increasing temps will effect them</a:t>
            </a:r>
          </a:p>
          <a:p>
            <a:endParaRPr lang="en-US"/>
          </a:p>
          <a:p>
            <a:r>
              <a:rPr lang="en-US" dirty="0" err="1"/>
              <a:t>Bonan</a:t>
            </a:r>
            <a:r>
              <a:rPr lang="en-US" dirty="0"/>
              <a:t> 2013</a:t>
            </a:r>
          </a:p>
          <a:p>
            <a:r>
              <a:rPr lang="en-US" dirty="0"/>
              <a:t>Williams</a:t>
            </a:r>
            <a:r>
              <a:rPr lang="en-US" baseline="0" dirty="0"/>
              <a:t> et. al 2015</a:t>
            </a:r>
          </a:p>
          <a:p>
            <a:r>
              <a:rPr lang="en-US" baseline="0" dirty="0"/>
              <a:t>Chown et. al</a:t>
            </a:r>
            <a:endParaRPr lang="en-US" dirty="0"/>
          </a:p>
          <a:p>
            <a:endParaRPr lang="en-US"/>
          </a:p>
        </p:txBody>
      </p:sp>
      <p:sp>
        <p:nvSpPr>
          <p:cNvPr id="4" name="Slide Number Placeholder 3"/>
          <p:cNvSpPr>
            <a:spLocks noGrp="1"/>
          </p:cNvSpPr>
          <p:nvPr>
            <p:ph type="sldNum" sz="quarter" idx="10"/>
          </p:nvPr>
        </p:nvSpPr>
        <p:spPr/>
        <p:txBody>
          <a:bodyPr/>
          <a:lstStyle/>
          <a:p>
            <a:fld id="{32A2020F-4215-BC4E-B4A9-818718502D5D}" type="slidenum">
              <a:rPr lang="en-US" smtClean="0"/>
              <a:t>168</a:t>
            </a:fld>
            <a:endParaRPr lang="en-US"/>
          </a:p>
        </p:txBody>
      </p:sp>
    </p:spTree>
    <p:extLst>
      <p:ext uri="{BB962C8B-B14F-4D97-AF65-F5344CB8AC3E}">
        <p14:creationId xmlns:p14="http://schemas.microsoft.com/office/powerpoint/2010/main" val="601886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Brainwashing</a:t>
            </a:r>
          </a:p>
          <a:p>
            <a:endParaRPr lang="en-US" dirty="0"/>
          </a:p>
          <a:p>
            <a:r>
              <a:rPr lang="en-US" dirty="0"/>
              <a:t>Dr. john beck and the members of</a:t>
            </a:r>
            <a:r>
              <a:rPr lang="en-US" baseline="0" dirty="0"/>
              <a:t> his chemistry unit</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2</a:t>
            </a:fld>
            <a:endParaRPr lang="en-US"/>
          </a:p>
        </p:txBody>
      </p:sp>
    </p:spTree>
    <p:extLst>
      <p:ext uri="{BB962C8B-B14F-4D97-AF65-F5344CB8AC3E}">
        <p14:creationId xmlns:p14="http://schemas.microsoft.com/office/powerpoint/2010/main" val="1997198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a:t>
            </a:r>
            <a:r>
              <a:rPr lang="en-US" baseline="0" dirty="0"/>
              <a:t> temperate regions....seasons change</a:t>
            </a:r>
          </a:p>
          <a:p>
            <a:r>
              <a:rPr lang="en-US" baseline="0" dirty="0"/>
              <a:t>Most animals in these regions are exposed to that seasonal change</a:t>
            </a:r>
          </a:p>
          <a:p>
            <a:endParaRPr lang="en-US" dirty="0"/>
          </a:p>
          <a:p>
            <a:r>
              <a:rPr lang="en-US" dirty="0"/>
              <a:t>To be </a:t>
            </a:r>
            <a:r>
              <a:rPr lang="en-US" dirty="0" err="1"/>
              <a:t>sucessful</a:t>
            </a:r>
            <a:r>
              <a:rPr lang="en-US" dirty="0"/>
              <a:t>, Animals in these regions  need to be able to respond to these</a:t>
            </a:r>
            <a:r>
              <a:rPr lang="en-US" baseline="0" dirty="0"/>
              <a:t> changes</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3</a:t>
            </a:fld>
            <a:endParaRPr lang="en-US"/>
          </a:p>
        </p:txBody>
      </p:sp>
    </p:spTree>
    <p:extLst>
      <p:ext uri="{BB962C8B-B14F-4D97-AF65-F5344CB8AC3E}">
        <p14:creationId xmlns:p14="http://schemas.microsoft.com/office/powerpoint/2010/main" val="379504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hlinkClick r:id="rId3"/>
              </a:rPr>
              <a:t>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4"/>
              </a:rPr>
              <a:t>Asiatic Garden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5"/>
              </a:rPr>
              <a:t>Black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6"/>
              </a:rPr>
              <a:t>Brown Marmorated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7"/>
              </a:rPr>
              <a:t>Brown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8"/>
              </a:rPr>
              <a:t>Common Stalk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9"/>
              </a:rPr>
              <a:t>Corn Billbugs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0"/>
              </a:rPr>
              <a:t>Corn Earworm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1"/>
              </a:rPr>
              <a:t>Corn Leaf Aphid</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2"/>
              </a:rPr>
              <a:t>Corn Rootworm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3"/>
              </a:rPr>
              <a:t>Corn Rootworm Silk Feeding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4"/>
              </a:rPr>
              <a:t>European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5"/>
              </a:rPr>
              <a:t>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6"/>
              </a:rPr>
              <a:t>Grape Colaspis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7"/>
              </a:rPr>
              <a:t>Hop Vine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8"/>
              </a:rPr>
              <a:t>Japanese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9"/>
              </a:rPr>
              <a:t>Scouting for 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0"/>
              </a:rPr>
              <a:t>Seedcorn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1"/>
              </a:rPr>
              <a:t>Seedcorn Maggot</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2"/>
              </a:rPr>
              <a:t>Southern Corn Leaf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3"/>
              </a:rPr>
              <a:t>Southwestern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4"/>
              </a:rPr>
              <a:t>Spider Mite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5"/>
              </a:rPr>
              <a:t>Sugarcane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6"/>
              </a:rPr>
              <a:t>Western Bean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7"/>
              </a:rPr>
              <a:t>White Grub</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8"/>
              </a:rPr>
              <a:t>Wireworms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https://www1.agric.gov.ab.ca/$department/</a:t>
            </a:r>
            <a:r>
              <a:rPr lang="en-US" dirty="0" err="1"/>
              <a:t>deptdocs.nsf</a:t>
            </a:r>
            <a:r>
              <a:rPr lang="en-US" dirty="0"/>
              <a:t>/all/sis5219</a:t>
            </a:r>
          </a:p>
        </p:txBody>
      </p:sp>
      <p:sp>
        <p:nvSpPr>
          <p:cNvPr id="4" name="Slide Number Placeholder 3"/>
          <p:cNvSpPr>
            <a:spLocks noGrp="1"/>
          </p:cNvSpPr>
          <p:nvPr>
            <p:ph type="sldNum" sz="quarter" idx="10"/>
          </p:nvPr>
        </p:nvSpPr>
        <p:spPr/>
        <p:txBody>
          <a:bodyPr/>
          <a:lstStyle/>
          <a:p>
            <a:fld id="{077DE907-5D4E-4B68-9250-4B5CD1D98EAD}" type="slidenum">
              <a:rPr lang="en-US" smtClean="0"/>
              <a:t>4</a:t>
            </a:fld>
            <a:endParaRPr lang="en-US"/>
          </a:p>
        </p:txBody>
      </p:sp>
    </p:spTree>
    <p:extLst>
      <p:ext uri="{BB962C8B-B14F-4D97-AF65-F5344CB8AC3E}">
        <p14:creationId xmlns:p14="http://schemas.microsoft.com/office/powerpoint/2010/main" val="933117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Crop losses and </a:t>
            </a:r>
            <a:r>
              <a:rPr lang="en-US" baseline="0" dirty="0"/>
              <a:t>management of ECB in 2001 exceeded 1bil dollars </a:t>
            </a:r>
          </a:p>
          <a:p>
            <a:r>
              <a:rPr lang="en-US" baseline="0" dirty="0"/>
              <a:t>	threshold: 10 moths in black light trap</a:t>
            </a:r>
          </a:p>
        </p:txBody>
      </p:sp>
      <p:sp>
        <p:nvSpPr>
          <p:cNvPr id="4" name="Slide Number Placeholder 3"/>
          <p:cNvSpPr>
            <a:spLocks noGrp="1"/>
          </p:cNvSpPr>
          <p:nvPr>
            <p:ph type="sldNum" sz="quarter" idx="10"/>
          </p:nvPr>
        </p:nvSpPr>
        <p:spPr/>
        <p:txBody>
          <a:bodyPr/>
          <a:lstStyle/>
          <a:p>
            <a:fld id="{32A2020F-4215-BC4E-B4A9-818718502D5D}" type="slidenum">
              <a:rPr lang="en-US" smtClean="0"/>
              <a:t>5</a:t>
            </a:fld>
            <a:endParaRPr lang="en-US"/>
          </a:p>
        </p:txBody>
      </p:sp>
    </p:spTree>
    <p:extLst>
      <p:ext uri="{BB962C8B-B14F-4D97-AF65-F5344CB8AC3E}">
        <p14:creationId xmlns:p14="http://schemas.microsoft.com/office/powerpoint/2010/main" val="2001215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Warmer temperatures are predicted through the year 2100</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6</a:t>
            </a:fld>
            <a:endParaRPr lang="en-US"/>
          </a:p>
        </p:txBody>
      </p:sp>
    </p:spTree>
    <p:extLst>
      <p:ext uri="{BB962C8B-B14F-4D97-AF65-F5344CB8AC3E}">
        <p14:creationId xmlns:p14="http://schemas.microsoft.com/office/powerpoint/2010/main" val="1563277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dirty="0"/>
              <a:t>Environmental conditions/resources are cyclic</a:t>
            </a:r>
          </a:p>
          <a:p>
            <a:r>
              <a:rPr lang="en-US" sz="1200" dirty="0"/>
              <a:t>Environmental cues are cyclic and consistent</a:t>
            </a:r>
          </a:p>
          <a:p>
            <a:r>
              <a:rPr lang="en-US" sz="1200" dirty="0"/>
              <a:t>Environmental cues are perceived by insects</a:t>
            </a:r>
          </a:p>
          <a:p>
            <a:r>
              <a:rPr lang="en-US" sz="1200" dirty="0"/>
              <a:t>Insects monitor environmental cues to predict changes in environmental conditions/resources</a:t>
            </a:r>
          </a:p>
          <a:p>
            <a:r>
              <a:rPr lang="en-US" sz="1200" dirty="0"/>
              <a:t>In temperate regions many insects rely on photoperiod</a:t>
            </a:r>
          </a:p>
          <a:p>
            <a:endParaRPr lang="en-US" sz="1200" dirty="0"/>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9</a:t>
            </a:fld>
            <a:endParaRPr lang="en-US"/>
          </a:p>
        </p:txBody>
      </p:sp>
    </p:spTree>
    <p:extLst>
      <p:ext uri="{BB962C8B-B14F-4D97-AF65-F5344CB8AC3E}">
        <p14:creationId xmlns:p14="http://schemas.microsoft.com/office/powerpoint/2010/main" val="1695379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in the fall these pests take advantage of larval diapause to avoid</a:t>
            </a:r>
            <a:r>
              <a:rPr lang="en-US" baseline="0" dirty="0"/>
              <a:t> winter. </a:t>
            </a:r>
          </a:p>
          <a:p>
            <a:endParaRPr lang="en-US" baseline="0" dirty="0"/>
          </a:p>
          <a:p>
            <a:r>
              <a:rPr lang="en-US" baseline="0" dirty="0"/>
              <a:t>larvae exposed to short days prepare for and enter larval diapause.</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10</a:t>
            </a:fld>
            <a:endParaRPr lang="en-US"/>
          </a:p>
        </p:txBody>
      </p:sp>
    </p:spTree>
    <p:extLst>
      <p:ext uri="{BB962C8B-B14F-4D97-AF65-F5344CB8AC3E}">
        <p14:creationId xmlns:p14="http://schemas.microsoft.com/office/powerpoint/2010/main" val="19079570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Among the different classes</a:t>
            </a:r>
            <a:r>
              <a:rPr lang="en-US" baseline="0" dirty="0"/>
              <a:t> of stored nutrients, lipids are the most widely used</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11</a:t>
            </a:fld>
            <a:endParaRPr lang="en-US"/>
          </a:p>
        </p:txBody>
      </p:sp>
    </p:spTree>
    <p:extLst>
      <p:ext uri="{BB962C8B-B14F-4D97-AF65-F5344CB8AC3E}">
        <p14:creationId xmlns:p14="http://schemas.microsoft.com/office/powerpoint/2010/main" val="2002252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8655BBA-5A3E-439C-93DC-960A2D737DE4}" type="datetimeFigureOut">
              <a:rPr lang="en-US" smtClean="0"/>
              <a:t>10/26/18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55BBA-5A3E-439C-93DC-960A2D737DE4}" type="datetimeFigureOut">
              <a:rPr lang="en-US" smtClean="0"/>
              <a:t>10/26/18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55BBA-5A3E-439C-93DC-960A2D737DE4}" type="datetimeFigureOut">
              <a:rPr lang="en-US" smtClean="0"/>
              <a:t>10/26/18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8655BBA-5A3E-439C-93DC-960A2D737DE4}" type="datetimeFigureOut">
              <a:rPr lang="en-US" smtClean="0"/>
              <a:t>10/26/18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655BBA-5A3E-439C-93DC-960A2D737DE4}" type="datetimeFigureOut">
              <a:rPr lang="en-US" smtClean="0"/>
              <a:t>10/26/18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655BBA-5A3E-439C-93DC-960A2D737DE4}" type="datetimeFigureOut">
              <a:rPr lang="en-US" smtClean="0"/>
              <a:t>10/26/18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655BBA-5A3E-439C-93DC-960A2D737DE4}" type="datetimeFigureOut">
              <a:rPr lang="en-US" smtClean="0"/>
              <a:t>10/26/18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655BBA-5A3E-439C-93DC-960A2D737DE4}" type="datetimeFigureOut">
              <a:rPr lang="en-US" smtClean="0"/>
              <a:t>10/26/18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655BBA-5A3E-439C-93DC-960A2D737DE4}" type="datetimeFigureOut">
              <a:rPr lang="en-US" smtClean="0"/>
              <a:t>10/26/18</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79A6C0-6D76-49E8-A2C5-E7B781975F5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11" Type="http://schemas.openxmlformats.org/officeDocument/2006/relationships/image" Target="../media/image13.emf"/><Relationship Id="rId12" Type="http://schemas.openxmlformats.org/officeDocument/2006/relationships/diagramData" Target="../diagrams/data2.xml"/><Relationship Id="rId13" Type="http://schemas.openxmlformats.org/officeDocument/2006/relationships/diagramLayout" Target="../diagrams/layout2.xml"/><Relationship Id="rId14" Type="http://schemas.openxmlformats.org/officeDocument/2006/relationships/diagramQuickStyle" Target="../diagrams/quickStyle2.xml"/><Relationship Id="rId15" Type="http://schemas.openxmlformats.org/officeDocument/2006/relationships/diagramColors" Target="../diagrams/colors2.xml"/><Relationship Id="rId16" Type="http://schemas.microsoft.com/office/2007/relationships/diagramDrawing" Target="../diagrams/drawing2.xml"/><Relationship Id="rId17"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20.emf"/><Relationship Id="rId9" Type="http://schemas.openxmlformats.org/officeDocument/2006/relationships/image" Target="../media/image18.emf"/><Relationship Id="rId10" Type="http://schemas.openxmlformats.org/officeDocument/2006/relationships/image" Target="../media/image2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tif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9.tif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0.tiff"/><Relationship Id="rId3" Type="http://schemas.openxmlformats.org/officeDocument/2006/relationships/image" Target="../media/image111.jpe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2.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3.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4.tiff"/></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5.png"/><Relationship Id="rId3" Type="http://schemas.openxmlformats.org/officeDocument/2006/relationships/image" Target="../media/image116.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7.tif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8.png"/><Relationship Id="rId3" Type="http://schemas.openxmlformats.org/officeDocument/2006/relationships/image" Target="../media/image11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0.tiff"/></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4.tiff"/></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5.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6.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7.tiff"/><Relationship Id="rId3" Type="http://schemas.openxmlformats.org/officeDocument/2006/relationships/image" Target="../media/image128.tiff"/></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9.tiff"/></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0.png"/><Relationship Id="rId3" Type="http://schemas.openxmlformats.org/officeDocument/2006/relationships/image" Target="../media/image13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2.tiff"/><Relationship Id="rId3" Type="http://schemas.openxmlformats.org/officeDocument/2006/relationships/image" Target="../media/image133.tiff"/></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4.tiff"/></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5.png"/><Relationship Id="rId3" Type="http://schemas.openxmlformats.org/officeDocument/2006/relationships/image" Target="../media/image136.png"/></Relationships>
</file>

<file path=ppt/slides/_rels/slide128.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8" Type="http://schemas.openxmlformats.org/officeDocument/2006/relationships/image" Target="../media/image20.emf"/><Relationship Id="rId9" Type="http://schemas.openxmlformats.org/officeDocument/2006/relationships/image" Target="../media/image18.emf"/><Relationship Id="rId10"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7.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30.xml.rels><?xml version="1.0" encoding="UTF-8" standalone="yes"?>
<Relationships xmlns="http://schemas.openxmlformats.org/package/2006/relationships"><Relationship Id="rId3" Type="http://schemas.openxmlformats.org/officeDocument/2006/relationships/image" Target="../media/image138.png"/><Relationship Id="rId4" Type="http://schemas.openxmlformats.org/officeDocument/2006/relationships/image" Target="../media/image139.png"/><Relationship Id="rId5" Type="http://schemas.openxmlformats.org/officeDocument/2006/relationships/image" Target="../media/image140.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1.tiff"/></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2.tiff"/></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3.tiff"/></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4.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5.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6.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7.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8.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40.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2.png"/><Relationship Id="rId5" Type="http://schemas.openxmlformats.org/officeDocument/2006/relationships/image" Target="../media/image11.png"/><Relationship Id="rId6" Type="http://schemas.microsoft.com/office/2007/relationships/hdphoto" Target="../media/hdphoto1.wdp"/><Relationship Id="rId7"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image" Target="../media/image15.jp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0.tiff"/></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7.xml"/><Relationship Id="rId3" Type="http://schemas.openxmlformats.org/officeDocument/2006/relationships/chart" Target="../charts/chart1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9.xml"/><Relationship Id="rId3" Type="http://schemas.openxmlformats.org/officeDocument/2006/relationships/chart" Target="../charts/chart20.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 Id="rId1" Type="http://schemas.openxmlformats.org/officeDocument/2006/relationships/slideLayout" Target="../slideLayouts/slideLayout2.xml"/><Relationship Id="rId2" Type="http://schemas.openxmlformats.org/officeDocument/2006/relationships/diagramData" Target="../diagrams/data9.xml"/></Relationships>
</file>

<file path=ppt/slides/_rels/slide146.xml.rels><?xml version="1.0" encoding="UTF-8" standalone="yes"?>
<Relationships xmlns="http://schemas.openxmlformats.org/package/2006/relationships"><Relationship Id="rId3" Type="http://schemas.openxmlformats.org/officeDocument/2006/relationships/diagramLayout" Target="../diagrams/layout10.xml"/><Relationship Id="rId4" Type="http://schemas.openxmlformats.org/officeDocument/2006/relationships/diagramQuickStyle" Target="../diagrams/quickStyle10.xml"/><Relationship Id="rId5" Type="http://schemas.openxmlformats.org/officeDocument/2006/relationships/diagramColors" Target="../diagrams/colors10.xml"/><Relationship Id="rId6" Type="http://schemas.microsoft.com/office/2007/relationships/diagramDrawing" Target="../diagrams/drawing10.xml"/><Relationship Id="rId7" Type="http://schemas.openxmlformats.org/officeDocument/2006/relationships/image" Target="../media/image20.emf"/><Relationship Id="rId8" Type="http://schemas.openxmlformats.org/officeDocument/2006/relationships/image" Target="../media/image18.emf"/><Relationship Id="rId9"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diagramData" Target="../diagrams/data10.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51.png"/><Relationship Id="rId4" Type="http://schemas.openxmlformats.org/officeDocument/2006/relationships/image" Target="../media/image152.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6.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3.tiff"/></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3.tiff"/></Relationships>
</file>

<file path=ppt/slides/_rels/slide152.xml.rels><?xml version="1.0" encoding="UTF-8" standalone="yes"?>
<Relationships xmlns="http://schemas.openxmlformats.org/package/2006/relationships"><Relationship Id="rId3" Type="http://schemas.openxmlformats.org/officeDocument/2006/relationships/image" Target="../media/image151.png"/><Relationship Id="rId4" Type="http://schemas.openxmlformats.org/officeDocument/2006/relationships/image" Target="../media/image152.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1" Type="http://schemas.openxmlformats.org/officeDocument/2006/relationships/diagramColors" Target="../diagrams/colors12.xml"/><Relationship Id="rId12" Type="http://schemas.microsoft.com/office/2007/relationships/diagramDrawing" Target="../diagrams/drawing12.xml"/><Relationship Id="rId1" Type="http://schemas.openxmlformats.org/officeDocument/2006/relationships/slideLayout" Target="../slideLayouts/slideLayout2.xml"/><Relationship Id="rId2" Type="http://schemas.openxmlformats.org/officeDocument/2006/relationships/image" Target="../media/image154.png"/><Relationship Id="rId3" Type="http://schemas.openxmlformats.org/officeDocument/2006/relationships/diagramData" Target="../diagrams/data11.xml"/><Relationship Id="rId4" Type="http://schemas.openxmlformats.org/officeDocument/2006/relationships/diagramLayout" Target="../diagrams/layout11.xml"/><Relationship Id="rId5" Type="http://schemas.openxmlformats.org/officeDocument/2006/relationships/diagramQuickStyle" Target="../diagrams/quickStyle11.xml"/><Relationship Id="rId6" Type="http://schemas.openxmlformats.org/officeDocument/2006/relationships/diagramColors" Target="../diagrams/colors11.xml"/><Relationship Id="rId7" Type="http://schemas.microsoft.com/office/2007/relationships/diagramDrawing" Target="../diagrams/drawing11.xml"/><Relationship Id="rId8" Type="http://schemas.openxmlformats.org/officeDocument/2006/relationships/diagramData" Target="../diagrams/data12.xml"/><Relationship Id="rId9" Type="http://schemas.openxmlformats.org/officeDocument/2006/relationships/diagramLayout" Target="../diagrams/layout12.xml"/><Relationship Id="rId10" Type="http://schemas.openxmlformats.org/officeDocument/2006/relationships/diagramQuickStyle" Target="../diagrams/quickStyle12.xml"/></Relationships>
</file>

<file path=ppt/slides/_rels/slide155.xml.rels><?xml version="1.0" encoding="UTF-8" standalone="yes"?>
<Relationships xmlns="http://schemas.openxmlformats.org/package/2006/relationships"><Relationship Id="rId11" Type="http://schemas.openxmlformats.org/officeDocument/2006/relationships/diagramColors" Target="../diagrams/colors14.xml"/><Relationship Id="rId12" Type="http://schemas.microsoft.com/office/2007/relationships/diagramDrawing" Target="../diagrams/drawing14.xml"/><Relationship Id="rId1" Type="http://schemas.openxmlformats.org/officeDocument/2006/relationships/slideLayout" Target="../slideLayouts/slideLayout2.xml"/><Relationship Id="rId2" Type="http://schemas.openxmlformats.org/officeDocument/2006/relationships/diagramData" Target="../diagrams/data13.xml"/><Relationship Id="rId3" Type="http://schemas.openxmlformats.org/officeDocument/2006/relationships/diagramLayout" Target="../diagrams/layout13.xml"/><Relationship Id="rId4" Type="http://schemas.openxmlformats.org/officeDocument/2006/relationships/diagramQuickStyle" Target="../diagrams/quickStyle13.xml"/><Relationship Id="rId5" Type="http://schemas.openxmlformats.org/officeDocument/2006/relationships/diagramColors" Target="../diagrams/colors13.xml"/><Relationship Id="rId6" Type="http://schemas.microsoft.com/office/2007/relationships/diagramDrawing" Target="../diagrams/drawing13.xml"/><Relationship Id="rId7" Type="http://schemas.openxmlformats.org/officeDocument/2006/relationships/image" Target="../media/image155.tiff"/><Relationship Id="rId8" Type="http://schemas.openxmlformats.org/officeDocument/2006/relationships/diagramData" Target="../diagrams/data14.xml"/><Relationship Id="rId9" Type="http://schemas.openxmlformats.org/officeDocument/2006/relationships/diagramLayout" Target="../diagrams/layout14.xml"/><Relationship Id="rId10" Type="http://schemas.openxmlformats.org/officeDocument/2006/relationships/diagramQuickStyle" Target="../diagrams/quickStyle14.xml"/></Relationships>
</file>

<file path=ppt/slides/_rels/slide156.xml.rels><?xml version="1.0" encoding="UTF-8" standalone="yes"?>
<Relationships xmlns="http://schemas.openxmlformats.org/package/2006/relationships"><Relationship Id="rId3" Type="http://schemas.openxmlformats.org/officeDocument/2006/relationships/image" Target="../media/image157.png"/><Relationship Id="rId4" Type="http://schemas.openxmlformats.org/officeDocument/2006/relationships/diagramData" Target="../diagrams/data15.xml"/><Relationship Id="rId5" Type="http://schemas.openxmlformats.org/officeDocument/2006/relationships/diagramLayout" Target="../diagrams/layout15.xml"/><Relationship Id="rId6" Type="http://schemas.openxmlformats.org/officeDocument/2006/relationships/diagramQuickStyle" Target="../diagrams/quickStyle15.xml"/><Relationship Id="rId7" Type="http://schemas.openxmlformats.org/officeDocument/2006/relationships/diagramColors" Target="../diagrams/colors15.xml"/><Relationship Id="rId8" Type="http://schemas.microsoft.com/office/2007/relationships/diagramDrawing" Target="../diagrams/drawing15.xml"/><Relationship Id="rId1" Type="http://schemas.openxmlformats.org/officeDocument/2006/relationships/slideLayout" Target="../slideLayouts/slideLayout2.xml"/><Relationship Id="rId2" Type="http://schemas.openxmlformats.org/officeDocument/2006/relationships/image" Target="../media/image156.png"/></Relationships>
</file>

<file path=ppt/slides/_rels/slide157.xml.rels><?xml version="1.0" encoding="UTF-8" standalone="yes"?>
<Relationships xmlns="http://schemas.openxmlformats.org/package/2006/relationships"><Relationship Id="rId3" Type="http://schemas.openxmlformats.org/officeDocument/2006/relationships/diagramData" Target="../diagrams/data16.xml"/><Relationship Id="rId4" Type="http://schemas.openxmlformats.org/officeDocument/2006/relationships/diagramLayout" Target="../diagrams/layout16.xml"/><Relationship Id="rId5" Type="http://schemas.openxmlformats.org/officeDocument/2006/relationships/diagramQuickStyle" Target="../diagrams/quickStyle16.xml"/><Relationship Id="rId6" Type="http://schemas.openxmlformats.org/officeDocument/2006/relationships/diagramColors" Target="../diagrams/colors16.xml"/><Relationship Id="rId7" Type="http://schemas.microsoft.com/office/2007/relationships/diagramDrawing" Target="../diagrams/drawing16.xml"/><Relationship Id="rId1" Type="http://schemas.openxmlformats.org/officeDocument/2006/relationships/slideLayout" Target="../slideLayouts/slideLayout2.xml"/><Relationship Id="rId2" Type="http://schemas.openxmlformats.org/officeDocument/2006/relationships/image" Target="../media/image158.png"/></Relationships>
</file>

<file path=ppt/slides/_rels/slide158.xml.rels><?xml version="1.0" encoding="UTF-8" standalone="yes"?>
<Relationships xmlns="http://schemas.openxmlformats.org/package/2006/relationships"><Relationship Id="rId11" Type="http://schemas.openxmlformats.org/officeDocument/2006/relationships/diagramColors" Target="../diagrams/colors18.xml"/><Relationship Id="rId12" Type="http://schemas.microsoft.com/office/2007/relationships/diagramDrawing" Target="../diagrams/drawing18.xml"/><Relationship Id="rId1" Type="http://schemas.openxmlformats.org/officeDocument/2006/relationships/slideLayout" Target="../slideLayouts/slideLayout2.xml"/><Relationship Id="rId2" Type="http://schemas.openxmlformats.org/officeDocument/2006/relationships/diagramData" Target="../diagrams/data17.xml"/><Relationship Id="rId3" Type="http://schemas.openxmlformats.org/officeDocument/2006/relationships/diagramLayout" Target="../diagrams/layout17.xml"/><Relationship Id="rId4" Type="http://schemas.openxmlformats.org/officeDocument/2006/relationships/diagramQuickStyle" Target="../diagrams/quickStyle17.xml"/><Relationship Id="rId5" Type="http://schemas.openxmlformats.org/officeDocument/2006/relationships/diagramColors" Target="../diagrams/colors17.xml"/><Relationship Id="rId6" Type="http://schemas.microsoft.com/office/2007/relationships/diagramDrawing" Target="../diagrams/drawing17.xml"/><Relationship Id="rId7" Type="http://schemas.openxmlformats.org/officeDocument/2006/relationships/image" Target="../media/image159.png"/><Relationship Id="rId8" Type="http://schemas.openxmlformats.org/officeDocument/2006/relationships/diagramData" Target="../diagrams/data18.xml"/><Relationship Id="rId9" Type="http://schemas.openxmlformats.org/officeDocument/2006/relationships/diagramLayout" Target="../diagrams/layout18.xml"/><Relationship Id="rId10" Type="http://schemas.openxmlformats.org/officeDocument/2006/relationships/diagramQuickStyle" Target="../diagrams/quickStyle18.xml"/></Relationships>
</file>

<file path=ppt/slides/_rels/slide159.xml.rels><?xml version="1.0" encoding="UTF-8" standalone="yes"?>
<Relationships xmlns="http://schemas.openxmlformats.org/package/2006/relationships"><Relationship Id="rId3" Type="http://schemas.microsoft.com/office/2007/relationships/hdphoto" Target="../media/hdphoto6.wdp"/><Relationship Id="rId4" Type="http://schemas.openxmlformats.org/officeDocument/2006/relationships/image" Target="../media/image160.png"/><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61.png"/><Relationship Id="rId4" Type="http://schemas.openxmlformats.org/officeDocument/2006/relationships/image" Target="../media/image162.png"/><Relationship Id="rId5" Type="http://schemas.microsoft.com/office/2007/relationships/hdphoto" Target="../media/hdphoto7.wdp"/><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2.png"/></Relationships>
</file>

<file path=ppt/slides/_rels/slide162.xml.rels><?xml version="1.0" encoding="UTF-8" standalone="yes"?>
<Relationships xmlns="http://schemas.openxmlformats.org/package/2006/relationships"><Relationship Id="rId3" Type="http://schemas.openxmlformats.org/officeDocument/2006/relationships/diagramLayout" Target="../diagrams/layout19.xml"/><Relationship Id="rId4" Type="http://schemas.openxmlformats.org/officeDocument/2006/relationships/diagramQuickStyle" Target="../diagrams/quickStyle19.xml"/><Relationship Id="rId5" Type="http://schemas.openxmlformats.org/officeDocument/2006/relationships/diagramColors" Target="../diagrams/colors19.xml"/><Relationship Id="rId6" Type="http://schemas.microsoft.com/office/2007/relationships/diagramDrawing" Target="../diagrams/drawing19.xml"/><Relationship Id="rId7" Type="http://schemas.openxmlformats.org/officeDocument/2006/relationships/image" Target="../media/image158.png"/><Relationship Id="rId1" Type="http://schemas.openxmlformats.org/officeDocument/2006/relationships/slideLayout" Target="../slideLayouts/slideLayout2.xml"/><Relationship Id="rId2" Type="http://schemas.openxmlformats.org/officeDocument/2006/relationships/diagramData" Target="../diagrams/data19.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9" Type="http://schemas.openxmlformats.org/officeDocument/2006/relationships/image" Target="../media/image21.png"/><Relationship Id="rId20" Type="http://schemas.openxmlformats.org/officeDocument/2006/relationships/image" Target="../media/image165.png"/><Relationship Id="rId10" Type="http://schemas.openxmlformats.org/officeDocument/2006/relationships/image" Target="../media/image13.emf"/><Relationship Id="rId11" Type="http://schemas.openxmlformats.org/officeDocument/2006/relationships/diagramData" Target="../diagrams/data21.xml"/><Relationship Id="rId12" Type="http://schemas.openxmlformats.org/officeDocument/2006/relationships/diagramLayout" Target="../diagrams/layout21.xml"/><Relationship Id="rId13" Type="http://schemas.openxmlformats.org/officeDocument/2006/relationships/diagramQuickStyle" Target="../diagrams/quickStyle21.xml"/><Relationship Id="rId14" Type="http://schemas.openxmlformats.org/officeDocument/2006/relationships/diagramColors" Target="../diagrams/colors21.xml"/><Relationship Id="rId15" Type="http://schemas.microsoft.com/office/2007/relationships/diagramDrawing" Target="../diagrams/drawing21.xml"/><Relationship Id="rId16" Type="http://schemas.openxmlformats.org/officeDocument/2006/relationships/image" Target="../media/image22.png"/><Relationship Id="rId17" Type="http://schemas.openxmlformats.org/officeDocument/2006/relationships/image" Target="../media/image163.png"/><Relationship Id="rId18" Type="http://schemas.microsoft.com/office/2007/relationships/hdphoto" Target="../media/hdphoto8.wdp"/><Relationship Id="rId19" Type="http://schemas.openxmlformats.org/officeDocument/2006/relationships/image" Target="../media/image164.png"/><Relationship Id="rId1" Type="http://schemas.openxmlformats.org/officeDocument/2006/relationships/slideLayout" Target="../slideLayouts/slideLayout2.xml"/><Relationship Id="rId2" Type="http://schemas.openxmlformats.org/officeDocument/2006/relationships/diagramData" Target="../diagrams/data20.xml"/><Relationship Id="rId3" Type="http://schemas.openxmlformats.org/officeDocument/2006/relationships/diagramLayout" Target="../diagrams/layout20.xml"/><Relationship Id="rId4" Type="http://schemas.openxmlformats.org/officeDocument/2006/relationships/diagramQuickStyle" Target="../diagrams/quickStyle20.xml"/><Relationship Id="rId5" Type="http://schemas.openxmlformats.org/officeDocument/2006/relationships/diagramColors" Target="../diagrams/colors20.xml"/><Relationship Id="rId6" Type="http://schemas.microsoft.com/office/2007/relationships/diagramDrawing" Target="../diagrams/drawing20.xml"/><Relationship Id="rId7" Type="http://schemas.openxmlformats.org/officeDocument/2006/relationships/image" Target="../media/image20.emf"/><Relationship Id="rId8" Type="http://schemas.openxmlformats.org/officeDocument/2006/relationships/image" Target="../media/image18.emf"/></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jpeg"/></Relationships>
</file>

<file path=ppt/slides/_rels/slide168.xml.rels><?xml version="1.0" encoding="UTF-8" standalone="yes"?>
<Relationships xmlns="http://schemas.openxmlformats.org/package/2006/relationships"><Relationship Id="rId3" Type="http://schemas.openxmlformats.org/officeDocument/2006/relationships/image" Target="../media/image166.jpeg"/><Relationship Id="rId4" Type="http://schemas.openxmlformats.org/officeDocument/2006/relationships/image" Target="../media/image167.tif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170.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68.jpeg"/><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3.xml"/></Relationships>
</file>

<file path=ppt/slides/_rels/slide174.xml.rels><?xml version="1.0" encoding="UTF-8" standalone="yes"?>
<Relationships xmlns="http://schemas.openxmlformats.org/package/2006/relationships"><Relationship Id="rId3" Type="http://schemas.microsoft.com/office/2007/relationships/hdphoto" Target="../media/hdphoto9.wdp"/><Relationship Id="rId4" Type="http://schemas.openxmlformats.org/officeDocument/2006/relationships/image" Target="../media/image170.png"/><Relationship Id="rId5" Type="http://schemas.microsoft.com/office/2007/relationships/hdphoto" Target="../media/hdphoto10.wdp"/><Relationship Id="rId6" Type="http://schemas.openxmlformats.org/officeDocument/2006/relationships/image" Target="../media/image171.png"/><Relationship Id="rId7" Type="http://schemas.microsoft.com/office/2007/relationships/hdphoto" Target="../media/hdphoto11.wdp"/><Relationship Id="rId8" Type="http://schemas.openxmlformats.org/officeDocument/2006/relationships/image" Target="../media/image172.png"/><Relationship Id="rId9" Type="http://schemas.microsoft.com/office/2007/relationships/hdphoto" Target="../media/hdphoto12.wdp"/><Relationship Id="rId10" Type="http://schemas.openxmlformats.org/officeDocument/2006/relationships/image" Target="../media/image173.jpeg"/><Relationship Id="rId1" Type="http://schemas.openxmlformats.org/officeDocument/2006/relationships/slideLayout" Target="../slideLayouts/slideLayout2.xml"/><Relationship Id="rId2" Type="http://schemas.openxmlformats.org/officeDocument/2006/relationships/image" Target="../media/image169.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35.jpeg"/></Relationships>
</file>

<file path=ppt/slides/_rels/slide176.xml.rels><?xml version="1.0" encoding="UTF-8" standalone="yes"?>
<Relationships xmlns="http://schemas.openxmlformats.org/package/2006/relationships"><Relationship Id="rId3" Type="http://schemas.openxmlformats.org/officeDocument/2006/relationships/image" Target="../media/image151.png"/><Relationship Id="rId4" Type="http://schemas.openxmlformats.org/officeDocument/2006/relationships/image" Target="../media/image152.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image" Target="../media/image30.png"/><Relationship Id="rId12"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27.png"/><Relationship Id="rId9" Type="http://schemas.openxmlformats.org/officeDocument/2006/relationships/image" Target="../media/image28.png"/><Relationship Id="rId10"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image" Target="../media/image31.jpeg"/><Relationship Id="rId9"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2.png"/><Relationship Id="rId5" Type="http://schemas.openxmlformats.org/officeDocument/2006/relationships/image" Target="../media/image34.png"/><Relationship Id="rId6" Type="http://schemas.openxmlformats.org/officeDocument/2006/relationships/image" Target="../media/image35.jpe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chart" Target="../charts/chart4.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chart" Target="../charts/char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2.png"/><Relationship Id="rId5" Type="http://schemas.openxmlformats.org/officeDocument/2006/relationships/image" Target="../media/image34.png"/><Relationship Id="rId6" Type="http://schemas.openxmlformats.org/officeDocument/2006/relationships/image" Target="../media/image35.jpe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tiff"/><Relationship Id="rId3" Type="http://schemas.openxmlformats.org/officeDocument/2006/relationships/image" Target="../media/image39.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tiff"/></Relationships>
</file>

<file path=ppt/slides/_rels/slide33.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2.png"/><Relationship Id="rId5" Type="http://schemas.openxmlformats.org/officeDocument/2006/relationships/image" Target="../media/image34.png"/><Relationship Id="rId6" Type="http://schemas.openxmlformats.org/officeDocument/2006/relationships/image" Target="../media/image35.jpe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35.jpeg"/></Relationships>
</file>

<file path=ppt/slides/_rels/slide35.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43.tiff"/><Relationship Id="rId5" Type="http://schemas.openxmlformats.org/officeDocument/2006/relationships/image" Target="../media/image44.tiff"/><Relationship Id="rId6" Type="http://schemas.openxmlformats.org/officeDocument/2006/relationships/image" Target="../media/image45.png"/><Relationship Id="rId7" Type="http://schemas.openxmlformats.org/officeDocument/2006/relationships/image" Target="../media/image46.tiff"/><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tiff"/><Relationship Id="rId3" Type="http://schemas.openxmlformats.org/officeDocument/2006/relationships/image" Target="../media/image48.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tiff"/><Relationship Id="rId3" Type="http://schemas.openxmlformats.org/officeDocument/2006/relationships/image" Target="../media/image44.tiff"/></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8" Type="http://schemas.openxmlformats.org/officeDocument/2006/relationships/image" Target="../media/image31.jpeg"/><Relationship Id="rId9"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6.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7" Type="http://schemas.openxmlformats.org/officeDocument/2006/relationships/image" Target="../media/image59.tiff"/><Relationship Id="rId8" Type="http://schemas.openxmlformats.org/officeDocument/2006/relationships/image" Target="../media/image54.tiff"/><Relationship Id="rId1" Type="http://schemas.openxmlformats.org/officeDocument/2006/relationships/slideLayout" Target="../slideLayouts/slideLayout2.xml"/><Relationship Id="rId2" Type="http://schemas.openxmlformats.org/officeDocument/2006/relationships/diagramData" Target="../diagrams/data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1.png"/></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diagramData" Target="../diagrams/data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6.jpg"/><Relationship Id="rId5" Type="http://schemas.openxmlformats.org/officeDocument/2006/relationships/image" Target="../media/image12.png"/><Relationship Id="rId6" Type="http://schemas.openxmlformats.org/officeDocument/2006/relationships/image" Target="../media/image11.png"/><Relationship Id="rId7" Type="http://schemas.microsoft.com/office/2007/relationships/hdphoto" Target="../media/hdphoto1.wdp"/><Relationship Id="rId8"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64.xml.rels><?xml version="1.0" encoding="UTF-8" standalone="yes"?>
<Relationships xmlns="http://schemas.openxmlformats.org/package/2006/relationships"><Relationship Id="rId3" Type="http://schemas.microsoft.com/office/2007/relationships/hdphoto" Target="../media/hdphoto4.wdp"/><Relationship Id="rId4" Type="http://schemas.openxmlformats.org/officeDocument/2006/relationships/image" Target="../media/image64.png"/><Relationship Id="rId5" Type="http://schemas.microsoft.com/office/2007/relationships/hdphoto" Target="../media/hdphoto5.wdp"/><Relationship Id="rId6" Type="http://schemas.openxmlformats.org/officeDocument/2006/relationships/image" Target="../media/image65.png"/><Relationship Id="rId7" Type="http://schemas.microsoft.com/office/2007/relationships/hdphoto" Target="../media/hdphoto6.wdp"/><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6.tif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7.png"/><Relationship Id="rId3" Type="http://schemas.openxmlformats.org/officeDocument/2006/relationships/image" Target="../media/image6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4" Type="http://schemas.microsoft.com/office/2007/relationships/hdphoto" Target="../media/hdphoto1.wdp"/><Relationship Id="rId5" Type="http://schemas.openxmlformats.org/officeDocument/2006/relationships/image" Target="../media/image12.png"/><Relationship Id="rId6" Type="http://schemas.openxmlformats.org/officeDocument/2006/relationships/image" Target="../media/image13.emf"/><Relationship Id="rId7" Type="http://schemas.openxmlformats.org/officeDocument/2006/relationships/image" Target="../media/image14.tiff"/><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9.tiff"/><Relationship Id="rId3" Type="http://schemas.openxmlformats.org/officeDocument/2006/relationships/image" Target="../media/image70.tif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1.png"/><Relationship Id="rId3" Type="http://schemas.openxmlformats.org/officeDocument/2006/relationships/image" Target="../media/image7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tif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 Id="rId3" Type="http://schemas.openxmlformats.org/officeDocument/2006/relationships/image" Target="../media/image7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 Id="rId3" Type="http://schemas.openxmlformats.org/officeDocument/2006/relationships/image" Target="../media/image8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 Id="rId3" Type="http://schemas.openxmlformats.org/officeDocument/2006/relationships/image" Target="../media/image8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 Id="rId3" Type="http://schemas.openxmlformats.org/officeDocument/2006/relationships/image" Target="../media/image84.png"/></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jpeg"/><Relationship Id="rId5" Type="http://schemas.openxmlformats.org/officeDocument/2006/relationships/image" Target="../media/image12.png"/><Relationship Id="rId6" Type="http://schemas.openxmlformats.org/officeDocument/2006/relationships/image" Target="../media/image11.png"/><Relationship Id="rId7" Type="http://schemas.microsoft.com/office/2007/relationships/hdphoto" Target="../media/hdphoto1.wdp"/><Relationship Id="rId8" Type="http://schemas.openxmlformats.org/officeDocument/2006/relationships/image" Target="../media/image13.emf"/><Relationship Id="rId9"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image" Target="../media/image15.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 Id="rId3" Type="http://schemas.openxmlformats.org/officeDocument/2006/relationships/image" Target="../media/image8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 Id="rId3" Type="http://schemas.openxmlformats.org/officeDocument/2006/relationships/image" Target="../media/image8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 Id="rId3" Type="http://schemas.openxmlformats.org/officeDocument/2006/relationships/image" Target="../media/image9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 Id="rId3" Type="http://schemas.openxmlformats.org/officeDocument/2006/relationships/image" Target="../media/image9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ng"/><Relationship Id="rId3" Type="http://schemas.openxmlformats.org/officeDocument/2006/relationships/image" Target="../media/image9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tif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7.tiff"/><Relationship Id="rId3" Type="http://schemas.openxmlformats.org/officeDocument/2006/relationships/image" Target="../media/image98.tif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9.tif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tif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tif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tif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648950E3-4553-4C9F-8065-EFA522DD532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546" t="12520" r="30979" b="34472"/>
          <a:stretch/>
        </p:blipFill>
        <p:spPr>
          <a:xfrm>
            <a:off x="914400" y="0"/>
            <a:ext cx="10363200" cy="6858000"/>
          </a:xfrm>
          <a:prstGeom prst="rect">
            <a:avLst/>
          </a:prstGeom>
        </p:spPr>
      </p:pic>
      <p:sp>
        <p:nvSpPr>
          <p:cNvPr id="2" name="Title 1"/>
          <p:cNvSpPr>
            <a:spLocks noGrp="1"/>
          </p:cNvSpPr>
          <p:nvPr>
            <p:ph type="ctrTitle"/>
          </p:nvPr>
        </p:nvSpPr>
        <p:spPr>
          <a:xfrm>
            <a:off x="914400" y="0"/>
            <a:ext cx="10363200" cy="3093706"/>
          </a:xfrm>
          <a:solidFill>
            <a:schemeClr val="bg2">
              <a:lumMod val="75000"/>
              <a:alpha val="53000"/>
            </a:schemeClr>
          </a:solidFill>
        </p:spPr>
        <p:txBody>
          <a:bodyPr>
            <a:normAutofit/>
          </a:bodyPr>
          <a:lstStyle/>
          <a:p>
            <a:r>
              <a:rPr lang="en-US" sz="4800" b="1" u="sng" dirty="0">
                <a:solidFill>
                  <a:prstClr val="black"/>
                </a:solidFill>
                <a:cs typeface="Calibri"/>
              </a:rPr>
              <a:t>Relationship Between Diapause Preparation and Diapause Length:</a:t>
            </a:r>
            <a:r>
              <a:rPr lang="en-US" sz="4800" dirty="0">
                <a:solidFill>
                  <a:prstClr val="black"/>
                </a:solidFill>
                <a:cs typeface="Calibri"/>
              </a:rPr>
              <a:t/>
            </a:r>
            <a:br>
              <a:rPr lang="en-US" sz="4800" dirty="0">
                <a:solidFill>
                  <a:prstClr val="black"/>
                </a:solidFill>
                <a:cs typeface="Calibri"/>
              </a:rPr>
            </a:br>
            <a:r>
              <a:rPr lang="en-US" sz="4800" dirty="0">
                <a:solidFill>
                  <a:prstClr val="black"/>
                </a:solidFill>
                <a:cs typeface="Calibri"/>
              </a:rPr>
              <a:t> </a:t>
            </a:r>
            <a:r>
              <a:rPr lang="en-US" sz="4000" i="1" dirty="0">
                <a:solidFill>
                  <a:prstClr val="black"/>
                </a:solidFill>
                <a:cs typeface="Calibri"/>
              </a:rPr>
              <a:t>A possible target for European corn borer management</a:t>
            </a:r>
            <a:endParaRPr lang="en-US" sz="4000" dirty="0"/>
          </a:p>
        </p:txBody>
      </p:sp>
      <p:sp>
        <p:nvSpPr>
          <p:cNvPr id="3" name="Subtitle 2"/>
          <p:cNvSpPr>
            <a:spLocks noGrp="1"/>
          </p:cNvSpPr>
          <p:nvPr>
            <p:ph type="subTitle" idx="1"/>
          </p:nvPr>
        </p:nvSpPr>
        <p:spPr>
          <a:xfrm>
            <a:off x="7037294" y="6167718"/>
            <a:ext cx="4240306" cy="551885"/>
          </a:xfrm>
        </p:spPr>
        <p:style>
          <a:lnRef idx="1">
            <a:schemeClr val="accent3"/>
          </a:lnRef>
          <a:fillRef idx="2">
            <a:schemeClr val="accent3"/>
          </a:fillRef>
          <a:effectRef idx="1">
            <a:schemeClr val="accent3"/>
          </a:effectRef>
          <a:fontRef idx="minor">
            <a:schemeClr val="dk1"/>
          </a:fontRef>
        </p:style>
        <p:txBody>
          <a:bodyPr>
            <a:normAutofit lnSpcReduction="10000"/>
          </a:bodyPr>
          <a:lstStyle/>
          <a:p>
            <a:r>
              <a:rPr lang="en-US" i="1" dirty="0">
                <a:solidFill>
                  <a:schemeClr val="tx1"/>
                </a:solidFill>
                <a:cs typeface="Calibri"/>
              </a:rPr>
              <a:t>James T. Brown</a:t>
            </a:r>
          </a:p>
        </p:txBody>
      </p:sp>
    </p:spTree>
    <p:extLst>
      <p:ext uri="{BB962C8B-B14F-4D97-AF65-F5344CB8AC3E}">
        <p14:creationId xmlns:p14="http://schemas.microsoft.com/office/powerpoint/2010/main" val="8681857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nvPr>
        </p:nvGraphicFramePr>
        <p:xfrm>
          <a:off x="958362" y="3099721"/>
          <a:ext cx="4368194" cy="3304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Oval 6"/>
          <p:cNvSpPr/>
          <p:nvPr/>
        </p:nvSpPr>
        <p:spPr>
          <a:xfrm>
            <a:off x="2674949" y="2897223"/>
            <a:ext cx="1657565" cy="65595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8" name="Oval 7"/>
          <p:cNvSpPr/>
          <p:nvPr/>
        </p:nvSpPr>
        <p:spPr>
          <a:xfrm>
            <a:off x="4452377" y="4023147"/>
            <a:ext cx="765369" cy="954760"/>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9"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79605" y="5439826"/>
            <a:ext cx="1328275" cy="993419"/>
          </a:xfrm>
          <a:prstGeom prst="rect">
            <a:avLst/>
          </a:prstGeom>
        </p:spPr>
      </p:pic>
      <p:sp>
        <p:nvSpPr>
          <p:cNvPr id="10" name="Rectangle 9"/>
          <p:cNvSpPr/>
          <p:nvPr/>
        </p:nvSpPr>
        <p:spPr>
          <a:xfrm rot="15713467">
            <a:off x="1215008" y="3816039"/>
            <a:ext cx="645263" cy="1148734"/>
          </a:xfrm>
          <a:prstGeom prst="rect">
            <a:avLst/>
          </a:prstGeom>
          <a:blipFill rotWithShape="1">
            <a:blip r:embed="rId11"/>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21" name="Oval 20"/>
          <p:cNvSpPr/>
          <p:nvPr/>
        </p:nvSpPr>
        <p:spPr>
          <a:xfrm>
            <a:off x="8782900" y="2973960"/>
            <a:ext cx="1807658" cy="69198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a16="http://schemas.microsoft.com/office/drawing/2014/main" xmlns="" id="{095E94B4-B217-4760-9941-222CE13BE016}"/>
              </a:ext>
            </a:extLst>
          </p:cNvPr>
          <p:cNvSpPr txBox="1"/>
          <p:nvPr/>
        </p:nvSpPr>
        <p:spPr>
          <a:xfrm>
            <a:off x="276117" y="61685"/>
            <a:ext cx="11660499" cy="90447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2500"/>
          </a:bodyPr>
          <a:lstStyle/>
          <a:p>
            <a:pPr algn="ctr"/>
            <a:r>
              <a:rPr lang="en-US" sz="5400" b="1" dirty="0"/>
              <a:t>Photoperiod and  Life History Trajectories</a:t>
            </a:r>
            <a:endParaRPr lang="en-US" sz="5400" b="1" dirty="0">
              <a:cs typeface="Calibri"/>
            </a:endParaRPr>
          </a:p>
        </p:txBody>
      </p:sp>
      <p:cxnSp>
        <p:nvCxnSpPr>
          <p:cNvPr id="29" name="Straight Connector 28">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4208" y="1435175"/>
            <a:ext cx="3969974" cy="584775"/>
          </a:xfrm>
          <a:prstGeom prst="rect">
            <a:avLst/>
          </a:prstGeom>
          <a:noFill/>
        </p:spPr>
        <p:txBody>
          <a:bodyPr wrap="square" rtlCol="0">
            <a:spAutoFit/>
          </a:bodyPr>
          <a:lstStyle/>
          <a:p>
            <a:r>
              <a:rPr lang="en-US" sz="3200" b="1" dirty="0"/>
              <a:t>Spring</a:t>
            </a:r>
          </a:p>
        </p:txBody>
      </p: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sp>
        <p:nvSpPr>
          <p:cNvPr id="20" name="Rectangle 19">
            <a:extLst>
              <a:ext uri="{FF2B5EF4-FFF2-40B4-BE49-F238E27FC236}">
                <a16:creationId xmlns:a16="http://schemas.microsoft.com/office/drawing/2014/main" xmlns="" id="{E6150F1F-E723-420D-A5C5-C79BD9BBA385}"/>
              </a:ext>
            </a:extLst>
          </p:cNvPr>
          <p:cNvSpPr/>
          <p:nvPr/>
        </p:nvSpPr>
        <p:spPr>
          <a:xfrm>
            <a:off x="7575133" y="3665948"/>
            <a:ext cx="656580" cy="1618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xmlns="" id="{8F87375D-4C82-4810-8444-80DE707062CA}"/>
              </a:ext>
            </a:extLst>
          </p:cNvPr>
          <p:cNvSpPr/>
          <p:nvPr/>
        </p:nvSpPr>
        <p:spPr>
          <a:xfrm>
            <a:off x="5935453" y="1278680"/>
            <a:ext cx="5921230" cy="5422605"/>
          </a:xfrm>
          <a:prstGeom prst="rect">
            <a:avLst/>
          </a:prstGeom>
          <a:solidFill>
            <a:schemeClr val="accent1">
              <a:lumMod val="75000"/>
              <a:alpha val="16000"/>
            </a:schemeClr>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xmlns="" id="{E6150F1F-E723-420D-A5C5-C79BD9BBA385}"/>
              </a:ext>
            </a:extLst>
          </p:cNvPr>
          <p:cNvSpPr/>
          <p:nvPr/>
        </p:nvSpPr>
        <p:spPr>
          <a:xfrm>
            <a:off x="7596551" y="3665948"/>
            <a:ext cx="656580" cy="16182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43894" y="1278680"/>
            <a:ext cx="5543616" cy="5422605"/>
          </a:xfrm>
          <a:prstGeom prst="rect">
            <a:avLst/>
          </a:prstGeom>
          <a:solidFill>
            <a:schemeClr val="accent3">
              <a:lumMod val="60000"/>
              <a:lumOff val="40000"/>
              <a:alpha val="16000"/>
            </a:schemeClr>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7607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20" grpId="0" animBg="1"/>
      <p:bldP spid="31" grpId="0" animBg="1"/>
      <p:bldP spid="32"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xmlns="" id="{8B219844-567C-4387-B9F5-D22686FE0D1F}"/>
              </a:ext>
            </a:extLst>
          </p:cNvPr>
          <p:cNvGraphicFramePr>
            <a:graphicFrameLocks noGrp="1"/>
          </p:cNvGraphicFramePr>
          <p:nvPr>
            <p:ph idx="1"/>
          </p:nvPr>
        </p:nvGraphicFramePr>
        <p:xfrm>
          <a:off x="1618593" y="1600200"/>
          <a:ext cx="8954814" cy="4600903"/>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normAutofit fontScale="90000"/>
          </a:bodyPr>
          <a:lstStyle/>
          <a:p>
            <a:r>
              <a:rPr lang="en-US" dirty="0"/>
              <a:t>Affect of diapause programming: </a:t>
            </a:r>
            <a:br>
              <a:rPr lang="en-US" dirty="0"/>
            </a:br>
            <a:r>
              <a:rPr lang="en-US" dirty="0">
                <a:solidFill>
                  <a:schemeClr val="accent6">
                    <a:lumMod val="75000"/>
                  </a:schemeClr>
                </a:solidFill>
              </a:rPr>
              <a:t>Short</a:t>
            </a:r>
            <a:r>
              <a:rPr lang="en-US" dirty="0"/>
              <a:t> Diapause Genotype</a:t>
            </a:r>
          </a:p>
        </p:txBody>
      </p:sp>
      <p:sp>
        <p:nvSpPr>
          <p:cNvPr id="5" name="Rectangle 4">
            <a:extLst>
              <a:ext uri="{FF2B5EF4-FFF2-40B4-BE49-F238E27FC236}">
                <a16:creationId xmlns:a16="http://schemas.microsoft.com/office/drawing/2014/main" xmlns="" id="{69A0822A-FD2D-4A89-87A2-0E6D3B9B9991}"/>
              </a:ext>
            </a:extLst>
          </p:cNvPr>
          <p:cNvSpPr/>
          <p:nvPr/>
        </p:nvSpPr>
        <p:spPr>
          <a:xfrm>
            <a:off x="2554013" y="2017986"/>
            <a:ext cx="7861739" cy="3005959"/>
          </a:xfrm>
          <a:prstGeom prst="rect">
            <a:avLst/>
          </a:prstGeom>
          <a:solidFill>
            <a:schemeClr val="accent6">
              <a:alpha val="2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007765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xmlns="" id="{996FBC09-F94F-41A6-886E-FD55F1BC992B}"/>
              </a:ext>
            </a:extLst>
          </p:cNvPr>
          <p:cNvGraphicFramePr/>
          <p:nvPr/>
        </p:nvGraphicFramePr>
        <p:xfrm>
          <a:off x="2116083" y="1119059"/>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xmlns="" id="{313FAFA0-C5D8-47C1-A1C6-CBC4E7668A53}"/>
              </a:ext>
            </a:extLst>
          </p:cNvPr>
          <p:cNvSpPr txBox="1"/>
          <p:nvPr/>
        </p:nvSpPr>
        <p:spPr>
          <a:xfrm flipH="1">
            <a:off x="1008993" y="206528"/>
            <a:ext cx="9921766" cy="823485"/>
          </a:xfrm>
          <a:prstGeom prst="rect">
            <a:avLst/>
          </a:prstGeom>
          <a:noFill/>
        </p:spPr>
        <p:txBody>
          <a:bodyPr wrap="square" rtlCol="0">
            <a:normAutofit/>
          </a:bodyPr>
          <a:lstStyle/>
          <a:p>
            <a:r>
              <a:rPr lang="en-US" sz="4800" dirty="0"/>
              <a:t>Diapause Induction in Short Genotype</a:t>
            </a:r>
          </a:p>
        </p:txBody>
      </p:sp>
    </p:spTree>
    <p:extLst>
      <p:ext uri="{BB962C8B-B14F-4D97-AF65-F5344CB8AC3E}">
        <p14:creationId xmlns:p14="http://schemas.microsoft.com/office/powerpoint/2010/main" val="72172014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Diapause programming </a:t>
            </a:r>
            <a:r>
              <a:rPr lang="en-US" i="1" u="sng" dirty="0"/>
              <a:t>SHOULD</a:t>
            </a:r>
            <a:r>
              <a:rPr lang="en-US" i="1" dirty="0"/>
              <a:t> </a:t>
            </a:r>
            <a:r>
              <a:rPr lang="en-US" dirty="0"/>
              <a:t>induce diapause</a:t>
            </a:r>
          </a:p>
        </p:txBody>
      </p:sp>
      <p:graphicFrame>
        <p:nvGraphicFramePr>
          <p:cNvPr id="6" name="Content Placeholder 5">
            <a:extLst>
              <a:ext uri="{FF2B5EF4-FFF2-40B4-BE49-F238E27FC236}">
                <a16:creationId xmlns:a16="http://schemas.microsoft.com/office/drawing/2014/main" xmlns="" id="{8B219844-567C-4387-B9F5-D22686FE0D1F}"/>
              </a:ext>
            </a:extLst>
          </p:cNvPr>
          <p:cNvGraphicFramePr>
            <a:graphicFrameLocks noGrp="1"/>
          </p:cNvGraphicFramePr>
          <p:nvPr>
            <p:ph idx="1"/>
          </p:nvPr>
        </p:nvGraphicFramePr>
        <p:xfrm>
          <a:off x="609600" y="1600200"/>
          <a:ext cx="109728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216219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Diapause programming </a:t>
            </a:r>
            <a:r>
              <a:rPr lang="en-US" i="1" u="sng" dirty="0"/>
              <a:t>SHOULD</a:t>
            </a:r>
            <a:r>
              <a:rPr lang="en-US" i="1" dirty="0"/>
              <a:t> </a:t>
            </a:r>
            <a:r>
              <a:rPr lang="en-US" dirty="0"/>
              <a:t>induce diapause</a:t>
            </a:r>
          </a:p>
        </p:txBody>
      </p:sp>
      <p:graphicFrame>
        <p:nvGraphicFramePr>
          <p:cNvPr id="6" name="Content Placeholder 5">
            <a:extLst>
              <a:ext uri="{FF2B5EF4-FFF2-40B4-BE49-F238E27FC236}">
                <a16:creationId xmlns:a16="http://schemas.microsoft.com/office/drawing/2014/main" xmlns="" id="{8B219844-567C-4387-B9F5-D22686FE0D1F}"/>
              </a:ext>
            </a:extLst>
          </p:cNvPr>
          <p:cNvGraphicFramePr>
            <a:graphicFrameLocks noGrp="1"/>
          </p:cNvGraphicFramePr>
          <p:nvPr>
            <p:ph idx="1"/>
          </p:nvPr>
        </p:nvGraphicFramePr>
        <p:xfrm>
          <a:off x="609600" y="1760838"/>
          <a:ext cx="109728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7371261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xmlns="" id="{E37908D7-9AAD-4912-ACF8-AE974CA0D79B}"/>
              </a:ext>
            </a:extLst>
          </p:cNvPr>
          <p:cNvGraphicFramePr/>
          <p:nvPr>
            <p:extLst/>
          </p:nvPr>
        </p:nvGraphicFramePr>
        <p:xfrm>
          <a:off x="1905000" y="342900"/>
          <a:ext cx="8458200" cy="61976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045531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8842762" y="1578026"/>
            <a:ext cx="1378205" cy="664987"/>
          </a:xfrm>
          <a:prstGeom prst="rect">
            <a:avLst/>
          </a:prstGeom>
          <a:noFill/>
        </p:spPr>
        <p:txBody>
          <a:bodyPr wrap="square" rtlCol="0">
            <a:spAutoFit/>
          </a:bodyPr>
          <a:lstStyle/>
          <a:p>
            <a:r>
              <a:rPr lang="en-US" dirty="0"/>
              <a:t>Diapause Treatment</a:t>
            </a:r>
          </a:p>
        </p:txBody>
      </p:sp>
      <p:sp>
        <p:nvSpPr>
          <p:cNvPr id="7" name="TextBox 6"/>
          <p:cNvSpPr txBox="1"/>
          <p:nvPr/>
        </p:nvSpPr>
        <p:spPr>
          <a:xfrm>
            <a:off x="8852395" y="2570903"/>
            <a:ext cx="1491107" cy="646331"/>
          </a:xfrm>
          <a:prstGeom prst="rect">
            <a:avLst/>
          </a:prstGeom>
          <a:noFill/>
        </p:spPr>
        <p:txBody>
          <a:bodyPr wrap="square" rtlCol="0">
            <a:spAutoFit/>
          </a:bodyPr>
          <a:lstStyle/>
          <a:p>
            <a:r>
              <a:rPr lang="en-US" dirty="0"/>
              <a:t>Non Diapause Treatment</a:t>
            </a:r>
          </a:p>
        </p:txBody>
      </p:sp>
      <p:sp>
        <p:nvSpPr>
          <p:cNvPr id="8" name="Rectangle 7"/>
          <p:cNvSpPr/>
          <p:nvPr/>
        </p:nvSpPr>
        <p:spPr>
          <a:xfrm>
            <a:off x="7947495" y="1809876"/>
            <a:ext cx="753979" cy="176463"/>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957128" y="2798372"/>
            <a:ext cx="753979" cy="176463"/>
          </a:xfrm>
          <a:prstGeom prst="rect">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402692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224" y="274638"/>
            <a:ext cx="10475552" cy="6583362"/>
          </a:xfrm>
          <a:prstGeom prst="rect">
            <a:avLst/>
          </a:prstGeom>
        </p:spPr>
      </p:pic>
      <p:sp>
        <p:nvSpPr>
          <p:cNvPr id="5" name="TextBox 4"/>
          <p:cNvSpPr txBox="1"/>
          <p:nvPr/>
        </p:nvSpPr>
        <p:spPr>
          <a:xfrm>
            <a:off x="8834928" y="1068944"/>
            <a:ext cx="1246880" cy="369332"/>
          </a:xfrm>
          <a:prstGeom prst="rect">
            <a:avLst/>
          </a:prstGeom>
          <a:noFill/>
        </p:spPr>
        <p:txBody>
          <a:bodyPr wrap="none" rtlCol="0">
            <a:spAutoFit/>
          </a:bodyPr>
          <a:lstStyle/>
          <a:p>
            <a:r>
              <a:rPr lang="en-US" dirty="0"/>
              <a:t>Treatments</a:t>
            </a:r>
          </a:p>
        </p:txBody>
      </p:sp>
    </p:spTree>
    <p:extLst>
      <p:ext uri="{BB962C8B-B14F-4D97-AF65-F5344CB8AC3E}">
        <p14:creationId xmlns:p14="http://schemas.microsoft.com/office/powerpoint/2010/main" val="39971854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4E573904-11DA-4B3E-9A67-3711A1BC39DC}"/>
              </a:ext>
            </a:extLst>
          </p:cNvPr>
          <p:cNvPicPr>
            <a:picLocks noChangeAspect="1"/>
          </p:cNvPicPr>
          <p:nvPr/>
        </p:nvPicPr>
        <p:blipFill>
          <a:blip r:embed="rId2"/>
          <a:stretch>
            <a:fillRect/>
          </a:stretch>
        </p:blipFill>
        <p:spPr>
          <a:xfrm>
            <a:off x="762000" y="274320"/>
            <a:ext cx="10668000" cy="6583680"/>
          </a:xfrm>
          <a:prstGeom prst="rect">
            <a:avLst/>
          </a:prstGeom>
        </p:spPr>
      </p:pic>
      <p:sp>
        <p:nvSpPr>
          <p:cNvPr id="3" name="TextBox 2">
            <a:extLst>
              <a:ext uri="{FF2B5EF4-FFF2-40B4-BE49-F238E27FC236}">
                <a16:creationId xmlns:a16="http://schemas.microsoft.com/office/drawing/2014/main" xmlns="" id="{F4ACB49F-A458-4BFA-A795-E1E0AB265D7C}"/>
              </a:ext>
            </a:extLst>
          </p:cNvPr>
          <p:cNvSpPr txBox="1"/>
          <p:nvPr/>
        </p:nvSpPr>
        <p:spPr>
          <a:xfrm>
            <a:off x="5372100" y="3863184"/>
            <a:ext cx="4089400" cy="1754326"/>
          </a:xfrm>
          <a:prstGeom prst="rect">
            <a:avLst/>
          </a:prstGeom>
          <a:noFill/>
        </p:spPr>
        <p:txBody>
          <a:bodyPr wrap="square" rtlCol="0">
            <a:spAutoFit/>
          </a:bodyPr>
          <a:lstStyle/>
          <a:p>
            <a:r>
              <a:rPr lang="en-US" dirty="0"/>
              <a:t>There does not seem to be any overlap between pupation events between treatments.</a:t>
            </a:r>
          </a:p>
          <a:p>
            <a:r>
              <a:rPr lang="en-US" dirty="0"/>
              <a:t>By day 41 there are 7 BE larvae remaining. How about I only use those larvae for the comparison?</a:t>
            </a:r>
          </a:p>
        </p:txBody>
      </p:sp>
    </p:spTree>
    <p:extLst>
      <p:ext uri="{BB962C8B-B14F-4D97-AF65-F5344CB8AC3E}">
        <p14:creationId xmlns:p14="http://schemas.microsoft.com/office/powerpoint/2010/main" val="24350645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304249"/>
            <a:ext cx="10972800" cy="769441"/>
          </a:xfrm>
        </p:spPr>
        <p:txBody>
          <a:bodyPr>
            <a:spAutoFit/>
          </a:bodyPr>
          <a:lstStyle/>
          <a:p>
            <a:r>
              <a:rPr lang="en-US" b="1" dirty="0"/>
              <a:t>Are diapause programmed animals bigger?</a:t>
            </a:r>
          </a:p>
        </p:txBody>
      </p:sp>
      <p:pic>
        <p:nvPicPr>
          <p:cNvPr id="6" name="Picture 5"/>
          <p:cNvPicPr>
            <a:picLocks noChangeAspect="1"/>
          </p:cNvPicPr>
          <p:nvPr/>
        </p:nvPicPr>
        <p:blipFill>
          <a:blip r:embed="rId2"/>
          <a:stretch>
            <a:fillRect/>
          </a:stretch>
        </p:blipFill>
        <p:spPr>
          <a:xfrm>
            <a:off x="1344609" y="1511300"/>
            <a:ext cx="3235794" cy="4318000"/>
          </a:xfrm>
          <a:prstGeom prst="rect">
            <a:avLst/>
          </a:prstGeom>
        </p:spPr>
      </p:pic>
      <p:pic>
        <p:nvPicPr>
          <p:cNvPr id="1026" name="Picture 2" descr="https://certifiedscale.com/media/catalog/product/cache/1/image/9df78eab33525d08d6e5fb8d27136e95/e/n/entris_90_mm_p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2240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40488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Does the wandering day differ in animals programmed for diapause?</a:t>
            </a:r>
          </a:p>
        </p:txBody>
      </p:sp>
      <p:sp>
        <p:nvSpPr>
          <p:cNvPr id="3" name="Content Placeholder 2"/>
          <p:cNvSpPr>
            <a:spLocks noGrp="1"/>
          </p:cNvSpPr>
          <p:nvPr>
            <p:ph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2387600" y="1600203"/>
            <a:ext cx="7416800" cy="4577225"/>
          </a:xfrm>
          <a:prstGeom prst="rect">
            <a:avLst/>
          </a:prstGeom>
        </p:spPr>
      </p:pic>
      <p:sp>
        <p:nvSpPr>
          <p:cNvPr id="7" name="TextBox 6"/>
          <p:cNvSpPr txBox="1"/>
          <p:nvPr/>
        </p:nvSpPr>
        <p:spPr>
          <a:xfrm>
            <a:off x="4686300" y="2006600"/>
            <a:ext cx="338554" cy="461665"/>
          </a:xfrm>
          <a:prstGeom prst="rect">
            <a:avLst/>
          </a:prstGeom>
          <a:noFill/>
        </p:spPr>
        <p:txBody>
          <a:bodyPr wrap="none" rtlCol="0">
            <a:spAutoFit/>
          </a:bodyPr>
          <a:lstStyle/>
          <a:p>
            <a:r>
              <a:rPr lang="en-US" sz="2400" b="1"/>
              <a:t>*</a:t>
            </a:r>
          </a:p>
        </p:txBody>
      </p:sp>
    </p:spTree>
    <p:extLst>
      <p:ext uri="{BB962C8B-B14F-4D97-AF65-F5344CB8AC3E}">
        <p14:creationId xmlns:p14="http://schemas.microsoft.com/office/powerpoint/2010/main" val="360216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241522" y="354265"/>
            <a:ext cx="6707918" cy="1343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a:t> During Diapause</a:t>
            </a:r>
          </a:p>
        </p:txBody>
      </p:sp>
      <p:sp>
        <p:nvSpPr>
          <p:cNvPr id="5" name="Content Placeholder 2"/>
          <p:cNvSpPr txBox="1">
            <a:spLocks/>
          </p:cNvSpPr>
          <p:nvPr/>
        </p:nvSpPr>
        <p:spPr>
          <a:xfrm>
            <a:off x="256104" y="1703795"/>
            <a:ext cx="5924437" cy="43395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10000"/>
              </a:lnSpc>
              <a:spcAft>
                <a:spcPts val="500"/>
              </a:spcAft>
            </a:pPr>
            <a:r>
              <a:rPr lang="en-US" sz="3600" dirty="0"/>
              <a:t>Metabolism and Development suppressed</a:t>
            </a:r>
          </a:p>
          <a:p>
            <a:pPr lvl="1">
              <a:lnSpc>
                <a:spcPct val="110000"/>
              </a:lnSpc>
              <a:spcAft>
                <a:spcPts val="500"/>
              </a:spcAft>
            </a:pPr>
            <a:r>
              <a:rPr lang="en-US" sz="3600" dirty="0"/>
              <a:t>Feeding is terminated*</a:t>
            </a:r>
          </a:p>
          <a:p>
            <a:pPr lvl="1">
              <a:lnSpc>
                <a:spcPct val="110000"/>
              </a:lnSpc>
              <a:spcAft>
                <a:spcPts val="500"/>
              </a:spcAft>
            </a:pPr>
            <a:r>
              <a:rPr lang="en-US" sz="3600" dirty="0"/>
              <a:t>Preparation for diapause</a:t>
            </a:r>
          </a:p>
          <a:p>
            <a:pPr lvl="1">
              <a:lnSpc>
                <a:spcPct val="110000"/>
              </a:lnSpc>
              <a:spcAft>
                <a:spcPts val="500"/>
              </a:spcAft>
            </a:pPr>
            <a:endParaRPr lang="en-US" sz="3600" dirty="0"/>
          </a:p>
          <a:p>
            <a:pPr lvl="1">
              <a:lnSpc>
                <a:spcPct val="110000"/>
              </a:lnSpc>
              <a:spcAft>
                <a:spcPts val="500"/>
              </a:spcAft>
            </a:pPr>
            <a:endParaRPr lang="en-US" sz="3600" dirty="0"/>
          </a:p>
        </p:txBody>
      </p:sp>
      <p:pic>
        <p:nvPicPr>
          <p:cNvPr id="8" name="Picture 7">
            <a:extLst>
              <a:ext uri="{FF2B5EF4-FFF2-40B4-BE49-F238E27FC236}">
                <a16:creationId xmlns:a16="http://schemas.microsoft.com/office/drawing/2014/main" xmlns="" id="{7F8E03E1-6B8B-4532-B60F-04187D8C865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31" t="16685" r="16450" b="8552"/>
          <a:stretch/>
        </p:blipFill>
        <p:spPr>
          <a:xfrm>
            <a:off x="7222247" y="1087302"/>
            <a:ext cx="3802383" cy="3840250"/>
          </a:xfrm>
          <a:prstGeom prst="rect">
            <a:avLst/>
          </a:prstGeom>
        </p:spPr>
      </p:pic>
      <p:sp>
        <p:nvSpPr>
          <p:cNvPr id="9" name="Minus 7">
            <a:extLst>
              <a:ext uri="{FF2B5EF4-FFF2-40B4-BE49-F238E27FC236}">
                <a16:creationId xmlns:a16="http://schemas.microsoft.com/office/drawing/2014/main" xmlns="" id="{5E978AFB-8044-447C-877B-AB3FFD8E9EE7}"/>
              </a:ext>
            </a:extLst>
          </p:cNvPr>
          <p:cNvSpPr/>
          <p:nvPr/>
        </p:nvSpPr>
        <p:spPr>
          <a:xfrm>
            <a:off x="8954863" y="2917470"/>
            <a:ext cx="2069766" cy="323053"/>
          </a:xfrm>
          <a:prstGeom prst="rect">
            <a:avLst/>
          </a:prstGeom>
          <a:solidFill>
            <a:schemeClr val="bg2">
              <a:lumMod val="2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400" kern="1200" dirty="0"/>
              <a:t>Carbohydrates</a:t>
            </a:r>
          </a:p>
        </p:txBody>
      </p:sp>
      <p:sp>
        <p:nvSpPr>
          <p:cNvPr id="13" name="Minus 9">
            <a:extLst>
              <a:ext uri="{FF2B5EF4-FFF2-40B4-BE49-F238E27FC236}">
                <a16:creationId xmlns:a16="http://schemas.microsoft.com/office/drawing/2014/main" xmlns="" id="{37080D61-B1A1-4D83-9439-220BE81BD2B2}"/>
              </a:ext>
            </a:extLst>
          </p:cNvPr>
          <p:cNvSpPr/>
          <p:nvPr/>
        </p:nvSpPr>
        <p:spPr>
          <a:xfrm>
            <a:off x="7222247" y="4579499"/>
            <a:ext cx="2221046" cy="323053"/>
          </a:xfrm>
          <a:prstGeom prst="rect">
            <a:avLst/>
          </a:prstGeom>
          <a:solidFill>
            <a:schemeClr val="bg2">
              <a:lumMod val="2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400" kern="1200" dirty="0"/>
              <a:t>Proteins</a:t>
            </a:r>
          </a:p>
        </p:txBody>
      </p:sp>
      <p:sp>
        <p:nvSpPr>
          <p:cNvPr id="10" name="Minus 7">
            <a:extLst>
              <a:ext uri="{FF2B5EF4-FFF2-40B4-BE49-F238E27FC236}">
                <a16:creationId xmlns:a16="http://schemas.microsoft.com/office/drawing/2014/main" xmlns="" id="{5E978AFB-8044-447C-877B-AB3FFD8E9EE7}"/>
              </a:ext>
            </a:extLst>
          </p:cNvPr>
          <p:cNvSpPr/>
          <p:nvPr/>
        </p:nvSpPr>
        <p:spPr>
          <a:xfrm>
            <a:off x="7222247" y="1087302"/>
            <a:ext cx="2069766" cy="323053"/>
          </a:xfrm>
          <a:prstGeom prst="rect">
            <a:avLst/>
          </a:prstGeom>
          <a:solidFill>
            <a:schemeClr val="bg2">
              <a:lumMod val="2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400" kern="1200" dirty="0"/>
              <a:t>Lipids</a:t>
            </a:r>
          </a:p>
        </p:txBody>
      </p:sp>
    </p:spTree>
    <p:extLst>
      <p:ext uri="{BB962C8B-B14F-4D97-AF65-F5344CB8AC3E}">
        <p14:creationId xmlns:p14="http://schemas.microsoft.com/office/powerpoint/2010/main" val="221166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0"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8" name="Content Placeholder 7"/>
          <p:cNvSpPr>
            <a:spLocks noGrp="1"/>
          </p:cNvSpPr>
          <p:nvPr>
            <p:ph idx="1"/>
          </p:nvPr>
        </p:nvSpPr>
        <p:spPr/>
        <p:txBody>
          <a:bodyPr/>
          <a:lstStyle/>
          <a:p>
            <a:endParaRPr lang="en-US"/>
          </a:p>
        </p:txBody>
      </p:sp>
      <p:pic>
        <p:nvPicPr>
          <p:cNvPr id="9"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228" y="0"/>
            <a:ext cx="8123639" cy="6858000"/>
          </a:xfrm>
          <a:prstGeom prst="rect">
            <a:avLst/>
          </a:prstGeom>
        </p:spPr>
      </p:pic>
    </p:spTree>
    <p:extLst>
      <p:ext uri="{BB962C8B-B14F-4D97-AF65-F5344CB8AC3E}">
        <p14:creationId xmlns:p14="http://schemas.microsoft.com/office/powerpoint/2010/main" val="4003313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304249"/>
            <a:ext cx="10972800" cy="769441"/>
          </a:xfrm>
        </p:spPr>
        <p:txBody>
          <a:bodyPr>
            <a:spAutoFit/>
          </a:bodyPr>
          <a:lstStyle/>
          <a:p>
            <a:r>
              <a:rPr lang="en-US" b="1" dirty="0"/>
              <a:t>Are diapause programmed animals bigger?</a:t>
            </a:r>
          </a:p>
        </p:txBody>
      </p:sp>
      <p:pic>
        <p:nvPicPr>
          <p:cNvPr id="10" name="Picture 9"/>
          <p:cNvPicPr>
            <a:picLocks noChangeAspect="1"/>
          </p:cNvPicPr>
          <p:nvPr/>
        </p:nvPicPr>
        <p:blipFill rotWithShape="1">
          <a:blip r:embed="rId2"/>
          <a:srcRect t="5935"/>
          <a:stretch/>
        </p:blipFill>
        <p:spPr>
          <a:xfrm>
            <a:off x="1477682" y="1163159"/>
            <a:ext cx="8131537" cy="5074496"/>
          </a:xfrm>
          <a:prstGeom prst="rect">
            <a:avLst/>
          </a:prstGeom>
        </p:spPr>
      </p:pic>
      <p:sp>
        <p:nvSpPr>
          <p:cNvPr id="14" name="Rectangle 13"/>
          <p:cNvSpPr/>
          <p:nvPr/>
        </p:nvSpPr>
        <p:spPr>
          <a:xfrm>
            <a:off x="2194769" y="5732558"/>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p:cNvSpPr/>
          <p:nvPr/>
        </p:nvSpPr>
        <p:spPr>
          <a:xfrm>
            <a:off x="5857500" y="573255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7" name="TextBox 16"/>
          <p:cNvSpPr txBox="1"/>
          <p:nvPr/>
        </p:nvSpPr>
        <p:spPr>
          <a:xfrm>
            <a:off x="6961039" y="1314121"/>
            <a:ext cx="1378205" cy="664987"/>
          </a:xfrm>
          <a:prstGeom prst="rect">
            <a:avLst/>
          </a:prstGeom>
          <a:noFill/>
        </p:spPr>
        <p:txBody>
          <a:bodyPr wrap="square" rtlCol="0">
            <a:spAutoFit/>
          </a:bodyPr>
          <a:lstStyle/>
          <a:p>
            <a:r>
              <a:rPr lang="en-US"/>
              <a:t>Diapause Treatment</a:t>
            </a:r>
          </a:p>
        </p:txBody>
      </p:sp>
      <p:sp>
        <p:nvSpPr>
          <p:cNvPr id="20" name="Rectangle 19"/>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6945286" y="2793091"/>
            <a:ext cx="1491107" cy="646331"/>
          </a:xfrm>
          <a:prstGeom prst="rect">
            <a:avLst/>
          </a:prstGeom>
          <a:noFill/>
        </p:spPr>
        <p:txBody>
          <a:bodyPr wrap="square" rtlCol="0">
            <a:spAutoFit/>
          </a:bodyPr>
          <a:lstStyle/>
          <a:p>
            <a:r>
              <a:rPr lang="en-US"/>
              <a:t>Non Diapause Treatment</a:t>
            </a:r>
          </a:p>
        </p:txBody>
      </p:sp>
      <p:sp>
        <p:nvSpPr>
          <p:cNvPr id="19" name="Rectangle 18"/>
          <p:cNvSpPr/>
          <p:nvPr/>
        </p:nvSpPr>
        <p:spPr>
          <a:xfrm>
            <a:off x="991908" y="254583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Dry Mass (g)</a:t>
            </a:r>
          </a:p>
        </p:txBody>
      </p:sp>
      <p:sp>
        <p:nvSpPr>
          <p:cNvPr id="12" name="Rectangle 11">
            <a:extLst>
              <a:ext uri="{FF2B5EF4-FFF2-40B4-BE49-F238E27FC236}">
                <a16:creationId xmlns:a16="http://schemas.microsoft.com/office/drawing/2014/main" xmlns="" id="{B31812E6-ED0E-4625-A250-11A3A60711EC}"/>
              </a:ext>
            </a:extLst>
          </p:cNvPr>
          <p:cNvSpPr/>
          <p:nvPr/>
        </p:nvSpPr>
        <p:spPr>
          <a:xfrm>
            <a:off x="2178802" y="1163159"/>
            <a:ext cx="7008062"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3" name="TextBox 2"/>
          <p:cNvSpPr txBox="1"/>
          <p:nvPr/>
        </p:nvSpPr>
        <p:spPr>
          <a:xfrm>
            <a:off x="6171848" y="1219867"/>
            <a:ext cx="377026" cy="523220"/>
          </a:xfrm>
          <a:prstGeom prst="rect">
            <a:avLst/>
          </a:prstGeom>
          <a:noFill/>
        </p:spPr>
        <p:txBody>
          <a:bodyPr wrap="none" rtlCol="0">
            <a:spAutoFit/>
          </a:bodyPr>
          <a:lstStyle/>
          <a:p>
            <a:r>
              <a:rPr lang="en-US" sz="2800" b="1" dirty="0"/>
              <a:t>b</a:t>
            </a:r>
          </a:p>
        </p:txBody>
      </p:sp>
      <p:sp>
        <p:nvSpPr>
          <p:cNvPr id="13" name="TextBox 12"/>
          <p:cNvSpPr txBox="1"/>
          <p:nvPr/>
        </p:nvSpPr>
        <p:spPr>
          <a:xfrm>
            <a:off x="3301648" y="4902994"/>
            <a:ext cx="362600" cy="523220"/>
          </a:xfrm>
          <a:prstGeom prst="rect">
            <a:avLst/>
          </a:prstGeom>
          <a:noFill/>
        </p:spPr>
        <p:txBody>
          <a:bodyPr wrap="none" rtlCol="0">
            <a:spAutoFit/>
          </a:bodyPr>
          <a:lstStyle/>
          <a:p>
            <a:r>
              <a:rPr lang="en-US" sz="2800" b="1" dirty="0"/>
              <a:t>a</a:t>
            </a:r>
          </a:p>
        </p:txBody>
      </p:sp>
    </p:spTree>
    <p:extLst>
      <p:ext uri="{BB962C8B-B14F-4D97-AF65-F5344CB8AC3E}">
        <p14:creationId xmlns:p14="http://schemas.microsoft.com/office/powerpoint/2010/main" val="712019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0370" y="960438"/>
            <a:ext cx="5851630" cy="4564062"/>
          </a:xfrm>
          <a:prstGeom prst="rect">
            <a:avLst/>
          </a:prstGeom>
        </p:spPr>
      </p:pic>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960438"/>
            <a:ext cx="5783229" cy="4564062"/>
          </a:xfrm>
        </p:spPr>
      </p:pic>
      <p:sp>
        <p:nvSpPr>
          <p:cNvPr id="10" name="TextBox 9"/>
          <p:cNvSpPr txBox="1"/>
          <p:nvPr/>
        </p:nvSpPr>
        <p:spPr>
          <a:xfrm>
            <a:off x="4025900" y="1600200"/>
            <a:ext cx="707886" cy="369332"/>
          </a:xfrm>
          <a:prstGeom prst="rect">
            <a:avLst/>
          </a:prstGeom>
          <a:noFill/>
        </p:spPr>
        <p:txBody>
          <a:bodyPr wrap="none" rtlCol="0">
            <a:spAutoFit/>
          </a:bodyPr>
          <a:lstStyle/>
          <a:p>
            <a:r>
              <a:rPr lang="en-US"/>
              <a:t>Day 1</a:t>
            </a:r>
          </a:p>
        </p:txBody>
      </p:sp>
      <p:sp>
        <p:nvSpPr>
          <p:cNvPr id="11" name="TextBox 10"/>
          <p:cNvSpPr txBox="1"/>
          <p:nvPr/>
        </p:nvSpPr>
        <p:spPr>
          <a:xfrm>
            <a:off x="10096500" y="1600200"/>
            <a:ext cx="1621791" cy="369332"/>
          </a:xfrm>
          <a:prstGeom prst="rect">
            <a:avLst/>
          </a:prstGeom>
          <a:noFill/>
        </p:spPr>
        <p:txBody>
          <a:bodyPr wrap="none" rtlCol="0">
            <a:spAutoFit/>
          </a:bodyPr>
          <a:lstStyle/>
          <a:p>
            <a:r>
              <a:rPr lang="en-US"/>
              <a:t>Wandering </a:t>
            </a:r>
            <a:r>
              <a:rPr lang="en-US" dirty="0"/>
              <a:t>Day</a:t>
            </a:r>
          </a:p>
        </p:txBody>
      </p:sp>
    </p:spTree>
    <p:extLst>
      <p:ext uri="{BB962C8B-B14F-4D97-AF65-F5344CB8AC3E}">
        <p14:creationId xmlns:p14="http://schemas.microsoft.com/office/powerpoint/2010/main" val="113482183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0" y="-64687"/>
            <a:ext cx="12192000" cy="1214565"/>
          </a:xfrm>
        </p:spPr>
        <p:txBody>
          <a:bodyPr wrap="square">
            <a:normAutofit fontScale="90000"/>
          </a:bodyPr>
          <a:lstStyle/>
          <a:p>
            <a:r>
              <a:rPr lang="en-US" b="1" dirty="0"/>
              <a:t>Are animals programmed for longer diapause bigger in preparation for diapause?</a:t>
            </a:r>
          </a:p>
        </p:txBody>
      </p:sp>
      <p:grpSp>
        <p:nvGrpSpPr>
          <p:cNvPr id="25" name="Group 24"/>
          <p:cNvGrpSpPr/>
          <p:nvPr/>
        </p:nvGrpSpPr>
        <p:grpSpPr>
          <a:xfrm>
            <a:off x="1908114" y="1600567"/>
            <a:ext cx="7603956" cy="5069089"/>
            <a:chOff x="1908114" y="1600567"/>
            <a:chExt cx="7603956" cy="5069089"/>
          </a:xfrm>
        </p:grpSpPr>
        <p:pic>
          <p:nvPicPr>
            <p:cNvPr id="9" name="Picture 8"/>
            <p:cNvPicPr>
              <a:picLocks noChangeAspect="1"/>
            </p:cNvPicPr>
            <p:nvPr/>
          </p:nvPicPr>
          <p:blipFill>
            <a:blip r:embed="rId2"/>
            <a:stretch>
              <a:fillRect/>
            </a:stretch>
          </p:blipFill>
          <p:spPr>
            <a:xfrm>
              <a:off x="1908114" y="1600567"/>
              <a:ext cx="7603956" cy="5069089"/>
            </a:xfrm>
            <a:prstGeom prst="rect">
              <a:avLst/>
            </a:prstGeom>
          </p:spPr>
        </p:pic>
        <p:sp>
          <p:nvSpPr>
            <p:cNvPr id="7" name="Rectangle 6"/>
            <p:cNvSpPr/>
            <p:nvPr/>
          </p:nvSpPr>
          <p:spPr>
            <a:xfrm>
              <a:off x="8696432" y="3168581"/>
              <a:ext cx="815638" cy="1603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13" name="TextBox 12"/>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14" name="Left Bracket 13"/>
          <p:cNvSpPr/>
          <p:nvPr/>
        </p:nvSpPr>
        <p:spPr>
          <a:xfrm flipH="1">
            <a:off x="6717226" y="3314801"/>
            <a:ext cx="546240" cy="1023138"/>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ket 14"/>
          <p:cNvSpPr/>
          <p:nvPr/>
        </p:nvSpPr>
        <p:spPr>
          <a:xfrm flipH="1">
            <a:off x="6788263" y="1745733"/>
            <a:ext cx="546239" cy="13338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7" name="Rectangle 16"/>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8" name="TextBox 17"/>
          <p:cNvSpPr txBox="1"/>
          <p:nvPr/>
        </p:nvSpPr>
        <p:spPr>
          <a:xfrm>
            <a:off x="8133865" y="1745271"/>
            <a:ext cx="1378205" cy="664987"/>
          </a:xfrm>
          <a:prstGeom prst="rect">
            <a:avLst/>
          </a:prstGeom>
          <a:noFill/>
        </p:spPr>
        <p:txBody>
          <a:bodyPr wrap="square" rtlCol="0">
            <a:spAutoFit/>
          </a:bodyPr>
          <a:lstStyle/>
          <a:p>
            <a:r>
              <a:rPr lang="en-US"/>
              <a:t>Diapause Treatment</a:t>
            </a:r>
          </a:p>
        </p:txBody>
      </p:sp>
      <p:sp>
        <p:nvSpPr>
          <p:cNvPr id="19" name="TextBox 18"/>
          <p:cNvSpPr txBox="1"/>
          <p:nvPr/>
        </p:nvSpPr>
        <p:spPr>
          <a:xfrm>
            <a:off x="8118112" y="3483468"/>
            <a:ext cx="1491107" cy="646331"/>
          </a:xfrm>
          <a:prstGeom prst="rect">
            <a:avLst/>
          </a:prstGeom>
          <a:noFill/>
        </p:spPr>
        <p:txBody>
          <a:bodyPr wrap="square" rtlCol="0">
            <a:spAutoFit/>
          </a:bodyPr>
          <a:lstStyle/>
          <a:p>
            <a:r>
              <a:rPr lang="en-US"/>
              <a:t>Non Diapause Treatment</a:t>
            </a:r>
          </a:p>
        </p:txBody>
      </p:sp>
      <p:sp>
        <p:nvSpPr>
          <p:cNvPr id="20" name="TextBox 19"/>
          <p:cNvSpPr txBox="1"/>
          <p:nvPr/>
        </p:nvSpPr>
        <p:spPr>
          <a:xfrm>
            <a:off x="6908929" y="3885804"/>
            <a:ext cx="306494" cy="369332"/>
          </a:xfrm>
          <a:prstGeom prst="rect">
            <a:avLst/>
          </a:prstGeom>
          <a:noFill/>
        </p:spPr>
        <p:txBody>
          <a:bodyPr wrap="none" rtlCol="0">
            <a:spAutoFit/>
          </a:bodyPr>
          <a:lstStyle/>
          <a:p>
            <a:r>
              <a:rPr lang="en-US" dirty="0"/>
              <a:t>d</a:t>
            </a:r>
          </a:p>
        </p:txBody>
      </p:sp>
      <p:sp>
        <p:nvSpPr>
          <p:cNvPr id="21" name="TextBox 20"/>
          <p:cNvSpPr txBox="1"/>
          <p:nvPr/>
        </p:nvSpPr>
        <p:spPr>
          <a:xfrm>
            <a:off x="6915098" y="3309789"/>
            <a:ext cx="282450" cy="369332"/>
          </a:xfrm>
          <a:prstGeom prst="rect">
            <a:avLst/>
          </a:prstGeom>
          <a:noFill/>
        </p:spPr>
        <p:txBody>
          <a:bodyPr wrap="none" rtlCol="0">
            <a:spAutoFit/>
          </a:bodyPr>
          <a:lstStyle/>
          <a:p>
            <a:r>
              <a:rPr lang="en-US" dirty="0"/>
              <a:t>c</a:t>
            </a:r>
          </a:p>
        </p:txBody>
      </p:sp>
      <p:sp>
        <p:nvSpPr>
          <p:cNvPr id="22" name="TextBox 21"/>
          <p:cNvSpPr txBox="1"/>
          <p:nvPr/>
        </p:nvSpPr>
        <p:spPr>
          <a:xfrm>
            <a:off x="6918906" y="2719812"/>
            <a:ext cx="306494" cy="369332"/>
          </a:xfrm>
          <a:prstGeom prst="rect">
            <a:avLst/>
          </a:prstGeom>
          <a:noFill/>
        </p:spPr>
        <p:txBody>
          <a:bodyPr wrap="none" rtlCol="0">
            <a:spAutoFit/>
          </a:bodyPr>
          <a:lstStyle/>
          <a:p>
            <a:r>
              <a:rPr lang="en-US" dirty="0"/>
              <a:t>b</a:t>
            </a:r>
          </a:p>
        </p:txBody>
      </p:sp>
      <p:sp>
        <p:nvSpPr>
          <p:cNvPr id="23" name="TextBox 22"/>
          <p:cNvSpPr txBox="1"/>
          <p:nvPr/>
        </p:nvSpPr>
        <p:spPr>
          <a:xfrm>
            <a:off x="6904618" y="1792541"/>
            <a:ext cx="295274" cy="369332"/>
          </a:xfrm>
          <a:prstGeom prst="rect">
            <a:avLst/>
          </a:prstGeom>
          <a:noFill/>
        </p:spPr>
        <p:txBody>
          <a:bodyPr wrap="none" rtlCol="0">
            <a:spAutoFit/>
          </a:bodyPr>
          <a:lstStyle/>
          <a:p>
            <a:r>
              <a:rPr lang="en-US"/>
              <a:t>a</a:t>
            </a:r>
          </a:p>
        </p:txBody>
      </p:sp>
      <p:sp>
        <p:nvSpPr>
          <p:cNvPr id="24" name="Rectangle 23"/>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Dry Mass (g)</a:t>
            </a:r>
          </a:p>
        </p:txBody>
      </p:sp>
      <p:sp>
        <p:nvSpPr>
          <p:cNvPr id="27" name="Rectangle 26">
            <a:extLst>
              <a:ext uri="{FF2B5EF4-FFF2-40B4-BE49-F238E27FC236}">
                <a16:creationId xmlns:a16="http://schemas.microsoft.com/office/drawing/2014/main" xmlns="" id="{B31812E6-ED0E-4625-A250-11A3A60711EC}"/>
              </a:ext>
            </a:extLst>
          </p:cNvPr>
          <p:cNvSpPr/>
          <p:nvPr/>
        </p:nvSpPr>
        <p:spPr>
          <a:xfrm>
            <a:off x="2178801" y="1163159"/>
            <a:ext cx="7430419"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114831183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55132"/>
            <a:ext cx="5874122" cy="4525963"/>
          </a:xfrm>
        </p:spPr>
      </p:pic>
      <p:sp>
        <p:nvSpPr>
          <p:cNvPr id="5" name="TextBox 4"/>
          <p:cNvSpPr txBox="1"/>
          <p:nvPr/>
        </p:nvSpPr>
        <p:spPr>
          <a:xfrm>
            <a:off x="4279900" y="1417638"/>
            <a:ext cx="707886" cy="369332"/>
          </a:xfrm>
          <a:prstGeom prst="rect">
            <a:avLst/>
          </a:prstGeom>
          <a:noFill/>
        </p:spPr>
        <p:txBody>
          <a:bodyPr wrap="none" rtlCol="0">
            <a:spAutoFit/>
          </a:bodyPr>
          <a:lstStyle/>
          <a:p>
            <a:r>
              <a:rPr lang="en-US"/>
              <a:t>Day 1</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999" y="1055132"/>
            <a:ext cx="5953311" cy="4532758"/>
          </a:xfrm>
          <a:prstGeom prst="rect">
            <a:avLst/>
          </a:prstGeom>
        </p:spPr>
      </p:pic>
      <p:sp>
        <p:nvSpPr>
          <p:cNvPr id="7" name="TextBox 6"/>
          <p:cNvSpPr txBox="1"/>
          <p:nvPr/>
        </p:nvSpPr>
        <p:spPr>
          <a:xfrm>
            <a:off x="10112608" y="1417638"/>
            <a:ext cx="1621791" cy="369332"/>
          </a:xfrm>
          <a:prstGeom prst="rect">
            <a:avLst/>
          </a:prstGeom>
          <a:noFill/>
        </p:spPr>
        <p:txBody>
          <a:bodyPr wrap="none" rtlCol="0">
            <a:spAutoFit/>
          </a:bodyPr>
          <a:lstStyle/>
          <a:p>
            <a:r>
              <a:rPr lang="en-US" dirty="0"/>
              <a:t>Wandering Day</a:t>
            </a:r>
          </a:p>
        </p:txBody>
      </p:sp>
    </p:spTree>
    <p:extLst>
      <p:ext uri="{BB962C8B-B14F-4D97-AF65-F5344CB8AC3E}">
        <p14:creationId xmlns:p14="http://schemas.microsoft.com/office/powerpoint/2010/main" val="2415256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461417"/>
            <a:ext cx="10972800" cy="769441"/>
          </a:xfrm>
        </p:spPr>
        <p:txBody>
          <a:bodyPr>
            <a:spAutoFit/>
          </a:bodyPr>
          <a:lstStyle/>
          <a:p>
            <a:r>
              <a:rPr lang="en-US" b="1" dirty="0"/>
              <a:t>How about during diapause?</a:t>
            </a:r>
          </a:p>
        </p:txBody>
      </p:sp>
      <p:pic>
        <p:nvPicPr>
          <p:cNvPr id="5" name="Picture 4"/>
          <p:cNvPicPr>
            <a:picLocks noChangeAspect="1"/>
          </p:cNvPicPr>
          <p:nvPr/>
        </p:nvPicPr>
        <p:blipFill rotWithShape="1">
          <a:blip r:embed="rId2"/>
          <a:srcRect t="5800"/>
          <a:stretch/>
        </p:blipFill>
        <p:spPr>
          <a:xfrm>
            <a:off x="2178800" y="1163160"/>
            <a:ext cx="7430419" cy="5506496"/>
          </a:xfrm>
          <a:prstGeom prst="rect">
            <a:avLst/>
          </a:prstGeom>
        </p:spPr>
      </p:pic>
      <p:sp>
        <p:nvSpPr>
          <p:cNvPr id="23" name="Rectangle 22"/>
          <p:cNvSpPr/>
          <p:nvPr/>
        </p:nvSpPr>
        <p:spPr>
          <a:xfrm>
            <a:off x="1953645" y="1209783"/>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29" name="TextBox 28"/>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30" name="Rectangle 29"/>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31" name="Rectangle 30"/>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32" name="Rectangle 31"/>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33" name="Rectangle 32"/>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34" name="Rectangle 33"/>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8467611" y="2970310"/>
            <a:ext cx="410690" cy="369332"/>
          </a:xfrm>
          <a:prstGeom prst="rect">
            <a:avLst/>
          </a:prstGeom>
          <a:noFill/>
        </p:spPr>
        <p:txBody>
          <a:bodyPr wrap="none" rtlCol="0">
            <a:spAutoFit/>
          </a:bodyPr>
          <a:lstStyle/>
          <a:p>
            <a:r>
              <a:rPr lang="en-US" dirty="0"/>
              <a:t>a*</a:t>
            </a:r>
          </a:p>
        </p:txBody>
      </p:sp>
      <p:sp>
        <p:nvSpPr>
          <p:cNvPr id="43" name="Rectangle 42"/>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a:solidFill>
                  <a:schemeClr val="tx1"/>
                </a:solidFill>
              </a:rPr>
              <a:t>Dry Mass </a:t>
            </a:r>
            <a:r>
              <a:rPr lang="en-US" sz="2400" b="1" dirty="0">
                <a:solidFill>
                  <a:schemeClr val="tx1"/>
                </a:solidFill>
              </a:rPr>
              <a:t>(g)</a:t>
            </a:r>
          </a:p>
        </p:txBody>
      </p:sp>
      <p:sp>
        <p:nvSpPr>
          <p:cNvPr id="45" name="Rectangle 4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xmlns="" id="{555C6D8D-33E7-4C1B-A005-2D69DE284F8E}"/>
              </a:ext>
            </a:extLst>
          </p:cNvPr>
          <p:cNvSpPr/>
          <p:nvPr/>
        </p:nvSpPr>
        <p:spPr>
          <a:xfrm>
            <a:off x="2879917" y="1171199"/>
            <a:ext cx="7286802"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3" name="TextBox 2"/>
          <p:cNvSpPr txBox="1"/>
          <p:nvPr/>
        </p:nvSpPr>
        <p:spPr>
          <a:xfrm>
            <a:off x="3686339" y="2418171"/>
            <a:ext cx="295274" cy="369332"/>
          </a:xfrm>
          <a:prstGeom prst="rect">
            <a:avLst/>
          </a:prstGeom>
          <a:noFill/>
        </p:spPr>
        <p:txBody>
          <a:bodyPr wrap="none" rtlCol="0">
            <a:spAutoFit/>
          </a:bodyPr>
          <a:lstStyle/>
          <a:p>
            <a:r>
              <a:rPr lang="en-US"/>
              <a:t>a</a:t>
            </a:r>
          </a:p>
        </p:txBody>
      </p:sp>
      <p:sp>
        <p:nvSpPr>
          <p:cNvPr id="47" name="TextBox 46"/>
          <p:cNvSpPr txBox="1"/>
          <p:nvPr/>
        </p:nvSpPr>
        <p:spPr>
          <a:xfrm>
            <a:off x="5097792" y="2551468"/>
            <a:ext cx="306494" cy="369332"/>
          </a:xfrm>
          <a:prstGeom prst="rect">
            <a:avLst/>
          </a:prstGeom>
          <a:noFill/>
        </p:spPr>
        <p:txBody>
          <a:bodyPr wrap="none" rtlCol="0">
            <a:spAutoFit/>
          </a:bodyPr>
          <a:lstStyle/>
          <a:p>
            <a:r>
              <a:rPr lang="en-US" dirty="0"/>
              <a:t>b</a:t>
            </a:r>
          </a:p>
        </p:txBody>
      </p:sp>
      <p:sp>
        <p:nvSpPr>
          <p:cNvPr id="48" name="TextBox 47"/>
          <p:cNvSpPr txBox="1"/>
          <p:nvPr/>
        </p:nvSpPr>
        <p:spPr>
          <a:xfrm>
            <a:off x="7887706" y="2747602"/>
            <a:ext cx="282450" cy="369332"/>
          </a:xfrm>
          <a:prstGeom prst="rect">
            <a:avLst/>
          </a:prstGeom>
          <a:noFill/>
        </p:spPr>
        <p:txBody>
          <a:bodyPr wrap="none" rtlCol="0">
            <a:spAutoFit/>
          </a:bodyPr>
          <a:lstStyle/>
          <a:p>
            <a:r>
              <a:rPr lang="en-US" dirty="0"/>
              <a:t>c</a:t>
            </a:r>
          </a:p>
        </p:txBody>
      </p:sp>
    </p:spTree>
    <p:extLst>
      <p:ext uri="{BB962C8B-B14F-4D97-AF65-F5344CB8AC3E}">
        <p14:creationId xmlns:p14="http://schemas.microsoft.com/office/powerpoint/2010/main" val="5779605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4300" y="698500"/>
            <a:ext cx="5973407" cy="4525963"/>
          </a:xfrm>
        </p:spPr>
      </p:pic>
    </p:spTree>
    <p:extLst>
      <p:ext uri="{BB962C8B-B14F-4D97-AF65-F5344CB8AC3E}">
        <p14:creationId xmlns:p14="http://schemas.microsoft.com/office/powerpoint/2010/main" val="71373938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7960" y="1600200"/>
            <a:ext cx="5916080" cy="4525963"/>
          </a:xfrm>
        </p:spPr>
      </p:pic>
    </p:spTree>
    <p:extLst>
      <p:ext uri="{BB962C8B-B14F-4D97-AF65-F5344CB8AC3E}">
        <p14:creationId xmlns:p14="http://schemas.microsoft.com/office/powerpoint/2010/main" val="21216247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7184" y="1600200"/>
            <a:ext cx="5937632" cy="4525963"/>
          </a:xfrm>
        </p:spPr>
      </p:pic>
    </p:spTree>
    <p:extLst>
      <p:ext uri="{BB962C8B-B14F-4D97-AF65-F5344CB8AC3E}">
        <p14:creationId xmlns:p14="http://schemas.microsoft.com/office/powerpoint/2010/main" val="132918586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6933"/>
          <a:stretch/>
        </p:blipFill>
        <p:spPr>
          <a:xfrm>
            <a:off x="1693024" y="1073690"/>
            <a:ext cx="7916195" cy="5206774"/>
          </a:xfrm>
          <a:prstGeom prst="rect">
            <a:avLst/>
          </a:prstGeom>
        </p:spPr>
      </p:pic>
      <p:sp>
        <p:nvSpPr>
          <p:cNvPr id="6" name="Rectangle 5"/>
          <p:cNvSpPr/>
          <p:nvPr/>
        </p:nvSpPr>
        <p:spPr>
          <a:xfrm>
            <a:off x="2309073" y="5746846"/>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7" name="Rectangle 6"/>
          <p:cNvSpPr/>
          <p:nvPr/>
        </p:nvSpPr>
        <p:spPr>
          <a:xfrm>
            <a:off x="5971804" y="5746846"/>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8" name="TextBox 7"/>
          <p:cNvSpPr txBox="1"/>
          <p:nvPr/>
        </p:nvSpPr>
        <p:spPr>
          <a:xfrm>
            <a:off x="7355359" y="1364262"/>
            <a:ext cx="1378205" cy="664987"/>
          </a:xfrm>
          <a:prstGeom prst="rect">
            <a:avLst/>
          </a:prstGeom>
          <a:noFill/>
        </p:spPr>
        <p:txBody>
          <a:bodyPr wrap="square" rtlCol="0">
            <a:spAutoFit/>
          </a:bodyPr>
          <a:lstStyle/>
          <a:p>
            <a:r>
              <a:rPr lang="en-US" dirty="0"/>
              <a:t>Diapause Treatment</a:t>
            </a:r>
          </a:p>
        </p:txBody>
      </p:sp>
      <p:sp>
        <p:nvSpPr>
          <p:cNvPr id="9" name="Rectangle 8"/>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7298909" y="2402240"/>
            <a:ext cx="1491107" cy="646331"/>
          </a:xfrm>
          <a:prstGeom prst="rect">
            <a:avLst/>
          </a:prstGeom>
          <a:noFill/>
        </p:spPr>
        <p:txBody>
          <a:bodyPr wrap="square" rtlCol="0">
            <a:spAutoFit/>
          </a:bodyPr>
          <a:lstStyle/>
          <a:p>
            <a:r>
              <a:rPr lang="en-US" dirty="0"/>
              <a:t>Non Diapause Treatment</a:t>
            </a:r>
          </a:p>
        </p:txBody>
      </p:sp>
      <p:sp>
        <p:nvSpPr>
          <p:cNvPr id="11" name="Rectangle 10"/>
          <p:cNvSpPr/>
          <p:nvPr/>
        </p:nvSpPr>
        <p:spPr>
          <a:xfrm>
            <a:off x="1253003" y="2276185"/>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14" name="TextBox 13">
            <a:extLst>
              <a:ext uri="{FF2B5EF4-FFF2-40B4-BE49-F238E27FC236}">
                <a16:creationId xmlns:a16="http://schemas.microsoft.com/office/drawing/2014/main" xmlns="" id="{BD213D65-365B-490C-AD2D-223FB350CAB6}"/>
              </a:ext>
            </a:extLst>
          </p:cNvPr>
          <p:cNvSpPr txBox="1"/>
          <p:nvPr/>
        </p:nvSpPr>
        <p:spPr>
          <a:xfrm>
            <a:off x="6692438" y="1327423"/>
            <a:ext cx="295274" cy="369332"/>
          </a:xfrm>
          <a:prstGeom prst="rect">
            <a:avLst/>
          </a:prstGeom>
          <a:noFill/>
        </p:spPr>
        <p:txBody>
          <a:bodyPr wrap="none" rtlCol="0">
            <a:spAutoFit/>
          </a:bodyPr>
          <a:lstStyle/>
          <a:p>
            <a:r>
              <a:rPr lang="en-US" dirty="0"/>
              <a:t>a</a:t>
            </a:r>
          </a:p>
        </p:txBody>
      </p:sp>
      <p:sp>
        <p:nvSpPr>
          <p:cNvPr id="12" name="Rectangle 11">
            <a:extLst>
              <a:ext uri="{FF2B5EF4-FFF2-40B4-BE49-F238E27FC236}">
                <a16:creationId xmlns:a16="http://schemas.microsoft.com/office/drawing/2014/main" xmlns="" id="{448739D0-0FBE-4990-8935-94E8FD3047BE}"/>
              </a:ext>
            </a:extLst>
          </p:cNvPr>
          <p:cNvSpPr/>
          <p:nvPr/>
        </p:nvSpPr>
        <p:spPr>
          <a:xfrm>
            <a:off x="2395926" y="1134000"/>
            <a:ext cx="6772276"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0" y="122863"/>
            <a:ext cx="12192000" cy="907380"/>
          </a:xfrm>
        </p:spPr>
        <p:txBody>
          <a:bodyPr>
            <a:normAutofit fontScale="90000"/>
          </a:bodyPr>
          <a:lstStyle/>
          <a:p>
            <a:r>
              <a:rPr lang="en-US" b="1" dirty="0"/>
              <a:t>Is other stuff accumulating in diapause programmed animals?</a:t>
            </a:r>
          </a:p>
        </p:txBody>
      </p:sp>
    </p:spTree>
    <p:extLst>
      <p:ext uri="{BB962C8B-B14F-4D97-AF65-F5344CB8AC3E}">
        <p14:creationId xmlns:p14="http://schemas.microsoft.com/office/powerpoint/2010/main" val="204882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241522" y="354265"/>
            <a:ext cx="6707918" cy="1343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a:t> During Diapause</a:t>
            </a:r>
          </a:p>
        </p:txBody>
      </p:sp>
      <p:sp>
        <p:nvSpPr>
          <p:cNvPr id="5" name="Content Placeholder 2"/>
          <p:cNvSpPr txBox="1">
            <a:spLocks/>
          </p:cNvSpPr>
          <p:nvPr/>
        </p:nvSpPr>
        <p:spPr>
          <a:xfrm>
            <a:off x="256104" y="1703795"/>
            <a:ext cx="5924437" cy="43395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10000"/>
              </a:lnSpc>
              <a:spcAft>
                <a:spcPts val="500"/>
              </a:spcAft>
            </a:pPr>
            <a:r>
              <a:rPr lang="en-US" sz="3600" dirty="0"/>
              <a:t>Feeding is terminated*</a:t>
            </a:r>
          </a:p>
          <a:p>
            <a:pPr lvl="1">
              <a:lnSpc>
                <a:spcPct val="110000"/>
              </a:lnSpc>
              <a:spcAft>
                <a:spcPts val="500"/>
              </a:spcAft>
            </a:pPr>
            <a:r>
              <a:rPr lang="en-US" sz="3600" dirty="0"/>
              <a:t>Metabolism and Development suppressed</a:t>
            </a:r>
          </a:p>
          <a:p>
            <a:pPr lvl="1">
              <a:lnSpc>
                <a:spcPct val="110000"/>
              </a:lnSpc>
              <a:spcAft>
                <a:spcPts val="500"/>
              </a:spcAft>
            </a:pPr>
            <a:r>
              <a:rPr lang="en-US" sz="3600" dirty="0"/>
              <a:t>Increased nutrition stores</a:t>
            </a:r>
          </a:p>
          <a:p>
            <a:pPr lvl="1">
              <a:lnSpc>
                <a:spcPct val="110000"/>
              </a:lnSpc>
              <a:spcAft>
                <a:spcPts val="500"/>
              </a:spcAft>
            </a:pPr>
            <a:endParaRPr lang="en-US" sz="3600" dirty="0"/>
          </a:p>
          <a:p>
            <a:pPr lvl="1">
              <a:lnSpc>
                <a:spcPct val="110000"/>
              </a:lnSpc>
              <a:spcAft>
                <a:spcPts val="500"/>
              </a:spcAft>
            </a:pPr>
            <a:endParaRPr lang="en-US" sz="3600" dirty="0"/>
          </a:p>
        </p:txBody>
      </p:sp>
      <p:pic>
        <p:nvPicPr>
          <p:cNvPr id="3" name="Picture 2">
            <a:extLst>
              <a:ext uri="{FF2B5EF4-FFF2-40B4-BE49-F238E27FC236}">
                <a16:creationId xmlns:a16="http://schemas.microsoft.com/office/drawing/2014/main" xmlns="" id="{628ECA6C-590E-4FB0-A51B-3FFF8B4F1053}"/>
              </a:ext>
            </a:extLst>
          </p:cNvPr>
          <p:cNvPicPr>
            <a:picLocks noChangeAspect="1"/>
          </p:cNvPicPr>
          <p:nvPr/>
        </p:nvPicPr>
        <p:blipFill rotWithShape="1">
          <a:blip r:embed="rId3"/>
          <a:srcRect l="5247" r="58674" b="62509"/>
          <a:stretch/>
        </p:blipFill>
        <p:spPr>
          <a:xfrm>
            <a:off x="7319405" y="354265"/>
            <a:ext cx="3802383" cy="2718119"/>
          </a:xfrm>
          <a:prstGeom prst="rect">
            <a:avLst/>
          </a:prstGeom>
        </p:spPr>
      </p:pic>
      <p:sp>
        <p:nvSpPr>
          <p:cNvPr id="10" name="TextBox 9">
            <a:extLst>
              <a:ext uri="{FF2B5EF4-FFF2-40B4-BE49-F238E27FC236}">
                <a16:creationId xmlns:a16="http://schemas.microsoft.com/office/drawing/2014/main" xmlns="" id="{80E48F76-7284-402B-969B-00F361BEE423}"/>
              </a:ext>
            </a:extLst>
          </p:cNvPr>
          <p:cNvSpPr txBox="1"/>
          <p:nvPr/>
        </p:nvSpPr>
        <p:spPr>
          <a:xfrm>
            <a:off x="7944758" y="2945426"/>
            <a:ext cx="2454518" cy="253916"/>
          </a:xfrm>
          <a:prstGeom prst="rect">
            <a:avLst/>
          </a:prstGeom>
          <a:noFill/>
        </p:spPr>
        <p:txBody>
          <a:bodyPr wrap="none" rtlCol="0">
            <a:spAutoFit/>
          </a:bodyPr>
          <a:lstStyle/>
          <a:p>
            <a:r>
              <a:rPr lang="en-US" sz="1050" dirty="0"/>
              <a:t>Chang et al. 2016, </a:t>
            </a:r>
            <a:r>
              <a:rPr lang="en-US" sz="1050" i="1" dirty="0"/>
              <a:t>Scientific Reports vol. 6</a:t>
            </a:r>
          </a:p>
        </p:txBody>
      </p:sp>
      <p:pic>
        <p:nvPicPr>
          <p:cNvPr id="11" name="Picture 10">
            <a:extLst>
              <a:ext uri="{FF2B5EF4-FFF2-40B4-BE49-F238E27FC236}">
                <a16:creationId xmlns:a16="http://schemas.microsoft.com/office/drawing/2014/main" xmlns="" id="{9C58F125-4E9E-4479-8440-77250088E9A5}"/>
              </a:ext>
            </a:extLst>
          </p:cNvPr>
          <p:cNvPicPr>
            <a:picLocks noChangeAspect="1"/>
          </p:cNvPicPr>
          <p:nvPr/>
        </p:nvPicPr>
        <p:blipFill>
          <a:blip r:embed="rId4"/>
          <a:stretch>
            <a:fillRect/>
          </a:stretch>
        </p:blipFill>
        <p:spPr>
          <a:xfrm>
            <a:off x="7319405" y="3703385"/>
            <a:ext cx="3705225" cy="2800350"/>
          </a:xfrm>
          <a:prstGeom prst="rect">
            <a:avLst/>
          </a:prstGeom>
        </p:spPr>
      </p:pic>
      <p:sp>
        <p:nvSpPr>
          <p:cNvPr id="12" name="TextBox 11">
            <a:extLst>
              <a:ext uri="{FF2B5EF4-FFF2-40B4-BE49-F238E27FC236}">
                <a16:creationId xmlns:a16="http://schemas.microsoft.com/office/drawing/2014/main" xmlns="" id="{68DF9820-9D30-4C4F-8DCE-4A2DCB2D998F}"/>
              </a:ext>
            </a:extLst>
          </p:cNvPr>
          <p:cNvSpPr txBox="1"/>
          <p:nvPr/>
        </p:nvSpPr>
        <p:spPr>
          <a:xfrm>
            <a:off x="8133734" y="6463148"/>
            <a:ext cx="2457724" cy="253916"/>
          </a:xfrm>
          <a:prstGeom prst="rect">
            <a:avLst/>
          </a:prstGeom>
          <a:noFill/>
        </p:spPr>
        <p:txBody>
          <a:bodyPr wrap="none" rtlCol="0">
            <a:spAutoFit/>
          </a:bodyPr>
          <a:lstStyle/>
          <a:p>
            <a:r>
              <a:rPr lang="en-US" sz="1050" dirty="0"/>
              <a:t>Adapted from Mitchell and </a:t>
            </a:r>
            <a:r>
              <a:rPr lang="en-US" sz="1050" dirty="0" err="1"/>
              <a:t>Briegel</a:t>
            </a:r>
            <a:r>
              <a:rPr lang="en-US" sz="1050" dirty="0"/>
              <a:t> 1989</a:t>
            </a:r>
            <a:endParaRPr lang="en-US" sz="1050" i="1" dirty="0"/>
          </a:p>
        </p:txBody>
      </p:sp>
    </p:spTree>
    <p:extLst>
      <p:ext uri="{BB962C8B-B14F-4D97-AF65-F5344CB8AC3E}">
        <p14:creationId xmlns:p14="http://schemas.microsoft.com/office/powerpoint/2010/main" val="19143727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photoperiod to explain lean mass on day 1</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1322" y="1600200"/>
            <a:ext cx="5709356" cy="4525963"/>
          </a:xfrm>
        </p:spPr>
      </p:pic>
    </p:spTree>
    <p:extLst>
      <p:ext uri="{BB962C8B-B14F-4D97-AF65-F5344CB8AC3E}">
        <p14:creationId xmlns:p14="http://schemas.microsoft.com/office/powerpoint/2010/main" val="105051331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photoperiod to explain lean mass on wandering day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19152" y="1600200"/>
            <a:ext cx="5753695" cy="4525963"/>
          </a:xfrm>
        </p:spPr>
      </p:pic>
    </p:spTree>
    <p:extLst>
      <p:ext uri="{BB962C8B-B14F-4D97-AF65-F5344CB8AC3E}">
        <p14:creationId xmlns:p14="http://schemas.microsoft.com/office/powerpoint/2010/main" val="151425683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11631"/>
          <a:stretch/>
        </p:blipFill>
        <p:spPr>
          <a:xfrm>
            <a:off x="60159" y="321339"/>
            <a:ext cx="5795590" cy="4047460"/>
          </a:xfrm>
          <a:prstGeom prst="rect">
            <a:avLst/>
          </a:prstGeom>
        </p:spPr>
      </p:pic>
      <p:pic>
        <p:nvPicPr>
          <p:cNvPr id="5" name="Picture 4"/>
          <p:cNvPicPr>
            <a:picLocks noChangeAspect="1"/>
          </p:cNvPicPr>
          <p:nvPr/>
        </p:nvPicPr>
        <p:blipFill rotWithShape="1">
          <a:blip r:embed="rId3"/>
          <a:srcRect r="11587"/>
          <a:stretch/>
        </p:blipFill>
        <p:spPr>
          <a:xfrm>
            <a:off x="6041361" y="321338"/>
            <a:ext cx="5798462" cy="4047461"/>
          </a:xfrm>
          <a:prstGeom prst="rect">
            <a:avLst/>
          </a:prstGeom>
        </p:spPr>
      </p:pic>
      <p:sp>
        <p:nvSpPr>
          <p:cNvPr id="6" name="Down Arrow 5"/>
          <p:cNvSpPr/>
          <p:nvPr/>
        </p:nvSpPr>
        <p:spPr>
          <a:xfrm rot="5400000">
            <a:off x="1419702" y="675639"/>
            <a:ext cx="166995" cy="1196075"/>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p:cNvSpPr/>
          <p:nvPr/>
        </p:nvSpPr>
        <p:spPr>
          <a:xfrm rot="5400000">
            <a:off x="1604993" y="113392"/>
            <a:ext cx="216771" cy="1945323"/>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0F53CC30-A991-44E5-87E4-F8B0EF196177}"/>
              </a:ext>
            </a:extLst>
          </p:cNvPr>
          <p:cNvSpPr/>
          <p:nvPr/>
        </p:nvSpPr>
        <p:spPr>
          <a:xfrm>
            <a:off x="470085" y="600255"/>
            <a:ext cx="5449165" cy="3165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9" name="Rectangle 8"/>
          <p:cNvSpPr/>
          <p:nvPr/>
        </p:nvSpPr>
        <p:spPr>
          <a:xfrm>
            <a:off x="3366598" y="1092978"/>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366598" y="1412514"/>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040722" y="1005995"/>
            <a:ext cx="1578034" cy="360857"/>
          </a:xfrm>
          <a:prstGeom prst="rect">
            <a:avLst/>
          </a:prstGeom>
          <a:noFill/>
        </p:spPr>
        <p:txBody>
          <a:bodyPr wrap="none" rtlCol="0">
            <a:spAutoFit/>
          </a:bodyPr>
          <a:lstStyle/>
          <a:p>
            <a:r>
              <a:rPr lang="en-US" sz="1600" b="1" dirty="0"/>
              <a:t>Short Diapause</a:t>
            </a:r>
          </a:p>
        </p:txBody>
      </p:sp>
      <p:sp>
        <p:nvSpPr>
          <p:cNvPr id="12" name="TextBox 11"/>
          <p:cNvSpPr txBox="1"/>
          <p:nvPr/>
        </p:nvSpPr>
        <p:spPr>
          <a:xfrm>
            <a:off x="4040721" y="1335455"/>
            <a:ext cx="1516566" cy="360857"/>
          </a:xfrm>
          <a:prstGeom prst="rect">
            <a:avLst/>
          </a:prstGeom>
          <a:noFill/>
        </p:spPr>
        <p:txBody>
          <a:bodyPr wrap="none" rtlCol="0">
            <a:spAutoFit/>
          </a:bodyPr>
          <a:lstStyle/>
          <a:p>
            <a:r>
              <a:rPr lang="en-US" sz="1600" b="1" dirty="0"/>
              <a:t>Long Diapause</a:t>
            </a:r>
          </a:p>
        </p:txBody>
      </p:sp>
      <p:sp>
        <p:nvSpPr>
          <p:cNvPr id="14" name="Rectangle 13">
            <a:extLst>
              <a:ext uri="{FF2B5EF4-FFF2-40B4-BE49-F238E27FC236}">
                <a16:creationId xmlns:a16="http://schemas.microsoft.com/office/drawing/2014/main" xmlns="" id="{9303F53A-0988-4FC1-BF4C-FF7A1DB4B9C6}"/>
              </a:ext>
            </a:extLst>
          </p:cNvPr>
          <p:cNvSpPr/>
          <p:nvPr/>
        </p:nvSpPr>
        <p:spPr>
          <a:xfrm>
            <a:off x="6455826" y="593459"/>
            <a:ext cx="5460197" cy="31652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5" name="Down Arrow 14"/>
          <p:cNvSpPr/>
          <p:nvPr/>
        </p:nvSpPr>
        <p:spPr>
          <a:xfrm rot="5400000">
            <a:off x="7726103" y="549945"/>
            <a:ext cx="139162" cy="998748"/>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rot="16200000" flipH="1">
            <a:off x="7737978" y="1937321"/>
            <a:ext cx="115412" cy="902862"/>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22114" y="1133182"/>
            <a:ext cx="464151" cy="7484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 name="Rectangle 17"/>
          <p:cNvSpPr/>
          <p:nvPr/>
        </p:nvSpPr>
        <p:spPr>
          <a:xfrm>
            <a:off x="9925083" y="1416293"/>
            <a:ext cx="464151" cy="7484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TextBox 18"/>
          <p:cNvSpPr txBox="1"/>
          <p:nvPr/>
        </p:nvSpPr>
        <p:spPr>
          <a:xfrm>
            <a:off x="10347494" y="952033"/>
            <a:ext cx="1581229" cy="360857"/>
          </a:xfrm>
          <a:prstGeom prst="rect">
            <a:avLst/>
          </a:prstGeom>
          <a:noFill/>
        </p:spPr>
        <p:txBody>
          <a:bodyPr wrap="none" rtlCol="0">
            <a:spAutoFit/>
          </a:bodyPr>
          <a:lstStyle/>
          <a:p>
            <a:r>
              <a:rPr lang="en-US" sz="1600" b="1" dirty="0"/>
              <a:t>Short Diapause</a:t>
            </a:r>
          </a:p>
        </p:txBody>
      </p:sp>
      <p:sp>
        <p:nvSpPr>
          <p:cNvPr id="20" name="TextBox 19"/>
          <p:cNvSpPr txBox="1"/>
          <p:nvPr/>
        </p:nvSpPr>
        <p:spPr>
          <a:xfrm>
            <a:off x="10347493" y="1226584"/>
            <a:ext cx="1519636" cy="360857"/>
          </a:xfrm>
          <a:prstGeom prst="rect">
            <a:avLst/>
          </a:prstGeom>
          <a:noFill/>
        </p:spPr>
        <p:txBody>
          <a:bodyPr wrap="none" rtlCol="0">
            <a:spAutoFit/>
          </a:bodyPr>
          <a:lstStyle/>
          <a:p>
            <a:r>
              <a:rPr lang="en-US" sz="1600" b="1" dirty="0"/>
              <a:t>Long Diapause</a:t>
            </a:r>
          </a:p>
        </p:txBody>
      </p:sp>
      <p:sp>
        <p:nvSpPr>
          <p:cNvPr id="22" name="Rectangle 21"/>
          <p:cNvSpPr/>
          <p:nvPr/>
        </p:nvSpPr>
        <p:spPr>
          <a:xfrm>
            <a:off x="1699676" y="4875950"/>
            <a:ext cx="9537700" cy="11811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Do diapause programmed animals have lower metabolic rates?</a:t>
            </a:r>
          </a:p>
        </p:txBody>
      </p:sp>
      <p:sp>
        <p:nvSpPr>
          <p:cNvPr id="23" name="Rectangle 22">
            <a:extLst>
              <a:ext uri="{FF2B5EF4-FFF2-40B4-BE49-F238E27FC236}">
                <a16:creationId xmlns:a16="http://schemas.microsoft.com/office/drawing/2014/main" xmlns="" id="{555C6D8D-33E7-4C1B-A005-2D69DE284F8E}"/>
              </a:ext>
            </a:extLst>
          </p:cNvPr>
          <p:cNvSpPr/>
          <p:nvPr/>
        </p:nvSpPr>
        <p:spPr>
          <a:xfrm>
            <a:off x="500654" y="909985"/>
            <a:ext cx="5431295" cy="304013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4" name="Rectangle 23">
            <a:extLst>
              <a:ext uri="{FF2B5EF4-FFF2-40B4-BE49-F238E27FC236}">
                <a16:creationId xmlns:a16="http://schemas.microsoft.com/office/drawing/2014/main" xmlns="" id="{7B441B24-B42D-43D0-B6B2-3B7320BCED9F}"/>
              </a:ext>
            </a:extLst>
          </p:cNvPr>
          <p:cNvSpPr/>
          <p:nvPr/>
        </p:nvSpPr>
        <p:spPr>
          <a:xfrm>
            <a:off x="6468526" y="881609"/>
            <a:ext cx="5460197" cy="3068515"/>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49421009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 r="10317" b="9549"/>
          <a:stretch/>
        </p:blipFill>
        <p:spPr>
          <a:xfrm>
            <a:off x="2303677" y="1423586"/>
            <a:ext cx="7894424" cy="4913713"/>
          </a:xfrm>
          <a:prstGeom prst="rect">
            <a:avLst/>
          </a:prstGeom>
        </p:spPr>
      </p:pic>
      <p:sp>
        <p:nvSpPr>
          <p:cNvPr id="5" name="Rectangle 4">
            <a:extLst>
              <a:ext uri="{FF2B5EF4-FFF2-40B4-BE49-F238E27FC236}">
                <a16:creationId xmlns:a16="http://schemas.microsoft.com/office/drawing/2014/main" xmlns="" id="{0F53CC30-A991-44E5-87E4-F8B0EF196177}"/>
              </a:ext>
            </a:extLst>
          </p:cNvPr>
          <p:cNvSpPr/>
          <p:nvPr/>
        </p:nvSpPr>
        <p:spPr>
          <a:xfrm>
            <a:off x="3010086" y="1423589"/>
            <a:ext cx="3619316" cy="5322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6" name="Rectangle 5">
            <a:extLst>
              <a:ext uri="{FF2B5EF4-FFF2-40B4-BE49-F238E27FC236}">
                <a16:creationId xmlns:a16="http://schemas.microsoft.com/office/drawing/2014/main" xmlns="" id="{9303F53A-0988-4FC1-BF4C-FF7A1DB4B9C6}"/>
              </a:ext>
            </a:extLst>
          </p:cNvPr>
          <p:cNvSpPr/>
          <p:nvPr/>
        </p:nvSpPr>
        <p:spPr>
          <a:xfrm>
            <a:off x="6634571" y="1423590"/>
            <a:ext cx="3550830" cy="5322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7" name="Rectangle 6">
            <a:extLst>
              <a:ext uri="{FF2B5EF4-FFF2-40B4-BE49-F238E27FC236}">
                <a16:creationId xmlns:a16="http://schemas.microsoft.com/office/drawing/2014/main" xmlns="" id="{7B441B24-B42D-43D0-B6B2-3B7320BCED9F}"/>
              </a:ext>
            </a:extLst>
          </p:cNvPr>
          <p:cNvSpPr/>
          <p:nvPr/>
        </p:nvSpPr>
        <p:spPr>
          <a:xfrm>
            <a:off x="6634571" y="1926901"/>
            <a:ext cx="3550830" cy="4410398"/>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8" name="Rectangle 7"/>
          <p:cNvSpPr/>
          <p:nvPr/>
        </p:nvSpPr>
        <p:spPr>
          <a:xfrm>
            <a:off x="3349395" y="2180221"/>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349395" y="2499757"/>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023519" y="2093238"/>
            <a:ext cx="1578034" cy="360857"/>
          </a:xfrm>
          <a:prstGeom prst="rect">
            <a:avLst/>
          </a:prstGeom>
          <a:noFill/>
        </p:spPr>
        <p:txBody>
          <a:bodyPr wrap="none" rtlCol="0">
            <a:spAutoFit/>
          </a:bodyPr>
          <a:lstStyle/>
          <a:p>
            <a:r>
              <a:rPr lang="en-US" sz="1600" b="1" dirty="0"/>
              <a:t>Short Diapause</a:t>
            </a:r>
          </a:p>
        </p:txBody>
      </p:sp>
      <p:sp>
        <p:nvSpPr>
          <p:cNvPr id="11" name="TextBox 10"/>
          <p:cNvSpPr txBox="1"/>
          <p:nvPr/>
        </p:nvSpPr>
        <p:spPr>
          <a:xfrm>
            <a:off x="4023518" y="2422698"/>
            <a:ext cx="1516566" cy="360857"/>
          </a:xfrm>
          <a:prstGeom prst="rect">
            <a:avLst/>
          </a:prstGeom>
          <a:noFill/>
        </p:spPr>
        <p:txBody>
          <a:bodyPr wrap="none" rtlCol="0">
            <a:spAutoFit/>
          </a:bodyPr>
          <a:lstStyle/>
          <a:p>
            <a:r>
              <a:rPr lang="en-US" sz="1600" b="1" dirty="0"/>
              <a:t>Long Diapause</a:t>
            </a:r>
          </a:p>
        </p:txBody>
      </p:sp>
      <p:sp>
        <p:nvSpPr>
          <p:cNvPr id="13" name="TextBox 12"/>
          <p:cNvSpPr txBox="1"/>
          <p:nvPr/>
        </p:nvSpPr>
        <p:spPr>
          <a:xfrm>
            <a:off x="5490049" y="3098059"/>
            <a:ext cx="349776" cy="461665"/>
          </a:xfrm>
          <a:prstGeom prst="rect">
            <a:avLst/>
          </a:prstGeom>
          <a:noFill/>
        </p:spPr>
        <p:txBody>
          <a:bodyPr wrap="none" rtlCol="0">
            <a:spAutoFit/>
          </a:bodyPr>
          <a:lstStyle/>
          <a:p>
            <a:r>
              <a:rPr lang="en-US" sz="2400" b="1" dirty="0"/>
              <a:t>b</a:t>
            </a:r>
          </a:p>
        </p:txBody>
      </p:sp>
      <p:sp>
        <p:nvSpPr>
          <p:cNvPr id="14" name="TextBox 13"/>
          <p:cNvSpPr txBox="1"/>
          <p:nvPr/>
        </p:nvSpPr>
        <p:spPr>
          <a:xfrm>
            <a:off x="4224034" y="4212836"/>
            <a:ext cx="336952" cy="461665"/>
          </a:xfrm>
          <a:prstGeom prst="rect">
            <a:avLst/>
          </a:prstGeom>
          <a:noFill/>
        </p:spPr>
        <p:txBody>
          <a:bodyPr wrap="none" rtlCol="0">
            <a:spAutoFit/>
          </a:bodyPr>
          <a:lstStyle/>
          <a:p>
            <a:r>
              <a:rPr lang="en-US" sz="2400" b="1" dirty="0"/>
              <a:t>a</a:t>
            </a:r>
          </a:p>
        </p:txBody>
      </p:sp>
      <p:sp>
        <p:nvSpPr>
          <p:cNvPr id="15" name="TextBox 14"/>
          <p:cNvSpPr txBox="1"/>
          <p:nvPr/>
        </p:nvSpPr>
        <p:spPr>
          <a:xfrm>
            <a:off x="7600538" y="3751171"/>
            <a:ext cx="336952" cy="461665"/>
          </a:xfrm>
          <a:prstGeom prst="rect">
            <a:avLst/>
          </a:prstGeom>
          <a:noFill/>
        </p:spPr>
        <p:txBody>
          <a:bodyPr wrap="none" rtlCol="0">
            <a:spAutoFit/>
          </a:bodyPr>
          <a:lstStyle/>
          <a:p>
            <a:r>
              <a:rPr lang="en-US" sz="2400" b="1" dirty="0"/>
              <a:t>a</a:t>
            </a:r>
          </a:p>
        </p:txBody>
      </p:sp>
      <p:sp>
        <p:nvSpPr>
          <p:cNvPr id="16" name="TextBox 15"/>
          <p:cNvSpPr txBox="1"/>
          <p:nvPr/>
        </p:nvSpPr>
        <p:spPr>
          <a:xfrm>
            <a:off x="8866553" y="2636394"/>
            <a:ext cx="349776" cy="461665"/>
          </a:xfrm>
          <a:prstGeom prst="rect">
            <a:avLst/>
          </a:prstGeom>
          <a:noFill/>
        </p:spPr>
        <p:txBody>
          <a:bodyPr wrap="none" rtlCol="0">
            <a:spAutoFit/>
          </a:bodyPr>
          <a:lstStyle/>
          <a:p>
            <a:r>
              <a:rPr lang="en-US" sz="2400" b="1" dirty="0"/>
              <a:t>b</a:t>
            </a:r>
          </a:p>
        </p:txBody>
      </p:sp>
      <p:sp>
        <p:nvSpPr>
          <p:cNvPr id="17" name="Rectangle 16"/>
          <p:cNvSpPr/>
          <p:nvPr/>
        </p:nvSpPr>
        <p:spPr>
          <a:xfrm>
            <a:off x="393700" y="28307"/>
            <a:ext cx="11597588" cy="1327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Significant difference in CO2 weighted by mass production between strain.</a:t>
            </a:r>
          </a:p>
          <a:p>
            <a:r>
              <a:rPr lang="en-US" sz="2800" dirty="0"/>
              <a:t>No significant difference in CO2 production weighted by mass between treatments.</a:t>
            </a:r>
          </a:p>
        </p:txBody>
      </p:sp>
      <p:sp>
        <p:nvSpPr>
          <p:cNvPr id="18" name="Rectangle 17">
            <a:extLst>
              <a:ext uri="{FF2B5EF4-FFF2-40B4-BE49-F238E27FC236}">
                <a16:creationId xmlns:a16="http://schemas.microsoft.com/office/drawing/2014/main" xmlns="" id="{555C6D8D-33E7-4C1B-A005-2D69DE284F8E}"/>
              </a:ext>
            </a:extLst>
          </p:cNvPr>
          <p:cNvSpPr/>
          <p:nvPr/>
        </p:nvSpPr>
        <p:spPr>
          <a:xfrm>
            <a:off x="3027955" y="1955797"/>
            <a:ext cx="3601446" cy="4381503"/>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86973648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80" y="1027594"/>
            <a:ext cx="5726562" cy="3569805"/>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1900" y="1024710"/>
            <a:ext cx="5614228" cy="3572690"/>
          </a:xfrm>
          <a:prstGeom prst="rect">
            <a:avLst/>
          </a:prstGeom>
        </p:spPr>
      </p:pic>
      <p:sp>
        <p:nvSpPr>
          <p:cNvPr id="11" name="TextBox 10"/>
          <p:cNvSpPr txBox="1"/>
          <p:nvPr/>
        </p:nvSpPr>
        <p:spPr>
          <a:xfrm>
            <a:off x="4199428" y="1400129"/>
            <a:ext cx="1050288" cy="369332"/>
          </a:xfrm>
          <a:prstGeom prst="rect">
            <a:avLst/>
          </a:prstGeom>
          <a:noFill/>
        </p:spPr>
        <p:txBody>
          <a:bodyPr wrap="none" rtlCol="0">
            <a:spAutoFit/>
          </a:bodyPr>
          <a:lstStyle/>
          <a:p>
            <a:r>
              <a:rPr lang="en-US" dirty="0"/>
              <a:t>Diapause</a:t>
            </a:r>
          </a:p>
        </p:txBody>
      </p:sp>
      <p:sp>
        <p:nvSpPr>
          <p:cNvPr id="12" name="TextBox 11"/>
          <p:cNvSpPr txBox="1"/>
          <p:nvPr/>
        </p:nvSpPr>
        <p:spPr>
          <a:xfrm>
            <a:off x="10217424" y="1400129"/>
            <a:ext cx="1495922" cy="369332"/>
          </a:xfrm>
          <a:prstGeom prst="rect">
            <a:avLst/>
          </a:prstGeom>
          <a:noFill/>
        </p:spPr>
        <p:txBody>
          <a:bodyPr wrap="none" rtlCol="0">
            <a:spAutoFit/>
          </a:bodyPr>
          <a:lstStyle/>
          <a:p>
            <a:r>
              <a:rPr lang="en-US"/>
              <a:t>Non Diapause</a:t>
            </a:r>
            <a:endParaRPr lang="en-US" dirty="0"/>
          </a:p>
        </p:txBody>
      </p:sp>
    </p:spTree>
    <p:extLst>
      <p:ext uri="{BB962C8B-B14F-4D97-AF65-F5344CB8AC3E}">
        <p14:creationId xmlns:p14="http://schemas.microsoft.com/office/powerpoint/2010/main" val="5329472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60160" y="321341"/>
            <a:ext cx="6658140" cy="4047458"/>
            <a:chOff x="1651000" y="685800"/>
            <a:chExt cx="9031288" cy="5486400"/>
          </a:xfrm>
        </p:grpSpPr>
        <p:pic>
          <p:nvPicPr>
            <p:cNvPr id="44" name="Picture 43"/>
            <p:cNvPicPr>
              <a:picLocks noChangeAspect="1"/>
            </p:cNvPicPr>
            <p:nvPr/>
          </p:nvPicPr>
          <p:blipFill>
            <a:blip r:embed="rId2"/>
            <a:stretch>
              <a:fillRect/>
            </a:stretch>
          </p:blipFill>
          <p:spPr>
            <a:xfrm>
              <a:off x="1651000" y="685800"/>
              <a:ext cx="8890000" cy="5486400"/>
            </a:xfrm>
            <a:prstGeom prst="rect">
              <a:avLst/>
            </a:prstGeom>
          </p:spPr>
        </p:pic>
        <p:sp>
          <p:nvSpPr>
            <p:cNvPr id="45" name="Rectangle 4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Down Arrow 6"/>
          <p:cNvSpPr/>
          <p:nvPr/>
        </p:nvSpPr>
        <p:spPr>
          <a:xfrm rot="5400000">
            <a:off x="1862807" y="501261"/>
            <a:ext cx="166995" cy="1196075"/>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wn Arrow 24"/>
          <p:cNvSpPr/>
          <p:nvPr/>
        </p:nvSpPr>
        <p:spPr>
          <a:xfrm rot="5400000">
            <a:off x="2050120" y="784694"/>
            <a:ext cx="216771" cy="1945323"/>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xmlns="" id="{0F53CC30-A991-44E5-87E4-F8B0EF196177}"/>
              </a:ext>
            </a:extLst>
          </p:cNvPr>
          <p:cNvSpPr/>
          <p:nvPr/>
        </p:nvSpPr>
        <p:spPr>
          <a:xfrm>
            <a:off x="406585" y="600255"/>
            <a:ext cx="5449165" cy="22804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39" name="Rectangle 38"/>
          <p:cNvSpPr/>
          <p:nvPr/>
        </p:nvSpPr>
        <p:spPr>
          <a:xfrm>
            <a:off x="3277698" y="1092978"/>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277698" y="1412514"/>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3951822" y="1005995"/>
            <a:ext cx="1578034" cy="360857"/>
          </a:xfrm>
          <a:prstGeom prst="rect">
            <a:avLst/>
          </a:prstGeom>
          <a:noFill/>
        </p:spPr>
        <p:txBody>
          <a:bodyPr wrap="none" rtlCol="0">
            <a:spAutoFit/>
          </a:bodyPr>
          <a:lstStyle/>
          <a:p>
            <a:r>
              <a:rPr lang="en-US" sz="1600" b="1" dirty="0"/>
              <a:t>Short Diapause</a:t>
            </a:r>
          </a:p>
        </p:txBody>
      </p:sp>
      <p:sp>
        <p:nvSpPr>
          <p:cNvPr id="42" name="TextBox 41"/>
          <p:cNvSpPr txBox="1"/>
          <p:nvPr/>
        </p:nvSpPr>
        <p:spPr>
          <a:xfrm>
            <a:off x="3951821" y="1335455"/>
            <a:ext cx="1516566" cy="360857"/>
          </a:xfrm>
          <a:prstGeom prst="rect">
            <a:avLst/>
          </a:prstGeom>
          <a:noFill/>
        </p:spPr>
        <p:txBody>
          <a:bodyPr wrap="none" rtlCol="0">
            <a:spAutoFit/>
          </a:bodyPr>
          <a:lstStyle/>
          <a:p>
            <a:r>
              <a:rPr lang="en-US" sz="1600" b="1" dirty="0"/>
              <a:t>Long Diapause</a:t>
            </a:r>
          </a:p>
        </p:txBody>
      </p:sp>
      <p:sp>
        <p:nvSpPr>
          <p:cNvPr id="79" name="Rectangle 78">
            <a:extLst>
              <a:ext uri="{FF2B5EF4-FFF2-40B4-BE49-F238E27FC236}">
                <a16:creationId xmlns:a16="http://schemas.microsoft.com/office/drawing/2014/main" xmlns="" id="{555C6D8D-33E7-4C1B-A005-2D69DE284F8E}"/>
              </a:ext>
            </a:extLst>
          </p:cNvPr>
          <p:cNvSpPr/>
          <p:nvPr/>
        </p:nvSpPr>
        <p:spPr>
          <a:xfrm>
            <a:off x="424454" y="828303"/>
            <a:ext cx="5431295" cy="312182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grpSp>
        <p:nvGrpSpPr>
          <p:cNvPr id="67" name="Group 66"/>
          <p:cNvGrpSpPr/>
          <p:nvPr/>
        </p:nvGrpSpPr>
        <p:grpSpPr>
          <a:xfrm>
            <a:off x="6032500" y="321340"/>
            <a:ext cx="6760551" cy="4047459"/>
            <a:chOff x="1651000" y="685800"/>
            <a:chExt cx="9151673" cy="5486400"/>
          </a:xfrm>
        </p:grpSpPr>
        <p:pic>
          <p:nvPicPr>
            <p:cNvPr id="76" name="Picture 75"/>
            <p:cNvPicPr>
              <a:picLocks noChangeAspect="1"/>
            </p:cNvPicPr>
            <p:nvPr/>
          </p:nvPicPr>
          <p:blipFill>
            <a:blip r:embed="rId3"/>
            <a:stretch>
              <a:fillRect/>
            </a:stretch>
          </p:blipFill>
          <p:spPr>
            <a:xfrm>
              <a:off x="1651000" y="685800"/>
              <a:ext cx="8890000" cy="5486400"/>
            </a:xfrm>
            <a:prstGeom prst="rect">
              <a:avLst/>
            </a:prstGeom>
          </p:spPr>
        </p:pic>
        <p:sp>
          <p:nvSpPr>
            <p:cNvPr id="77" name="Rectangle 76"/>
            <p:cNvSpPr/>
            <p:nvPr/>
          </p:nvSpPr>
          <p:spPr>
            <a:xfrm>
              <a:off x="8931095" y="2909649"/>
              <a:ext cx="1871578" cy="1256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8" name="Rectangle 67">
            <a:extLst>
              <a:ext uri="{FF2B5EF4-FFF2-40B4-BE49-F238E27FC236}">
                <a16:creationId xmlns:a16="http://schemas.microsoft.com/office/drawing/2014/main" xmlns="" id="{9303F53A-0988-4FC1-BF4C-FF7A1DB4B9C6}"/>
              </a:ext>
            </a:extLst>
          </p:cNvPr>
          <p:cNvSpPr/>
          <p:nvPr/>
        </p:nvSpPr>
        <p:spPr>
          <a:xfrm>
            <a:off x="6379626" y="593459"/>
            <a:ext cx="5460197" cy="22805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69" name="Down Arrow 68"/>
          <p:cNvSpPr/>
          <p:nvPr/>
        </p:nvSpPr>
        <p:spPr>
          <a:xfrm rot="16200000" flipH="1">
            <a:off x="7637203" y="549945"/>
            <a:ext cx="139162" cy="998748"/>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Down Arrow 69"/>
          <p:cNvSpPr/>
          <p:nvPr/>
        </p:nvSpPr>
        <p:spPr>
          <a:xfrm rot="16200000" flipH="1">
            <a:off x="7697021" y="1472015"/>
            <a:ext cx="115412" cy="902862"/>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9833214" y="1133182"/>
            <a:ext cx="464151" cy="7484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2" name="Rectangle 71"/>
          <p:cNvSpPr/>
          <p:nvPr/>
        </p:nvSpPr>
        <p:spPr>
          <a:xfrm>
            <a:off x="9836183" y="1416293"/>
            <a:ext cx="464151" cy="7484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3" name="TextBox 72"/>
          <p:cNvSpPr txBox="1"/>
          <p:nvPr/>
        </p:nvSpPr>
        <p:spPr>
          <a:xfrm>
            <a:off x="10258594" y="952033"/>
            <a:ext cx="1581229" cy="360857"/>
          </a:xfrm>
          <a:prstGeom prst="rect">
            <a:avLst/>
          </a:prstGeom>
          <a:noFill/>
        </p:spPr>
        <p:txBody>
          <a:bodyPr wrap="none" rtlCol="0">
            <a:spAutoFit/>
          </a:bodyPr>
          <a:lstStyle/>
          <a:p>
            <a:r>
              <a:rPr lang="en-US" sz="1600" b="1" dirty="0"/>
              <a:t>Short Diapause</a:t>
            </a:r>
          </a:p>
        </p:txBody>
      </p:sp>
      <p:sp>
        <p:nvSpPr>
          <p:cNvPr id="74" name="TextBox 73"/>
          <p:cNvSpPr txBox="1"/>
          <p:nvPr/>
        </p:nvSpPr>
        <p:spPr>
          <a:xfrm>
            <a:off x="10258593" y="1226584"/>
            <a:ext cx="1519636" cy="360857"/>
          </a:xfrm>
          <a:prstGeom prst="rect">
            <a:avLst/>
          </a:prstGeom>
          <a:noFill/>
        </p:spPr>
        <p:txBody>
          <a:bodyPr wrap="none" rtlCol="0">
            <a:spAutoFit/>
          </a:bodyPr>
          <a:lstStyle/>
          <a:p>
            <a:r>
              <a:rPr lang="en-US" sz="1600" b="1" dirty="0"/>
              <a:t>Long Diapause</a:t>
            </a:r>
          </a:p>
        </p:txBody>
      </p:sp>
      <p:sp>
        <p:nvSpPr>
          <p:cNvPr id="78" name="Rectangle 77">
            <a:extLst>
              <a:ext uri="{FF2B5EF4-FFF2-40B4-BE49-F238E27FC236}">
                <a16:creationId xmlns:a16="http://schemas.microsoft.com/office/drawing/2014/main" xmlns="" id="{7B441B24-B42D-43D0-B6B2-3B7320BCED9F}"/>
              </a:ext>
            </a:extLst>
          </p:cNvPr>
          <p:cNvSpPr/>
          <p:nvPr/>
        </p:nvSpPr>
        <p:spPr>
          <a:xfrm>
            <a:off x="6379626" y="799165"/>
            <a:ext cx="5460197" cy="3150960"/>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89" name="Rectangle 88"/>
          <p:cNvSpPr/>
          <p:nvPr/>
        </p:nvSpPr>
        <p:spPr>
          <a:xfrm>
            <a:off x="1610776" y="4875950"/>
            <a:ext cx="9537700" cy="11811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Do diapause programmed animals have lower metabolic rates?</a:t>
            </a:r>
          </a:p>
        </p:txBody>
      </p:sp>
    </p:spTree>
    <p:extLst>
      <p:ext uri="{BB962C8B-B14F-4D97-AF65-F5344CB8AC3E}">
        <p14:creationId xmlns:p14="http://schemas.microsoft.com/office/powerpoint/2010/main" val="137014400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2"/>
          <a:srcRect r="11199" b="9744"/>
          <a:stretch/>
        </p:blipFill>
        <p:spPr>
          <a:xfrm>
            <a:off x="2303676" y="1423591"/>
            <a:ext cx="7894425" cy="4951808"/>
          </a:xfrm>
          <a:prstGeom prst="rect">
            <a:avLst/>
          </a:prstGeom>
        </p:spPr>
      </p:pic>
      <p:sp>
        <p:nvSpPr>
          <p:cNvPr id="23" name="Rectangle 22">
            <a:extLst>
              <a:ext uri="{FF2B5EF4-FFF2-40B4-BE49-F238E27FC236}">
                <a16:creationId xmlns:a16="http://schemas.microsoft.com/office/drawing/2014/main" xmlns="" id="{0F53CC30-A991-44E5-87E4-F8B0EF196177}"/>
              </a:ext>
            </a:extLst>
          </p:cNvPr>
          <p:cNvSpPr/>
          <p:nvPr/>
        </p:nvSpPr>
        <p:spPr>
          <a:xfrm>
            <a:off x="2844986" y="1423589"/>
            <a:ext cx="3619316" cy="5322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25" name="Rectangle 24">
            <a:extLst>
              <a:ext uri="{FF2B5EF4-FFF2-40B4-BE49-F238E27FC236}">
                <a16:creationId xmlns:a16="http://schemas.microsoft.com/office/drawing/2014/main" xmlns="" id="{9303F53A-0988-4FC1-BF4C-FF7A1DB4B9C6}"/>
              </a:ext>
            </a:extLst>
          </p:cNvPr>
          <p:cNvSpPr/>
          <p:nvPr/>
        </p:nvSpPr>
        <p:spPr>
          <a:xfrm>
            <a:off x="6469471" y="1423590"/>
            <a:ext cx="3728630" cy="5322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26" name="Rectangle 25">
            <a:extLst>
              <a:ext uri="{FF2B5EF4-FFF2-40B4-BE49-F238E27FC236}">
                <a16:creationId xmlns:a16="http://schemas.microsoft.com/office/drawing/2014/main" xmlns="" id="{7B441B24-B42D-43D0-B6B2-3B7320BCED9F}"/>
              </a:ext>
            </a:extLst>
          </p:cNvPr>
          <p:cNvSpPr/>
          <p:nvPr/>
        </p:nvSpPr>
        <p:spPr>
          <a:xfrm>
            <a:off x="6469471" y="1926901"/>
            <a:ext cx="3728630" cy="4410398"/>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31" name="Rectangle 30"/>
          <p:cNvSpPr/>
          <p:nvPr/>
        </p:nvSpPr>
        <p:spPr>
          <a:xfrm>
            <a:off x="2969160" y="2192924"/>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969160" y="2512460"/>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3643284" y="2105941"/>
            <a:ext cx="1578034" cy="360857"/>
          </a:xfrm>
          <a:prstGeom prst="rect">
            <a:avLst/>
          </a:prstGeom>
          <a:noFill/>
        </p:spPr>
        <p:txBody>
          <a:bodyPr wrap="none" rtlCol="0">
            <a:spAutoFit/>
          </a:bodyPr>
          <a:lstStyle/>
          <a:p>
            <a:r>
              <a:rPr lang="en-US" sz="1600" b="1" dirty="0"/>
              <a:t>Short Diapause</a:t>
            </a:r>
          </a:p>
        </p:txBody>
      </p:sp>
      <p:sp>
        <p:nvSpPr>
          <p:cNvPr id="34" name="TextBox 33"/>
          <p:cNvSpPr txBox="1"/>
          <p:nvPr/>
        </p:nvSpPr>
        <p:spPr>
          <a:xfrm>
            <a:off x="3643283" y="2435401"/>
            <a:ext cx="1516566" cy="360857"/>
          </a:xfrm>
          <a:prstGeom prst="rect">
            <a:avLst/>
          </a:prstGeom>
          <a:noFill/>
        </p:spPr>
        <p:txBody>
          <a:bodyPr wrap="none" rtlCol="0">
            <a:spAutoFit/>
          </a:bodyPr>
          <a:lstStyle/>
          <a:p>
            <a:r>
              <a:rPr lang="en-US" sz="1600" b="1" dirty="0"/>
              <a:t>Long Diapause</a:t>
            </a:r>
          </a:p>
        </p:txBody>
      </p:sp>
      <p:sp>
        <p:nvSpPr>
          <p:cNvPr id="36" name="Rectangle 35">
            <a:extLst>
              <a:ext uri="{FF2B5EF4-FFF2-40B4-BE49-F238E27FC236}">
                <a16:creationId xmlns:a16="http://schemas.microsoft.com/office/drawing/2014/main" xmlns="" id="{555C6D8D-33E7-4C1B-A005-2D69DE284F8E}"/>
              </a:ext>
            </a:extLst>
          </p:cNvPr>
          <p:cNvSpPr/>
          <p:nvPr/>
        </p:nvSpPr>
        <p:spPr>
          <a:xfrm>
            <a:off x="2862855" y="1955797"/>
            <a:ext cx="3601446" cy="4381503"/>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37" name="TextBox 36"/>
          <p:cNvSpPr txBox="1"/>
          <p:nvPr/>
        </p:nvSpPr>
        <p:spPr>
          <a:xfrm>
            <a:off x="5490049" y="3098059"/>
            <a:ext cx="349776" cy="461665"/>
          </a:xfrm>
          <a:prstGeom prst="rect">
            <a:avLst/>
          </a:prstGeom>
          <a:noFill/>
        </p:spPr>
        <p:txBody>
          <a:bodyPr wrap="none" rtlCol="0">
            <a:spAutoFit/>
          </a:bodyPr>
          <a:lstStyle/>
          <a:p>
            <a:r>
              <a:rPr lang="en-US" sz="2400" b="1" dirty="0"/>
              <a:t>b</a:t>
            </a:r>
          </a:p>
        </p:txBody>
      </p:sp>
      <p:sp>
        <p:nvSpPr>
          <p:cNvPr id="39" name="TextBox 38"/>
          <p:cNvSpPr txBox="1"/>
          <p:nvPr/>
        </p:nvSpPr>
        <p:spPr>
          <a:xfrm>
            <a:off x="4224034" y="4212836"/>
            <a:ext cx="336952" cy="461665"/>
          </a:xfrm>
          <a:prstGeom prst="rect">
            <a:avLst/>
          </a:prstGeom>
          <a:noFill/>
        </p:spPr>
        <p:txBody>
          <a:bodyPr wrap="none" rtlCol="0">
            <a:spAutoFit/>
          </a:bodyPr>
          <a:lstStyle/>
          <a:p>
            <a:r>
              <a:rPr lang="en-US" sz="2400" b="1" dirty="0"/>
              <a:t>a</a:t>
            </a:r>
          </a:p>
        </p:txBody>
      </p:sp>
      <p:sp>
        <p:nvSpPr>
          <p:cNvPr id="41" name="TextBox 40"/>
          <p:cNvSpPr txBox="1"/>
          <p:nvPr/>
        </p:nvSpPr>
        <p:spPr>
          <a:xfrm>
            <a:off x="7600538" y="3751171"/>
            <a:ext cx="336952" cy="461665"/>
          </a:xfrm>
          <a:prstGeom prst="rect">
            <a:avLst/>
          </a:prstGeom>
          <a:noFill/>
        </p:spPr>
        <p:txBody>
          <a:bodyPr wrap="none" rtlCol="0">
            <a:spAutoFit/>
          </a:bodyPr>
          <a:lstStyle/>
          <a:p>
            <a:r>
              <a:rPr lang="en-US" sz="2400" b="1" dirty="0"/>
              <a:t>a</a:t>
            </a:r>
          </a:p>
        </p:txBody>
      </p:sp>
      <p:sp>
        <p:nvSpPr>
          <p:cNvPr id="42" name="TextBox 41"/>
          <p:cNvSpPr txBox="1"/>
          <p:nvPr/>
        </p:nvSpPr>
        <p:spPr>
          <a:xfrm>
            <a:off x="8866553" y="2636394"/>
            <a:ext cx="349776" cy="461665"/>
          </a:xfrm>
          <a:prstGeom prst="rect">
            <a:avLst/>
          </a:prstGeom>
          <a:noFill/>
        </p:spPr>
        <p:txBody>
          <a:bodyPr wrap="none" rtlCol="0">
            <a:spAutoFit/>
          </a:bodyPr>
          <a:lstStyle/>
          <a:p>
            <a:r>
              <a:rPr lang="en-US" sz="2400" b="1" dirty="0"/>
              <a:t>b</a:t>
            </a:r>
          </a:p>
        </p:txBody>
      </p:sp>
      <p:sp>
        <p:nvSpPr>
          <p:cNvPr id="44" name="Rectangle 43"/>
          <p:cNvSpPr/>
          <p:nvPr/>
        </p:nvSpPr>
        <p:spPr>
          <a:xfrm>
            <a:off x="393700" y="269608"/>
            <a:ext cx="11597588" cy="1016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Significant difference in CO2 production between strain.</a:t>
            </a:r>
          </a:p>
          <a:p>
            <a:r>
              <a:rPr lang="en-US" sz="2800" dirty="0"/>
              <a:t>No significant difference in CO2 production between treatments.</a:t>
            </a:r>
          </a:p>
        </p:txBody>
      </p:sp>
    </p:spTree>
    <p:extLst>
      <p:ext uri="{BB962C8B-B14F-4D97-AF65-F5344CB8AC3E}">
        <p14:creationId xmlns:p14="http://schemas.microsoft.com/office/powerpoint/2010/main" val="54306121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 y="964096"/>
            <a:ext cx="6121023" cy="3900004"/>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964096"/>
            <a:ext cx="5924166" cy="3901911"/>
          </a:xfrm>
          <a:prstGeom prst="rect">
            <a:avLst/>
          </a:prstGeom>
        </p:spPr>
      </p:pic>
      <p:sp>
        <p:nvSpPr>
          <p:cNvPr id="2" name="TextBox 1"/>
          <p:cNvSpPr txBox="1"/>
          <p:nvPr/>
        </p:nvSpPr>
        <p:spPr>
          <a:xfrm>
            <a:off x="4122163" y="1403755"/>
            <a:ext cx="1050288" cy="369332"/>
          </a:xfrm>
          <a:prstGeom prst="rect">
            <a:avLst/>
          </a:prstGeom>
          <a:noFill/>
        </p:spPr>
        <p:txBody>
          <a:bodyPr wrap="none" rtlCol="0">
            <a:spAutoFit/>
          </a:bodyPr>
          <a:lstStyle/>
          <a:p>
            <a:r>
              <a:rPr lang="en-US" dirty="0"/>
              <a:t>Diapause</a:t>
            </a:r>
          </a:p>
        </p:txBody>
      </p:sp>
      <p:sp>
        <p:nvSpPr>
          <p:cNvPr id="11" name="TextBox 10"/>
          <p:cNvSpPr txBox="1"/>
          <p:nvPr/>
        </p:nvSpPr>
        <p:spPr>
          <a:xfrm>
            <a:off x="10560324" y="1403755"/>
            <a:ext cx="1495922" cy="369332"/>
          </a:xfrm>
          <a:prstGeom prst="rect">
            <a:avLst/>
          </a:prstGeom>
          <a:noFill/>
        </p:spPr>
        <p:txBody>
          <a:bodyPr wrap="none" rtlCol="0">
            <a:spAutoFit/>
          </a:bodyPr>
          <a:lstStyle/>
          <a:p>
            <a:r>
              <a:rPr lang="en-US"/>
              <a:t>Non Diapause</a:t>
            </a:r>
            <a:endParaRPr lang="en-US" dirty="0"/>
          </a:p>
        </p:txBody>
      </p:sp>
    </p:spTree>
    <p:extLst>
      <p:ext uri="{BB962C8B-B14F-4D97-AF65-F5344CB8AC3E}">
        <p14:creationId xmlns:p14="http://schemas.microsoft.com/office/powerpoint/2010/main" val="42440798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Oval 20"/>
          <p:cNvSpPr/>
          <p:nvPr/>
        </p:nvSpPr>
        <p:spPr>
          <a:xfrm>
            <a:off x="8782900" y="2973960"/>
            <a:ext cx="1807658" cy="69198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a16="http://schemas.microsoft.com/office/drawing/2014/main" xmlns=""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Changes in Physiology</a:t>
            </a:r>
            <a:endParaRPr lang="en-US" sz="5400" b="1" dirty="0">
              <a:cs typeface="Calibri"/>
            </a:endParaRPr>
          </a:p>
        </p:txBody>
      </p:sp>
      <p:cxnSp>
        <p:nvCxnSpPr>
          <p:cNvPr id="29" name="Straight Connector 28">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sp>
        <p:nvSpPr>
          <p:cNvPr id="20" name="Rectangle 19">
            <a:extLst>
              <a:ext uri="{FF2B5EF4-FFF2-40B4-BE49-F238E27FC236}">
                <a16:creationId xmlns:a16="http://schemas.microsoft.com/office/drawing/2014/main" xmlns="" id="{E6150F1F-E723-420D-A5C5-C79BD9BBA385}"/>
              </a:ext>
            </a:extLst>
          </p:cNvPr>
          <p:cNvSpPr/>
          <p:nvPr/>
        </p:nvSpPr>
        <p:spPr>
          <a:xfrm>
            <a:off x="7575133" y="3665948"/>
            <a:ext cx="656580" cy="1618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xmlns="" id="{E6150F1F-E723-420D-A5C5-C79BD9BBA385}"/>
              </a:ext>
            </a:extLst>
          </p:cNvPr>
          <p:cNvSpPr/>
          <p:nvPr/>
        </p:nvSpPr>
        <p:spPr>
          <a:xfrm>
            <a:off x="7596551" y="3665948"/>
            <a:ext cx="656580" cy="16182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a16="http://schemas.microsoft.com/office/drawing/2014/main" xmlns=""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cued by photoperiod at end of last instar.</a:t>
            </a:r>
          </a:p>
        </p:txBody>
      </p:sp>
      <p:sp>
        <p:nvSpPr>
          <p:cNvPr id="25" name="Rectangle 24">
            <a:extLst>
              <a:ext uri="{FF2B5EF4-FFF2-40B4-BE49-F238E27FC236}">
                <a16:creationId xmlns:a16="http://schemas.microsoft.com/office/drawing/2014/main" xmlns="" id="{8F87375D-4C82-4810-8444-80DE707062CA}"/>
              </a:ext>
            </a:extLst>
          </p:cNvPr>
          <p:cNvSpPr/>
          <p:nvPr/>
        </p:nvSpPr>
        <p:spPr>
          <a:xfrm>
            <a:off x="5935453" y="1278680"/>
            <a:ext cx="5921230" cy="5422605"/>
          </a:xfrm>
          <a:prstGeom prst="rect">
            <a:avLst/>
          </a:prstGeom>
          <a:solidFill>
            <a:schemeClr val="accent1">
              <a:lumMod val="75000"/>
              <a:alpha val="16000"/>
            </a:schemeClr>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225639" y="1953799"/>
            <a:ext cx="5318800" cy="4370427"/>
          </a:xfrm>
          <a:prstGeom prst="rect">
            <a:avLst/>
          </a:prstGeom>
          <a:noFill/>
        </p:spPr>
        <p:txBody>
          <a:bodyPr wrap="square" rtlCol="0">
            <a:spAutoFit/>
          </a:bodyPr>
          <a:lstStyle/>
          <a:p>
            <a:pPr>
              <a:lnSpc>
                <a:spcPct val="150000"/>
              </a:lnSpc>
            </a:pPr>
            <a:r>
              <a:rPr lang="en-US" sz="3600" b="1" u="sng" dirty="0"/>
              <a:t>ECB Larval Diapause</a:t>
            </a:r>
            <a:r>
              <a:rPr lang="en-US" sz="3200" dirty="0"/>
              <a:t> </a:t>
            </a:r>
          </a:p>
          <a:p>
            <a:pPr marL="742950" lvl="1" indent="-285750">
              <a:buFont typeface="Arial" charset="0"/>
              <a:buChar char="•"/>
            </a:pPr>
            <a:r>
              <a:rPr lang="en-US" sz="3200" dirty="0"/>
              <a:t>Diapause onset at end of ultimate larval instar</a:t>
            </a:r>
          </a:p>
          <a:p>
            <a:pPr marL="742950" lvl="1" indent="-285750">
              <a:buFont typeface="Arial" charset="0"/>
              <a:buChar char="•"/>
            </a:pPr>
            <a:r>
              <a:rPr lang="en-US" sz="3200" dirty="0"/>
              <a:t>Feeding is terminated after diapause onset</a:t>
            </a:r>
          </a:p>
          <a:p>
            <a:pPr marL="742950" lvl="1" indent="-285750">
              <a:buFont typeface="Arial" charset="0"/>
              <a:buChar char="•"/>
            </a:pPr>
            <a:r>
              <a:rPr lang="en-US" sz="3200" b="1" u="sng" dirty="0"/>
              <a:t>Two rounds of metamorphosis after diapause is terminated</a:t>
            </a:r>
          </a:p>
        </p:txBody>
      </p:sp>
    </p:spTree>
    <p:extLst>
      <p:ext uri="{BB962C8B-B14F-4D97-AF65-F5344CB8AC3E}">
        <p14:creationId xmlns:p14="http://schemas.microsoft.com/office/powerpoint/2010/main" val="9732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20" grpId="0" animBg="1"/>
      <p:bldP spid="32" grpId="0" animBg="1"/>
      <p:bldP spid="19" grpId="0" animBg="1"/>
      <p:bldP spid="25"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552929" y="989084"/>
            <a:ext cx="8890000" cy="5777074"/>
            <a:chOff x="1552929" y="989084"/>
            <a:chExt cx="8890000" cy="5777074"/>
          </a:xfrm>
        </p:grpSpPr>
        <p:pic>
          <p:nvPicPr>
            <p:cNvPr id="6" name="Picture 5"/>
            <p:cNvPicPr>
              <a:picLocks noChangeAspect="1"/>
            </p:cNvPicPr>
            <p:nvPr/>
          </p:nvPicPr>
          <p:blipFill>
            <a:blip r:embed="rId2"/>
            <a:stretch>
              <a:fillRect/>
            </a:stretch>
          </p:blipFill>
          <p:spPr>
            <a:xfrm>
              <a:off x="1552929" y="1177740"/>
              <a:ext cx="8890000" cy="5588418"/>
            </a:xfrm>
            <a:prstGeom prst="rect">
              <a:avLst/>
            </a:prstGeom>
          </p:spPr>
        </p:pic>
        <p:sp>
          <p:nvSpPr>
            <p:cNvPr id="15" name="Rectangle 14"/>
            <p:cNvSpPr/>
            <p:nvPr/>
          </p:nvSpPr>
          <p:spPr>
            <a:xfrm>
              <a:off x="1552929" y="989084"/>
              <a:ext cx="700797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grpSp>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002909" y="4198888"/>
            <a:ext cx="2674056" cy="369332"/>
          </a:xfrm>
          <a:prstGeom prst="rect">
            <a:avLst/>
          </a:prstGeom>
          <a:solidFill>
            <a:schemeClr val="bg1"/>
          </a:solidFill>
        </p:spPr>
        <p:txBody>
          <a:bodyPr wrap="square" rtlCol="0">
            <a:spAutoFit/>
          </a:bodyPr>
          <a:lstStyle/>
          <a:p>
            <a:pPr algn="ctr"/>
            <a:r>
              <a:rPr lang="en-US" dirty="0" err="1"/>
              <a:t>Df</a:t>
            </a:r>
            <a:r>
              <a:rPr lang="en-US" dirty="0"/>
              <a:t>=74.79, p value = 0.0029</a:t>
            </a:r>
          </a:p>
        </p:txBody>
      </p:sp>
      <p:sp>
        <p:nvSpPr>
          <p:cNvPr id="9" name="Rectangle 8"/>
          <p:cNvSpPr/>
          <p:nvPr/>
        </p:nvSpPr>
        <p:spPr>
          <a:xfrm>
            <a:off x="1552929" y="138488"/>
            <a:ext cx="8890001"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Treatments </a:t>
            </a:r>
            <a:r>
              <a:rPr lang="en-US" sz="6000" b="1" u="sng" dirty="0">
                <a:solidFill>
                  <a:schemeClr val="tx1"/>
                </a:solidFill>
              </a:rPr>
              <a:t>ARE</a:t>
            </a:r>
            <a:r>
              <a:rPr lang="en-US" sz="6000" b="1" dirty="0">
                <a:solidFill>
                  <a:schemeClr val="tx1"/>
                </a:solidFill>
              </a:rPr>
              <a:t> Different</a:t>
            </a:r>
          </a:p>
        </p:txBody>
      </p:sp>
      <p:sp>
        <p:nvSpPr>
          <p:cNvPr id="32" name="TextBox 31"/>
          <p:cNvSpPr txBox="1"/>
          <p:nvPr/>
        </p:nvSpPr>
        <p:spPr>
          <a:xfrm>
            <a:off x="4897057" y="1909325"/>
            <a:ext cx="364202" cy="523220"/>
          </a:xfrm>
          <a:prstGeom prst="rect">
            <a:avLst/>
          </a:prstGeom>
          <a:noFill/>
        </p:spPr>
        <p:txBody>
          <a:bodyPr wrap="none" rtlCol="0">
            <a:spAutoFit/>
          </a:bodyPr>
          <a:lstStyle/>
          <a:p>
            <a:r>
              <a:rPr lang="en-US" sz="2800" dirty="0"/>
              <a:t>*</a:t>
            </a:r>
          </a:p>
        </p:txBody>
      </p:sp>
      <p:sp>
        <p:nvSpPr>
          <p:cNvPr id="3" name="Rectangle 2">
            <a:extLst>
              <a:ext uri="{FF2B5EF4-FFF2-40B4-BE49-F238E27FC236}">
                <a16:creationId xmlns:a16="http://schemas.microsoft.com/office/drawing/2014/main" xmlns="" id="{0F53CC30-A991-44E5-87E4-F8B0EF196177}"/>
              </a:ext>
            </a:extLst>
          </p:cNvPr>
          <p:cNvSpPr/>
          <p:nvPr/>
        </p:nvSpPr>
        <p:spPr>
          <a:xfrm>
            <a:off x="2452255" y="1600200"/>
            <a:ext cx="3906981"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10" name="Rectangle 9">
            <a:extLst>
              <a:ext uri="{FF2B5EF4-FFF2-40B4-BE49-F238E27FC236}">
                <a16:creationId xmlns:a16="http://schemas.microsoft.com/office/drawing/2014/main" xmlns="" id="{9303F53A-0988-4FC1-BF4C-FF7A1DB4B9C6}"/>
              </a:ext>
            </a:extLst>
          </p:cNvPr>
          <p:cNvSpPr/>
          <p:nvPr/>
        </p:nvSpPr>
        <p:spPr>
          <a:xfrm>
            <a:off x="6447592" y="1600200"/>
            <a:ext cx="3906981"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4" name="Rectangle 3">
            <a:extLst>
              <a:ext uri="{FF2B5EF4-FFF2-40B4-BE49-F238E27FC236}">
                <a16:creationId xmlns:a16="http://schemas.microsoft.com/office/drawing/2014/main" xmlns="" id="{A295AC71-54E4-49C7-A33E-FEC25810A7EB}"/>
              </a:ext>
            </a:extLst>
          </p:cNvPr>
          <p:cNvSpPr/>
          <p:nvPr/>
        </p:nvSpPr>
        <p:spPr>
          <a:xfrm>
            <a:off x="2441864" y="1919716"/>
            <a:ext cx="3906981"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8C5C4DA0-4CB9-4003-ABA6-C1FF508888E2}"/>
              </a:ext>
            </a:extLst>
          </p:cNvPr>
          <p:cNvSpPr/>
          <p:nvPr/>
        </p:nvSpPr>
        <p:spPr>
          <a:xfrm>
            <a:off x="6447591" y="1930107"/>
            <a:ext cx="3906981"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329179" y="625800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3" name="Rectangle 12"/>
          <p:cNvSpPr/>
          <p:nvPr/>
        </p:nvSpPr>
        <p:spPr>
          <a:xfrm>
            <a:off x="5903494" y="6243032"/>
            <a:ext cx="487122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Tree>
    <p:extLst>
      <p:ext uri="{BB962C8B-B14F-4D97-AF65-F5344CB8AC3E}">
        <p14:creationId xmlns:p14="http://schemas.microsoft.com/office/powerpoint/2010/main" val="1888960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65945" y="2301267"/>
            <a:ext cx="4506362" cy="1754326"/>
          </a:xfrm>
          <a:prstGeom prst="rect">
            <a:avLst/>
          </a:prstGeom>
          <a:noFill/>
        </p:spPr>
        <p:txBody>
          <a:bodyPr wrap="none" rtlCol="0">
            <a:spAutoFit/>
          </a:bodyPr>
          <a:lstStyle/>
          <a:p>
            <a:r>
              <a:rPr lang="en-US" sz="3600" b="1" dirty="0" err="1"/>
              <a:t>Univoltine</a:t>
            </a:r>
            <a:r>
              <a:rPr lang="en-US" sz="3600" b="1" dirty="0"/>
              <a:t> Strain: </a:t>
            </a:r>
          </a:p>
          <a:p>
            <a:pPr marL="571500" indent="-571500">
              <a:buFont typeface="Wingdings" charset="2"/>
              <a:buChar char="Ø"/>
            </a:pPr>
            <a:r>
              <a:rPr lang="en-US" sz="3600" dirty="0"/>
              <a:t>1 annual generation</a:t>
            </a:r>
          </a:p>
          <a:p>
            <a:pPr marL="571500" indent="-571500">
              <a:buFont typeface="Wingdings" charset="2"/>
              <a:buChar char="Ø"/>
            </a:pPr>
            <a:r>
              <a:rPr lang="en-US" sz="3600" dirty="0"/>
              <a:t>Long Diapause</a:t>
            </a:r>
          </a:p>
        </p:txBody>
      </p:sp>
      <p:sp>
        <p:nvSpPr>
          <p:cNvPr id="5" name="TextBox 4"/>
          <p:cNvSpPr txBox="1"/>
          <p:nvPr/>
        </p:nvSpPr>
        <p:spPr>
          <a:xfrm>
            <a:off x="3865945" y="4392574"/>
            <a:ext cx="4687502" cy="1754326"/>
          </a:xfrm>
          <a:prstGeom prst="rect">
            <a:avLst/>
          </a:prstGeom>
          <a:noFill/>
        </p:spPr>
        <p:txBody>
          <a:bodyPr wrap="none" rtlCol="0">
            <a:spAutoFit/>
          </a:bodyPr>
          <a:lstStyle/>
          <a:p>
            <a:r>
              <a:rPr lang="en-US" sz="3600" b="1" dirty="0"/>
              <a:t>Bivoltine Strain:</a:t>
            </a:r>
          </a:p>
          <a:p>
            <a:pPr marL="571500" indent="-571500">
              <a:buFont typeface="Wingdings" charset="2"/>
              <a:buChar char="Ø"/>
            </a:pPr>
            <a:r>
              <a:rPr lang="en-US" sz="3600" dirty="0"/>
              <a:t>2 annual generations</a:t>
            </a:r>
          </a:p>
          <a:p>
            <a:pPr marL="571500" indent="-571500">
              <a:buFont typeface="Wingdings" charset="2"/>
              <a:buChar char="Ø"/>
            </a:pPr>
            <a:r>
              <a:rPr lang="en-US" sz="3600" dirty="0"/>
              <a:t>Shorter Diapause</a:t>
            </a:r>
          </a:p>
        </p:txBody>
      </p:sp>
      <p:sp>
        <p:nvSpPr>
          <p:cNvPr id="6" name="Title 1"/>
          <p:cNvSpPr txBox="1">
            <a:spLocks/>
          </p:cNvSpPr>
          <p:nvPr/>
        </p:nvSpPr>
        <p:spPr>
          <a:xfrm>
            <a:off x="838200" y="365125"/>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b="0" dirty="0"/>
              <a:t>Model for understanding the relationship between diapause and nutrition </a:t>
            </a:r>
          </a:p>
        </p:txBody>
      </p:sp>
      <p:pic>
        <p:nvPicPr>
          <p:cNvPr id="7" name="Picture 6" descr="A picture containing animal, invertebrate, mollusk, person&#10;&#10;Description generated with very high confidence">
            <a:extLst>
              <a:ext uri="{FF2B5EF4-FFF2-40B4-BE49-F238E27FC236}">
                <a16:creationId xmlns:a16="http://schemas.microsoft.com/office/drawing/2014/main" xmlns="" id="{28620756-4155-4563-A004-1B4228CEC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038" y="2077917"/>
            <a:ext cx="2255907" cy="1628557"/>
          </a:xfrm>
          <a:prstGeom prst="rect">
            <a:avLst/>
          </a:prstGeom>
        </p:spPr>
      </p:pic>
      <p:pic>
        <p:nvPicPr>
          <p:cNvPr id="8" name="Picture 7" descr="A picture containing animal, invertebrate, mollusk, person&#10;&#10;Description generated with very high confidence">
            <a:extLst>
              <a:ext uri="{FF2B5EF4-FFF2-40B4-BE49-F238E27FC236}">
                <a16:creationId xmlns:a16="http://schemas.microsoft.com/office/drawing/2014/main" xmlns="" id="{DA2AF151-29C4-4FC3-B645-4C6AF0969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038" y="4214107"/>
            <a:ext cx="2255907" cy="1628557"/>
          </a:xfrm>
          <a:prstGeom prst="rect">
            <a:avLst/>
          </a:prstGeom>
        </p:spPr>
      </p:pic>
      <p:sp>
        <p:nvSpPr>
          <p:cNvPr id="9" name="TextBox 8">
            <a:extLst>
              <a:ext uri="{FF2B5EF4-FFF2-40B4-BE49-F238E27FC236}">
                <a16:creationId xmlns:a16="http://schemas.microsoft.com/office/drawing/2014/main" xmlns="" id="{4EB14098-980A-4116-9F01-B71252050845}"/>
              </a:ext>
            </a:extLst>
          </p:cNvPr>
          <p:cNvSpPr txBox="1"/>
          <p:nvPr/>
        </p:nvSpPr>
        <p:spPr>
          <a:xfrm>
            <a:off x="1835868" y="3224596"/>
            <a:ext cx="1618345" cy="830997"/>
          </a:xfrm>
          <a:prstGeom prst="rect">
            <a:avLst/>
          </a:prstGeom>
          <a:solidFill>
            <a:schemeClr val="accent2">
              <a:lumMod val="75000"/>
            </a:schemeClr>
          </a:solidFill>
          <a:ln>
            <a:no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Long Diapause</a:t>
            </a:r>
          </a:p>
        </p:txBody>
      </p:sp>
      <p:sp>
        <p:nvSpPr>
          <p:cNvPr id="10" name="TextBox 9">
            <a:extLst>
              <a:ext uri="{FF2B5EF4-FFF2-40B4-BE49-F238E27FC236}">
                <a16:creationId xmlns:a16="http://schemas.microsoft.com/office/drawing/2014/main" xmlns="" id="{3A1FE551-8538-46BE-900D-DBC302F10F1C}"/>
              </a:ext>
            </a:extLst>
          </p:cNvPr>
          <p:cNvSpPr txBox="1"/>
          <p:nvPr/>
        </p:nvSpPr>
        <p:spPr>
          <a:xfrm>
            <a:off x="1928820" y="5269737"/>
            <a:ext cx="1618344" cy="830997"/>
          </a:xfrm>
          <a:prstGeom prst="rect">
            <a:avLst/>
          </a:prstGeom>
          <a:solidFill>
            <a:schemeClr val="accent1">
              <a:lumMod val="75000"/>
            </a:schemeClr>
          </a:solidFill>
          <a:ln>
            <a:no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Short Diapause</a:t>
            </a:r>
          </a:p>
        </p:txBody>
      </p:sp>
    </p:spTree>
    <p:extLst>
      <p:ext uri="{BB962C8B-B14F-4D97-AF65-F5344CB8AC3E}">
        <p14:creationId xmlns:p14="http://schemas.microsoft.com/office/powerpoint/2010/main" val="524485434"/>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2033983" y="3113500"/>
            <a:ext cx="8368299" cy="1801400"/>
            <a:chOff x="1333041" y="3164300"/>
            <a:chExt cx="8368299" cy="1801400"/>
          </a:xfrm>
        </p:grpSpPr>
        <p:pic>
          <p:nvPicPr>
            <p:cNvPr id="1026"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r="49641" b="53622"/>
            <a:stretch/>
          </p:blipFill>
          <p:spPr bwMode="auto">
            <a:xfrm>
              <a:off x="1333041" y="3165640"/>
              <a:ext cx="3492959" cy="16256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9641" b="53622"/>
            <a:stretch/>
          </p:blipFill>
          <p:spPr bwMode="auto">
            <a:xfrm>
              <a:off x="7048499" y="3164300"/>
              <a:ext cx="2652841" cy="162560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333043" y="4789903"/>
              <a:ext cx="8368297" cy="1757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5" cstate="print">
              <a:duotone>
                <a:prstClr val="black"/>
                <a:schemeClr val="accent4">
                  <a:lumMod val="75000"/>
                  <a:tint val="45000"/>
                  <a:satMod val="400000"/>
                </a:schemeClr>
              </a:duotone>
              <a:extLst>
                <a:ext uri="{28A0092B-C50C-407E-A947-70E740481C1C}">
                  <a14:useLocalDpi xmlns:a14="http://schemas.microsoft.com/office/drawing/2010/main" val="0"/>
                </a:ext>
              </a:extLst>
            </a:blip>
            <a:srcRect r="49641" b="53622"/>
            <a:stretch/>
          </p:blipFill>
          <p:spPr bwMode="auto">
            <a:xfrm>
              <a:off x="4059382" y="3164301"/>
              <a:ext cx="3306618" cy="16256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1846527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332825"/>
            <a:ext cx="10972800" cy="769441"/>
          </a:xfrm>
        </p:spPr>
        <p:txBody>
          <a:bodyPr>
            <a:spAutoFit/>
          </a:bodyPr>
          <a:lstStyle/>
          <a:p>
            <a:r>
              <a:rPr lang="en-US" dirty="0"/>
              <a:t>Treatment Effects Wet Mass Accumulation</a:t>
            </a:r>
          </a:p>
        </p:txBody>
      </p:sp>
      <p:pic>
        <p:nvPicPr>
          <p:cNvPr id="5" name="Picture 4"/>
          <p:cNvPicPr>
            <a:picLocks noChangeAspect="1"/>
          </p:cNvPicPr>
          <p:nvPr/>
        </p:nvPicPr>
        <p:blipFill rotWithShape="1">
          <a:blip r:embed="rId2"/>
          <a:srcRect t="6500"/>
          <a:stretch/>
        </p:blipFill>
        <p:spPr>
          <a:xfrm>
            <a:off x="1693024" y="1073690"/>
            <a:ext cx="7916195" cy="5206774"/>
          </a:xfrm>
          <a:prstGeom prst="rect">
            <a:avLst/>
          </a:prstGeom>
        </p:spPr>
      </p:pic>
      <p:sp>
        <p:nvSpPr>
          <p:cNvPr id="7" name="Rectangle 6"/>
          <p:cNvSpPr/>
          <p:nvPr/>
        </p:nvSpPr>
        <p:spPr>
          <a:xfrm>
            <a:off x="2237633" y="5761134"/>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8" name="Rectangle 7"/>
          <p:cNvSpPr/>
          <p:nvPr/>
        </p:nvSpPr>
        <p:spPr>
          <a:xfrm>
            <a:off x="5900364" y="5761134"/>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9" name="TextBox 8"/>
          <p:cNvSpPr txBox="1"/>
          <p:nvPr/>
        </p:nvSpPr>
        <p:spPr>
          <a:xfrm>
            <a:off x="7210061" y="1232553"/>
            <a:ext cx="1378205" cy="664987"/>
          </a:xfrm>
          <a:prstGeom prst="rect">
            <a:avLst/>
          </a:prstGeom>
          <a:noFill/>
        </p:spPr>
        <p:txBody>
          <a:bodyPr wrap="square" rtlCol="0">
            <a:spAutoFit/>
          </a:bodyPr>
          <a:lstStyle/>
          <a:p>
            <a:r>
              <a:rPr lang="en-US" dirty="0"/>
              <a:t>Diapause Treatment</a:t>
            </a:r>
          </a:p>
        </p:txBody>
      </p:sp>
      <p:sp>
        <p:nvSpPr>
          <p:cNvPr id="10" name="Rectangle 9"/>
          <p:cNvSpPr/>
          <p:nvPr/>
        </p:nvSpPr>
        <p:spPr>
          <a:xfrm>
            <a:off x="8479258" y="2964281"/>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7219694" y="2225430"/>
            <a:ext cx="1491107" cy="646331"/>
          </a:xfrm>
          <a:prstGeom prst="rect">
            <a:avLst/>
          </a:prstGeom>
          <a:noFill/>
        </p:spPr>
        <p:txBody>
          <a:bodyPr wrap="square" rtlCol="0">
            <a:spAutoFit/>
          </a:bodyPr>
          <a:lstStyle/>
          <a:p>
            <a:r>
              <a:rPr lang="en-US" dirty="0"/>
              <a:t>Non Diapause Treatment</a:t>
            </a:r>
          </a:p>
        </p:txBody>
      </p:sp>
      <p:sp>
        <p:nvSpPr>
          <p:cNvPr id="12" name="Rectangle 11"/>
          <p:cNvSpPr/>
          <p:nvPr/>
        </p:nvSpPr>
        <p:spPr>
          <a:xfrm>
            <a:off x="1256228" y="2128894"/>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
        <p:nvSpPr>
          <p:cNvPr id="14" name="TextBox 13">
            <a:extLst>
              <a:ext uri="{FF2B5EF4-FFF2-40B4-BE49-F238E27FC236}">
                <a16:creationId xmlns:a16="http://schemas.microsoft.com/office/drawing/2014/main" xmlns="" id="{7D9A5578-4B08-4A84-BFA9-FB356A335ED6}"/>
              </a:ext>
            </a:extLst>
          </p:cNvPr>
          <p:cNvSpPr txBox="1"/>
          <p:nvPr/>
        </p:nvSpPr>
        <p:spPr>
          <a:xfrm>
            <a:off x="6678567" y="2335573"/>
            <a:ext cx="295274" cy="369332"/>
          </a:xfrm>
          <a:prstGeom prst="rect">
            <a:avLst/>
          </a:prstGeom>
          <a:noFill/>
        </p:spPr>
        <p:txBody>
          <a:bodyPr wrap="none" rtlCol="0">
            <a:spAutoFit/>
          </a:bodyPr>
          <a:lstStyle/>
          <a:p>
            <a:r>
              <a:rPr lang="en-US" dirty="0"/>
              <a:t>a</a:t>
            </a:r>
          </a:p>
        </p:txBody>
      </p:sp>
      <p:sp>
        <p:nvSpPr>
          <p:cNvPr id="16" name="Rectangle 15">
            <a:extLst>
              <a:ext uri="{FF2B5EF4-FFF2-40B4-BE49-F238E27FC236}">
                <a16:creationId xmlns:a16="http://schemas.microsoft.com/office/drawing/2014/main" xmlns="" id="{4591E7A6-815F-47CC-BCB0-0241AF3E9104}"/>
              </a:ext>
            </a:extLst>
          </p:cNvPr>
          <p:cNvSpPr/>
          <p:nvPr/>
        </p:nvSpPr>
        <p:spPr>
          <a:xfrm>
            <a:off x="2335970" y="1177447"/>
            <a:ext cx="6436555"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6178781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08114" y="1417638"/>
            <a:ext cx="8774174" cy="5252018"/>
            <a:chOff x="1908114" y="1417638"/>
            <a:chExt cx="8774174" cy="5252018"/>
          </a:xfrm>
        </p:grpSpPr>
        <p:pic>
          <p:nvPicPr>
            <p:cNvPr id="4" name="Picture 3"/>
            <p:cNvPicPr>
              <a:picLocks noChangeAspect="1"/>
            </p:cNvPicPr>
            <p:nvPr/>
          </p:nvPicPr>
          <p:blipFill rotWithShape="1">
            <a:blip r:embed="rId2"/>
            <a:srcRect t="8744"/>
            <a:stretch/>
          </p:blipFill>
          <p:spPr>
            <a:xfrm>
              <a:off x="1908114" y="1417638"/>
              <a:ext cx="7701105" cy="5252018"/>
            </a:xfrm>
            <a:prstGeom prst="rect">
              <a:avLst/>
            </a:prstGeom>
          </p:spPr>
        </p:pic>
        <p:sp>
          <p:nvSpPr>
            <p:cNvPr id="21" name="Rectangle 20"/>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a:xfrm>
            <a:off x="609600" y="203198"/>
            <a:ext cx="10972800" cy="1143000"/>
          </a:xfrm>
        </p:spPr>
        <p:txBody>
          <a:bodyPr>
            <a:normAutofit fontScale="90000"/>
          </a:bodyPr>
          <a:lstStyle/>
          <a:p>
            <a:r>
              <a:rPr lang="en-US" b="1" dirty="0"/>
              <a:t>Genotype Effects Wet </a:t>
            </a:r>
            <a:r>
              <a:rPr lang="en-US" b="1"/>
              <a:t>Mass Accumulation by Strain</a:t>
            </a:r>
            <a:endParaRPr lang="en-US" b="1" dirty="0"/>
          </a:p>
        </p:txBody>
      </p:sp>
      <p:sp>
        <p:nvSpPr>
          <p:cNvPr id="5" name="Rectangle 4"/>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8" name="TextBox 7"/>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9" name="Left Bracket 8"/>
          <p:cNvSpPr/>
          <p:nvPr/>
        </p:nvSpPr>
        <p:spPr>
          <a:xfrm flipH="1">
            <a:off x="6882769" y="2935705"/>
            <a:ext cx="546240" cy="870928"/>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2" name="Rectangle 11"/>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3" name="TextBox 12"/>
          <p:cNvSpPr txBox="1"/>
          <p:nvPr/>
        </p:nvSpPr>
        <p:spPr>
          <a:xfrm>
            <a:off x="7429009" y="1599138"/>
            <a:ext cx="1378205" cy="664987"/>
          </a:xfrm>
          <a:prstGeom prst="rect">
            <a:avLst/>
          </a:prstGeom>
          <a:noFill/>
        </p:spPr>
        <p:txBody>
          <a:bodyPr wrap="square" rtlCol="0">
            <a:spAutoFit/>
          </a:bodyPr>
          <a:lstStyle/>
          <a:p>
            <a:r>
              <a:rPr lang="en-US"/>
              <a:t>Diapause Treatment</a:t>
            </a:r>
          </a:p>
        </p:txBody>
      </p:sp>
      <p:sp>
        <p:nvSpPr>
          <p:cNvPr id="14" name="TextBox 13"/>
          <p:cNvSpPr txBox="1"/>
          <p:nvPr/>
        </p:nvSpPr>
        <p:spPr>
          <a:xfrm>
            <a:off x="7619866" y="3003506"/>
            <a:ext cx="1491107" cy="646331"/>
          </a:xfrm>
          <a:prstGeom prst="rect">
            <a:avLst/>
          </a:prstGeom>
          <a:noFill/>
        </p:spPr>
        <p:txBody>
          <a:bodyPr wrap="square" rtlCol="0">
            <a:spAutoFit/>
          </a:bodyPr>
          <a:lstStyle/>
          <a:p>
            <a:r>
              <a:rPr lang="en-US"/>
              <a:t>Non Diapause Treatment</a:t>
            </a:r>
          </a:p>
        </p:txBody>
      </p:sp>
      <p:sp>
        <p:nvSpPr>
          <p:cNvPr id="16" name="TextBox 15"/>
          <p:cNvSpPr txBox="1"/>
          <p:nvPr/>
        </p:nvSpPr>
        <p:spPr>
          <a:xfrm>
            <a:off x="6915098" y="3309789"/>
            <a:ext cx="295274" cy="369332"/>
          </a:xfrm>
          <a:prstGeom prst="rect">
            <a:avLst/>
          </a:prstGeom>
          <a:noFill/>
        </p:spPr>
        <p:txBody>
          <a:bodyPr wrap="none" rtlCol="0">
            <a:spAutoFit/>
          </a:bodyPr>
          <a:lstStyle/>
          <a:p>
            <a:r>
              <a:rPr lang="en-US" dirty="0"/>
              <a:t>a</a:t>
            </a:r>
          </a:p>
        </p:txBody>
      </p:sp>
      <p:sp>
        <p:nvSpPr>
          <p:cNvPr id="19" name="Rectangle 18"/>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Tree>
    <p:extLst>
      <p:ext uri="{BB962C8B-B14F-4D97-AF65-F5344CB8AC3E}">
        <p14:creationId xmlns:p14="http://schemas.microsoft.com/office/powerpoint/2010/main" val="123327243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461417"/>
            <a:ext cx="10972800" cy="769441"/>
          </a:xfrm>
        </p:spPr>
        <p:txBody>
          <a:bodyPr>
            <a:spAutoFit/>
          </a:bodyPr>
          <a:lstStyle/>
          <a:p>
            <a:r>
              <a:rPr lang="en-US" dirty="0"/>
              <a:t>Genotype Effects Wet Mass Depletion</a:t>
            </a:r>
          </a:p>
        </p:txBody>
      </p:sp>
      <p:pic>
        <p:nvPicPr>
          <p:cNvPr id="6" name="Picture 5"/>
          <p:cNvPicPr>
            <a:picLocks noChangeAspect="1"/>
          </p:cNvPicPr>
          <p:nvPr/>
        </p:nvPicPr>
        <p:blipFill rotWithShape="1">
          <a:blip r:embed="rId2"/>
          <a:srcRect t="7501"/>
          <a:stretch/>
        </p:blipFill>
        <p:spPr>
          <a:xfrm>
            <a:off x="2134120" y="1134180"/>
            <a:ext cx="8032599" cy="5529086"/>
          </a:xfrm>
          <a:prstGeom prst="rect">
            <a:avLst/>
          </a:prstGeom>
        </p:spPr>
      </p:pic>
      <p:sp>
        <p:nvSpPr>
          <p:cNvPr id="7" name="Rectangle 6"/>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11" name="TextBox 10"/>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12" name="Rectangle 11"/>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3" name="Rectangle 12"/>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4" name="Rectangle 13"/>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5" name="Rectangle 14"/>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16" name="Rectangle 15"/>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18" name="TextBox 17"/>
          <p:cNvSpPr txBox="1"/>
          <p:nvPr/>
        </p:nvSpPr>
        <p:spPr>
          <a:xfrm>
            <a:off x="8467611" y="2970310"/>
            <a:ext cx="410690" cy="369332"/>
          </a:xfrm>
          <a:prstGeom prst="rect">
            <a:avLst/>
          </a:prstGeom>
          <a:noFill/>
        </p:spPr>
        <p:txBody>
          <a:bodyPr wrap="none" rtlCol="0">
            <a:spAutoFit/>
          </a:bodyPr>
          <a:lstStyle/>
          <a:p>
            <a:r>
              <a:rPr lang="en-US" dirty="0"/>
              <a:t>a*</a:t>
            </a:r>
          </a:p>
        </p:txBody>
      </p:sp>
      <p:sp>
        <p:nvSpPr>
          <p:cNvPr id="19" name="TextBox 18"/>
          <p:cNvSpPr txBox="1"/>
          <p:nvPr/>
        </p:nvSpPr>
        <p:spPr>
          <a:xfrm>
            <a:off x="6674976" y="2611692"/>
            <a:ext cx="410690" cy="369332"/>
          </a:xfrm>
          <a:prstGeom prst="rect">
            <a:avLst/>
          </a:prstGeom>
          <a:noFill/>
        </p:spPr>
        <p:txBody>
          <a:bodyPr wrap="none" rtlCol="0">
            <a:spAutoFit/>
          </a:bodyPr>
          <a:lstStyle/>
          <a:p>
            <a:r>
              <a:rPr lang="en-US" dirty="0"/>
              <a:t>a*</a:t>
            </a:r>
          </a:p>
        </p:txBody>
      </p:sp>
      <p:sp>
        <p:nvSpPr>
          <p:cNvPr id="20" name="TextBox 19"/>
          <p:cNvSpPr txBox="1"/>
          <p:nvPr/>
        </p:nvSpPr>
        <p:spPr>
          <a:xfrm>
            <a:off x="4862257" y="2229844"/>
            <a:ext cx="410690" cy="369332"/>
          </a:xfrm>
          <a:prstGeom prst="rect">
            <a:avLst/>
          </a:prstGeom>
          <a:noFill/>
        </p:spPr>
        <p:txBody>
          <a:bodyPr wrap="none" rtlCol="0">
            <a:spAutoFit/>
          </a:bodyPr>
          <a:lstStyle/>
          <a:p>
            <a:r>
              <a:rPr lang="en-US" dirty="0"/>
              <a:t>a*</a:t>
            </a:r>
          </a:p>
        </p:txBody>
      </p:sp>
      <p:sp>
        <p:nvSpPr>
          <p:cNvPr id="21" name="TextBox 20"/>
          <p:cNvSpPr txBox="1"/>
          <p:nvPr/>
        </p:nvSpPr>
        <p:spPr>
          <a:xfrm>
            <a:off x="3126977" y="3115759"/>
            <a:ext cx="306494" cy="369332"/>
          </a:xfrm>
          <a:prstGeom prst="rect">
            <a:avLst/>
          </a:prstGeom>
          <a:noFill/>
        </p:spPr>
        <p:txBody>
          <a:bodyPr wrap="none" rtlCol="0">
            <a:spAutoFit/>
          </a:bodyPr>
          <a:lstStyle/>
          <a:p>
            <a:r>
              <a:rPr lang="en-US" dirty="0"/>
              <a:t>b</a:t>
            </a:r>
          </a:p>
        </p:txBody>
      </p:sp>
      <p:sp>
        <p:nvSpPr>
          <p:cNvPr id="22" name="TextBox 21"/>
          <p:cNvSpPr txBox="1"/>
          <p:nvPr/>
        </p:nvSpPr>
        <p:spPr>
          <a:xfrm>
            <a:off x="6674976" y="3971445"/>
            <a:ext cx="421910" cy="369332"/>
          </a:xfrm>
          <a:prstGeom prst="rect">
            <a:avLst/>
          </a:prstGeom>
          <a:noFill/>
        </p:spPr>
        <p:txBody>
          <a:bodyPr wrap="none" rtlCol="0">
            <a:spAutoFit/>
          </a:bodyPr>
          <a:lstStyle/>
          <a:p>
            <a:r>
              <a:rPr lang="en-US"/>
              <a:t>b*</a:t>
            </a:r>
          </a:p>
        </p:txBody>
      </p:sp>
      <p:sp>
        <p:nvSpPr>
          <p:cNvPr id="23" name="TextBox 22"/>
          <p:cNvSpPr txBox="1"/>
          <p:nvPr/>
        </p:nvSpPr>
        <p:spPr>
          <a:xfrm>
            <a:off x="8562121" y="4808607"/>
            <a:ext cx="421910" cy="369332"/>
          </a:xfrm>
          <a:prstGeom prst="rect">
            <a:avLst/>
          </a:prstGeom>
          <a:noFill/>
        </p:spPr>
        <p:txBody>
          <a:bodyPr wrap="none" rtlCol="0">
            <a:spAutoFit/>
          </a:bodyPr>
          <a:lstStyle/>
          <a:p>
            <a:r>
              <a:rPr lang="en-US"/>
              <a:t>b*</a:t>
            </a:r>
          </a:p>
        </p:txBody>
      </p:sp>
      <p:sp>
        <p:nvSpPr>
          <p:cNvPr id="24" name="TextBox 23"/>
          <p:cNvSpPr txBox="1"/>
          <p:nvPr/>
        </p:nvSpPr>
        <p:spPr>
          <a:xfrm>
            <a:off x="4979648" y="5231198"/>
            <a:ext cx="282450" cy="369332"/>
          </a:xfrm>
          <a:prstGeom prst="rect">
            <a:avLst/>
          </a:prstGeom>
          <a:noFill/>
        </p:spPr>
        <p:txBody>
          <a:bodyPr wrap="none" rtlCol="0">
            <a:spAutoFit/>
          </a:bodyPr>
          <a:lstStyle/>
          <a:p>
            <a:r>
              <a:rPr lang="en-US" dirty="0"/>
              <a:t>c</a:t>
            </a:r>
          </a:p>
        </p:txBody>
      </p:sp>
      <p:sp>
        <p:nvSpPr>
          <p:cNvPr id="25" name="Rectangle 24"/>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
        <p:nvSpPr>
          <p:cNvPr id="26" name="Rectangle 25"/>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xmlns="" id="{555C6D8D-33E7-4C1B-A005-2D69DE284F8E}"/>
              </a:ext>
            </a:extLst>
          </p:cNvPr>
          <p:cNvSpPr/>
          <p:nvPr/>
        </p:nvSpPr>
        <p:spPr>
          <a:xfrm>
            <a:off x="2728913" y="1171199"/>
            <a:ext cx="7437806" cy="491455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9760378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31C944-7CC0-4EB8-8BED-E4F4EB41058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1729E837-82AD-4834-9D78-33FB0F0513E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CAD72166-E502-433E-8007-1EAA43E69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85" y="0"/>
            <a:ext cx="11309230" cy="6858000"/>
          </a:xfrm>
          <a:prstGeom prst="rect">
            <a:avLst/>
          </a:prstGeom>
        </p:spPr>
      </p:pic>
    </p:spTree>
    <p:extLst>
      <p:ext uri="{BB962C8B-B14F-4D97-AF65-F5344CB8AC3E}">
        <p14:creationId xmlns:p14="http://schemas.microsoft.com/office/powerpoint/2010/main" val="71638662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FB42EA31-C586-440D-8BBA-033873EDB1E8}"/>
              </a:ext>
            </a:extLst>
          </p:cNvPr>
          <p:cNvPicPr>
            <a:picLocks noChangeAspect="1"/>
          </p:cNvPicPr>
          <p:nvPr/>
        </p:nvPicPr>
        <p:blipFill>
          <a:blip r:embed="rId2"/>
          <a:stretch>
            <a:fillRect/>
          </a:stretch>
        </p:blipFill>
        <p:spPr>
          <a:xfrm>
            <a:off x="1585014" y="1092438"/>
            <a:ext cx="8294892" cy="5122095"/>
          </a:xfrm>
          <a:prstGeom prst="rect">
            <a:avLst/>
          </a:prstGeom>
        </p:spPr>
      </p:pic>
      <p:sp>
        <p:nvSpPr>
          <p:cNvPr id="8" name="Rectangle 7">
            <a:extLst>
              <a:ext uri="{FF2B5EF4-FFF2-40B4-BE49-F238E27FC236}">
                <a16:creationId xmlns:a16="http://schemas.microsoft.com/office/drawing/2014/main" xmlns="" id="{D6ABD6D8-645B-45A9-8C1A-E1600A66C8F8}"/>
              </a:ext>
            </a:extLst>
          </p:cNvPr>
          <p:cNvSpPr/>
          <p:nvPr/>
        </p:nvSpPr>
        <p:spPr>
          <a:xfrm>
            <a:off x="2312093" y="1789783"/>
            <a:ext cx="6285641" cy="3858182"/>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9" name="TextBox 8">
            <a:extLst>
              <a:ext uri="{FF2B5EF4-FFF2-40B4-BE49-F238E27FC236}">
                <a16:creationId xmlns:a16="http://schemas.microsoft.com/office/drawing/2014/main" xmlns="" id="{E20E697A-7A26-47DF-888F-588D42E69E86}"/>
              </a:ext>
            </a:extLst>
          </p:cNvPr>
          <p:cNvSpPr txBox="1"/>
          <p:nvPr/>
        </p:nvSpPr>
        <p:spPr>
          <a:xfrm>
            <a:off x="2239416" y="1411856"/>
            <a:ext cx="3140106" cy="369332"/>
          </a:xfrm>
          <a:prstGeom prst="rect">
            <a:avLst/>
          </a:prstGeom>
          <a:solidFill>
            <a:schemeClr val="bg1"/>
          </a:solidFill>
          <a:ln w="12700">
            <a:solidFill>
              <a:schemeClr val="tx1"/>
            </a:solidFill>
          </a:ln>
        </p:spPr>
        <p:txBody>
          <a:bodyPr wrap="square" rtlCol="0">
            <a:spAutoFit/>
          </a:bodyPr>
          <a:lstStyle/>
          <a:p>
            <a:pPr algn="ctr"/>
            <a:r>
              <a:rPr lang="en-US" b="1" dirty="0"/>
              <a:t>Diapause</a:t>
            </a:r>
          </a:p>
        </p:txBody>
      </p:sp>
      <p:sp>
        <p:nvSpPr>
          <p:cNvPr id="10" name="TextBox 9">
            <a:extLst>
              <a:ext uri="{FF2B5EF4-FFF2-40B4-BE49-F238E27FC236}">
                <a16:creationId xmlns:a16="http://schemas.microsoft.com/office/drawing/2014/main" xmlns="" id="{4CA08003-E85A-43C8-91FE-B110D1643A55}"/>
              </a:ext>
            </a:extLst>
          </p:cNvPr>
          <p:cNvSpPr txBox="1"/>
          <p:nvPr/>
        </p:nvSpPr>
        <p:spPr>
          <a:xfrm>
            <a:off x="5481379" y="1411856"/>
            <a:ext cx="3116356" cy="369332"/>
          </a:xfrm>
          <a:prstGeom prst="rect">
            <a:avLst/>
          </a:prstGeom>
          <a:solidFill>
            <a:schemeClr val="bg1"/>
          </a:solidFill>
          <a:ln w="12700">
            <a:solidFill>
              <a:schemeClr val="tx1"/>
            </a:solidFill>
          </a:ln>
        </p:spPr>
        <p:txBody>
          <a:bodyPr wrap="square" rtlCol="0">
            <a:spAutoFit/>
          </a:bodyPr>
          <a:lstStyle/>
          <a:p>
            <a:pPr algn="ctr"/>
            <a:r>
              <a:rPr lang="en-US" b="1" dirty="0"/>
              <a:t>Non Diapause</a:t>
            </a:r>
          </a:p>
        </p:txBody>
      </p:sp>
      <p:sp>
        <p:nvSpPr>
          <p:cNvPr id="12" name="TextBox 11">
            <a:extLst>
              <a:ext uri="{FF2B5EF4-FFF2-40B4-BE49-F238E27FC236}">
                <a16:creationId xmlns:a16="http://schemas.microsoft.com/office/drawing/2014/main" xmlns="" id="{46E2A53B-B1FA-430F-A38D-A286E2C8A87B}"/>
              </a:ext>
            </a:extLst>
          </p:cNvPr>
          <p:cNvSpPr txBox="1"/>
          <p:nvPr/>
        </p:nvSpPr>
        <p:spPr>
          <a:xfrm>
            <a:off x="2434143" y="3059668"/>
            <a:ext cx="300082" cy="369332"/>
          </a:xfrm>
          <a:prstGeom prst="rect">
            <a:avLst/>
          </a:prstGeom>
          <a:noFill/>
        </p:spPr>
        <p:txBody>
          <a:bodyPr wrap="none" rtlCol="0">
            <a:spAutoFit/>
          </a:bodyPr>
          <a:lstStyle/>
          <a:p>
            <a:r>
              <a:rPr lang="en-US" b="1" dirty="0"/>
              <a:t>*</a:t>
            </a:r>
          </a:p>
        </p:txBody>
      </p:sp>
      <p:sp>
        <p:nvSpPr>
          <p:cNvPr id="14" name="TextBox 13">
            <a:extLst>
              <a:ext uri="{FF2B5EF4-FFF2-40B4-BE49-F238E27FC236}">
                <a16:creationId xmlns:a16="http://schemas.microsoft.com/office/drawing/2014/main" xmlns="" id="{5273A6C3-C0E6-4495-91F7-FD88D4BC71C9}"/>
              </a:ext>
            </a:extLst>
          </p:cNvPr>
          <p:cNvSpPr txBox="1"/>
          <p:nvPr/>
        </p:nvSpPr>
        <p:spPr>
          <a:xfrm>
            <a:off x="2113808" y="6095000"/>
            <a:ext cx="2299797" cy="369332"/>
          </a:xfrm>
          <a:prstGeom prst="rect">
            <a:avLst/>
          </a:prstGeom>
          <a:noFill/>
        </p:spPr>
        <p:txBody>
          <a:bodyPr wrap="none" rtlCol="0">
            <a:spAutoFit/>
          </a:bodyPr>
          <a:lstStyle/>
          <a:p>
            <a:r>
              <a:rPr lang="en-US" dirty="0"/>
              <a:t>*  = Within treatments</a:t>
            </a:r>
          </a:p>
        </p:txBody>
      </p:sp>
      <p:sp>
        <p:nvSpPr>
          <p:cNvPr id="16" name="TextBox 15">
            <a:extLst>
              <a:ext uri="{FF2B5EF4-FFF2-40B4-BE49-F238E27FC236}">
                <a16:creationId xmlns:a16="http://schemas.microsoft.com/office/drawing/2014/main" xmlns="" id="{14BC0AF7-C1A4-4359-A568-DEDC056F323A}"/>
              </a:ext>
            </a:extLst>
          </p:cNvPr>
          <p:cNvSpPr txBox="1"/>
          <p:nvPr/>
        </p:nvSpPr>
        <p:spPr>
          <a:xfrm>
            <a:off x="5582419" y="4974390"/>
            <a:ext cx="298480" cy="369332"/>
          </a:xfrm>
          <a:prstGeom prst="rect">
            <a:avLst/>
          </a:prstGeom>
          <a:noFill/>
        </p:spPr>
        <p:txBody>
          <a:bodyPr wrap="none" rtlCol="0">
            <a:spAutoFit/>
          </a:bodyPr>
          <a:lstStyle/>
          <a:p>
            <a:r>
              <a:rPr lang="en-US" b="1" dirty="0"/>
              <a:t>a</a:t>
            </a:r>
          </a:p>
        </p:txBody>
      </p:sp>
    </p:spTree>
    <p:extLst>
      <p:ext uri="{BB962C8B-B14F-4D97-AF65-F5344CB8AC3E}">
        <p14:creationId xmlns:p14="http://schemas.microsoft.com/office/powerpoint/2010/main" val="25192624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DC6F55-EFFE-4FB2-B82C-CBDC85FDF6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6981198E-32FC-465C-AFC4-FF5A9D3F801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4EFB35FB-393F-45C0-81BF-97B463F7C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398" y="0"/>
            <a:ext cx="11577204" cy="6858000"/>
          </a:xfrm>
          <a:prstGeom prst="rect">
            <a:avLst/>
          </a:prstGeom>
        </p:spPr>
      </p:pic>
    </p:spTree>
    <p:extLst>
      <p:ext uri="{BB962C8B-B14F-4D97-AF65-F5344CB8AC3E}">
        <p14:creationId xmlns:p14="http://schemas.microsoft.com/office/powerpoint/2010/main" val="151666448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61A56B-A4E3-47C4-A65E-6C88960BE8D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07DE3600-33BB-4BC5-BD5D-18C6E77AFDD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FFFBFA52-AEBC-4E29-835A-FE967F043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361" y="80495"/>
            <a:ext cx="10593278" cy="6697010"/>
          </a:xfrm>
          <a:prstGeom prst="rect">
            <a:avLst/>
          </a:prstGeom>
        </p:spPr>
      </p:pic>
    </p:spTree>
    <p:extLst>
      <p:ext uri="{BB962C8B-B14F-4D97-AF65-F5344CB8AC3E}">
        <p14:creationId xmlns:p14="http://schemas.microsoft.com/office/powerpoint/2010/main" val="20966099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5A096A-9DA8-403F-A3C7-083B6831720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57F8D03B-272A-431C-BEF2-DB511662CB8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E92F2A4E-4082-40F0-AC06-400D4F4BA1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962" y="0"/>
            <a:ext cx="11456076" cy="6858000"/>
          </a:xfrm>
          <a:prstGeom prst="rect">
            <a:avLst/>
          </a:prstGeom>
        </p:spPr>
      </p:pic>
    </p:spTree>
    <p:extLst>
      <p:ext uri="{BB962C8B-B14F-4D97-AF65-F5344CB8AC3E}">
        <p14:creationId xmlns:p14="http://schemas.microsoft.com/office/powerpoint/2010/main" val="181190093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0E55D08-38C4-4575-B1F8-27746116B8DF}"/>
              </a:ext>
            </a:extLst>
          </p:cNvPr>
          <p:cNvSpPr>
            <a:spLocks noGrp="1"/>
          </p:cNvSpPr>
          <p:nvPr>
            <p:ph type="title"/>
          </p:nvPr>
        </p:nvSpPr>
        <p:spPr/>
        <p:txBody>
          <a:bodyPr/>
          <a:lstStyle/>
          <a:p>
            <a:r>
              <a:rPr lang="en-US" dirty="0"/>
              <a:t>Life History Tracking</a:t>
            </a:r>
          </a:p>
        </p:txBody>
      </p:sp>
      <p:pic>
        <p:nvPicPr>
          <p:cNvPr id="5" name="Content Placeholder 4">
            <a:extLst>
              <a:ext uri="{FF2B5EF4-FFF2-40B4-BE49-F238E27FC236}">
                <a16:creationId xmlns:a16="http://schemas.microsoft.com/office/drawing/2014/main" xmlns="" id="{6A090072-C70E-4034-ADC2-998F887A2F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9596" y="1600200"/>
            <a:ext cx="7552807" cy="4525963"/>
          </a:xfrm>
        </p:spPr>
      </p:pic>
    </p:spTree>
    <p:extLst>
      <p:ext uri="{BB962C8B-B14F-4D97-AF65-F5344CB8AC3E}">
        <p14:creationId xmlns:p14="http://schemas.microsoft.com/office/powerpoint/2010/main" val="1300933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0957"/>
          <a:stretch/>
        </p:blipFill>
        <p:spPr bwMode="auto">
          <a:xfrm>
            <a:off x="181142" y="1827124"/>
            <a:ext cx="4094430" cy="403592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81142" y="5863050"/>
            <a:ext cx="4094430" cy="646331"/>
          </a:xfrm>
          <a:prstGeom prst="rect">
            <a:avLst/>
          </a:prstGeom>
          <a:noFill/>
        </p:spPr>
        <p:txBody>
          <a:bodyPr wrap="square" rtlCol="0">
            <a:spAutoFit/>
          </a:bodyPr>
          <a:lstStyle/>
          <a:p>
            <a:pPr algn="ctr"/>
            <a:r>
              <a:rPr lang="en-US" sz="3600" b="1"/>
              <a:t>Length </a:t>
            </a:r>
            <a:r>
              <a:rPr lang="en-US" sz="3600" b="1" dirty="0"/>
              <a:t>of diapause</a:t>
            </a:r>
          </a:p>
        </p:txBody>
      </p:sp>
      <p:sp>
        <p:nvSpPr>
          <p:cNvPr id="15" name="Title 1"/>
          <p:cNvSpPr txBox="1">
            <a:spLocks/>
          </p:cNvSpPr>
          <p:nvPr/>
        </p:nvSpPr>
        <p:spPr>
          <a:xfrm>
            <a:off x="1181100" y="43954"/>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b="0" u="sng"/>
              <a:t>Variation in Diapause Genotypes</a:t>
            </a:r>
            <a:endParaRPr lang="en-US" b="0" u="sng" dirty="0"/>
          </a:p>
        </p:txBody>
      </p:sp>
      <p:cxnSp>
        <p:nvCxnSpPr>
          <p:cNvPr id="9" name="Straight Connector 8"/>
          <p:cNvCxnSpPr/>
          <p:nvPr/>
        </p:nvCxnSpPr>
        <p:spPr>
          <a:xfrm>
            <a:off x="5214480" y="4514319"/>
            <a:ext cx="4183122" cy="116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208563" y="2510815"/>
            <a:ext cx="0" cy="203561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7392928" y="3390378"/>
            <a:ext cx="1173947" cy="1127797"/>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8" name="Freeform 7"/>
          <p:cNvSpPr/>
          <p:nvPr/>
        </p:nvSpPr>
        <p:spPr>
          <a:xfrm>
            <a:off x="6411783" y="3429000"/>
            <a:ext cx="1353683" cy="1084620"/>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6" name="Freeform 15"/>
          <p:cNvSpPr/>
          <p:nvPr/>
        </p:nvSpPr>
        <p:spPr>
          <a:xfrm>
            <a:off x="5657481" y="3381234"/>
            <a:ext cx="1173947" cy="1127797"/>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3" name="TextBox 12"/>
          <p:cNvSpPr txBox="1"/>
          <p:nvPr/>
        </p:nvSpPr>
        <p:spPr>
          <a:xfrm rot="16200000">
            <a:off x="3346460" y="2998015"/>
            <a:ext cx="2573608" cy="523220"/>
          </a:xfrm>
          <a:prstGeom prst="rect">
            <a:avLst/>
          </a:prstGeom>
          <a:noFill/>
        </p:spPr>
        <p:txBody>
          <a:bodyPr wrap="square" rtlCol="0">
            <a:spAutoFit/>
          </a:bodyPr>
          <a:lstStyle/>
          <a:p>
            <a:r>
              <a:rPr lang="en-US" sz="2800" b="1" dirty="0">
                <a:solidFill>
                  <a:prstClr val="black"/>
                </a:solidFill>
              </a:rPr>
              <a:t>Breeding Adults</a:t>
            </a:r>
          </a:p>
        </p:txBody>
      </p:sp>
      <p:cxnSp>
        <p:nvCxnSpPr>
          <p:cNvPr id="18" name="Straight Connector 17"/>
          <p:cNvCxnSpPr/>
          <p:nvPr/>
        </p:nvCxnSpPr>
        <p:spPr>
          <a:xfrm>
            <a:off x="6112431" y="4542487"/>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408353" y="4561552"/>
            <a:ext cx="949299" cy="523220"/>
          </a:xfrm>
          <a:prstGeom prst="rect">
            <a:avLst/>
          </a:prstGeom>
          <a:noFill/>
        </p:spPr>
        <p:txBody>
          <a:bodyPr wrap="none" rtlCol="0">
            <a:spAutoFit/>
          </a:bodyPr>
          <a:lstStyle/>
          <a:p>
            <a:r>
              <a:rPr lang="en-US" sz="2800" b="1" dirty="0">
                <a:solidFill>
                  <a:prstClr val="black"/>
                </a:solidFill>
              </a:rPr>
              <a:t>JUNE</a:t>
            </a:r>
          </a:p>
        </p:txBody>
      </p:sp>
      <p:cxnSp>
        <p:nvCxnSpPr>
          <p:cNvPr id="20" name="Straight Connector 19"/>
          <p:cNvCxnSpPr/>
          <p:nvPr/>
        </p:nvCxnSpPr>
        <p:spPr>
          <a:xfrm>
            <a:off x="7041836" y="4535651"/>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690011" y="4566820"/>
            <a:ext cx="844334" cy="523220"/>
          </a:xfrm>
          <a:prstGeom prst="rect">
            <a:avLst/>
          </a:prstGeom>
          <a:noFill/>
        </p:spPr>
        <p:txBody>
          <a:bodyPr wrap="none" rtlCol="0">
            <a:spAutoFit/>
          </a:bodyPr>
          <a:lstStyle/>
          <a:p>
            <a:r>
              <a:rPr lang="en-US" sz="2800" b="1" dirty="0">
                <a:solidFill>
                  <a:prstClr val="black"/>
                </a:solidFill>
              </a:rPr>
              <a:t>JULY</a:t>
            </a:r>
          </a:p>
        </p:txBody>
      </p:sp>
      <p:cxnSp>
        <p:nvCxnSpPr>
          <p:cNvPr id="22" name="Straight Connector 21"/>
          <p:cNvCxnSpPr/>
          <p:nvPr/>
        </p:nvCxnSpPr>
        <p:spPr>
          <a:xfrm>
            <a:off x="7973880" y="4536461"/>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741335" y="4561552"/>
            <a:ext cx="1438535" cy="523220"/>
          </a:xfrm>
          <a:prstGeom prst="rect">
            <a:avLst/>
          </a:prstGeom>
          <a:noFill/>
        </p:spPr>
        <p:txBody>
          <a:bodyPr wrap="none" rtlCol="0">
            <a:spAutoFit/>
          </a:bodyPr>
          <a:lstStyle/>
          <a:p>
            <a:r>
              <a:rPr lang="en-US" sz="2800" b="1" dirty="0">
                <a:solidFill>
                  <a:prstClr val="black"/>
                </a:solidFill>
              </a:rPr>
              <a:t>AUGUST</a:t>
            </a:r>
          </a:p>
        </p:txBody>
      </p:sp>
      <p:sp>
        <p:nvSpPr>
          <p:cNvPr id="24" name="Rectangle 23"/>
          <p:cNvSpPr/>
          <p:nvPr/>
        </p:nvSpPr>
        <p:spPr>
          <a:xfrm>
            <a:off x="7973880" y="2146254"/>
            <a:ext cx="174361" cy="1879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5" name="TextBox 24"/>
          <p:cNvSpPr txBox="1"/>
          <p:nvPr/>
        </p:nvSpPr>
        <p:spPr>
          <a:xfrm>
            <a:off x="8283578" y="1973533"/>
            <a:ext cx="2433680" cy="523220"/>
          </a:xfrm>
          <a:prstGeom prst="rect">
            <a:avLst/>
          </a:prstGeom>
          <a:noFill/>
        </p:spPr>
        <p:txBody>
          <a:bodyPr wrap="none" rtlCol="0">
            <a:spAutoFit/>
          </a:bodyPr>
          <a:lstStyle/>
          <a:p>
            <a:r>
              <a:rPr lang="en-US" sz="2800" b="1" dirty="0"/>
              <a:t>Long Diapause</a:t>
            </a:r>
          </a:p>
        </p:txBody>
      </p:sp>
      <p:sp>
        <p:nvSpPr>
          <p:cNvPr id="26" name="Rectangle 25"/>
          <p:cNvSpPr/>
          <p:nvPr/>
        </p:nvSpPr>
        <p:spPr>
          <a:xfrm>
            <a:off x="7969888" y="2696982"/>
            <a:ext cx="174361" cy="18796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7" name="TextBox 26"/>
          <p:cNvSpPr txBox="1"/>
          <p:nvPr/>
        </p:nvSpPr>
        <p:spPr>
          <a:xfrm>
            <a:off x="8283578" y="2532316"/>
            <a:ext cx="2534668" cy="523220"/>
          </a:xfrm>
          <a:prstGeom prst="rect">
            <a:avLst/>
          </a:prstGeom>
          <a:noFill/>
        </p:spPr>
        <p:txBody>
          <a:bodyPr wrap="none" rtlCol="0">
            <a:spAutoFit/>
          </a:bodyPr>
          <a:lstStyle/>
          <a:p>
            <a:r>
              <a:rPr lang="en-US" sz="2800" b="1" dirty="0"/>
              <a:t>Short Diapause </a:t>
            </a:r>
          </a:p>
        </p:txBody>
      </p:sp>
    </p:spTree>
    <p:extLst>
      <p:ext uri="{BB962C8B-B14F-4D97-AF65-F5344CB8AC3E}">
        <p14:creationId xmlns:p14="http://schemas.microsoft.com/office/powerpoint/2010/main" val="1753801950"/>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DBE8CD-F744-4217-82EC-8E5D7AA14E0E}"/>
              </a:ext>
            </a:extLst>
          </p:cNvPr>
          <p:cNvSpPr>
            <a:spLocks noGrp="1"/>
          </p:cNvSpPr>
          <p:nvPr>
            <p:ph type="title"/>
          </p:nvPr>
        </p:nvSpPr>
        <p:spPr/>
        <p:txBody>
          <a:bodyPr/>
          <a:lstStyle/>
          <a:p>
            <a:endParaRPr lang="en-US"/>
          </a:p>
        </p:txBody>
      </p:sp>
      <p:pic>
        <p:nvPicPr>
          <p:cNvPr id="4" name="Picture 3" descr="A plant in a field&#10;&#10;Description generated with very high confidence">
            <a:extLst>
              <a:ext uri="{FF2B5EF4-FFF2-40B4-BE49-F238E27FC236}">
                <a16:creationId xmlns:a16="http://schemas.microsoft.com/office/drawing/2014/main" xmlns="" id="{23E3104C-BCCB-4A03-BFB2-E562444E1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6981" y="811"/>
            <a:ext cx="6095365" cy="3385127"/>
          </a:xfrm>
          <a:prstGeom prst="rect">
            <a:avLst/>
          </a:prstGeom>
        </p:spPr>
      </p:pic>
      <p:pic>
        <p:nvPicPr>
          <p:cNvPr id="5" name="Picture 4" descr="A bird standing on top of a grass covered field&#10;&#10;Description generated with high confidence">
            <a:extLst>
              <a:ext uri="{FF2B5EF4-FFF2-40B4-BE49-F238E27FC236}">
                <a16:creationId xmlns:a16="http://schemas.microsoft.com/office/drawing/2014/main" xmlns="" id="{4284FF7C-9A28-47BA-8159-4773C9E35615}"/>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a:off x="7153511" y="-3037"/>
            <a:ext cx="5036675" cy="3388301"/>
          </a:xfrm>
          <a:prstGeom prst="rect">
            <a:avLst/>
          </a:prstGeom>
        </p:spPr>
      </p:pic>
      <p:pic>
        <p:nvPicPr>
          <p:cNvPr id="6" name="Picture 5" descr="A bird standing on a field&#10;&#10;Description generated with very high confidence">
            <a:extLst>
              <a:ext uri="{FF2B5EF4-FFF2-40B4-BE49-F238E27FC236}">
                <a16:creationId xmlns:a16="http://schemas.microsoft.com/office/drawing/2014/main" xmlns="" id="{907EEDFC-70B9-48C3-B602-7364BFE3E14D}"/>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flipH="1">
            <a:off x="2007" y="811"/>
            <a:ext cx="4993207" cy="3385127"/>
          </a:xfrm>
          <a:prstGeom prst="rect">
            <a:avLst/>
          </a:prstGeom>
        </p:spPr>
      </p:pic>
      <p:pic>
        <p:nvPicPr>
          <p:cNvPr id="7" name="Picture 6">
            <a:extLst>
              <a:ext uri="{FF2B5EF4-FFF2-40B4-BE49-F238E27FC236}">
                <a16:creationId xmlns:a16="http://schemas.microsoft.com/office/drawing/2014/main" xmlns="" id="{AAA94F50-D731-42CB-9B4E-4A46ED11F1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94" y="264599"/>
            <a:ext cx="792187" cy="685309"/>
          </a:xfrm>
          <a:prstGeom prst="rect">
            <a:avLst/>
          </a:prstGeom>
        </p:spPr>
      </p:pic>
      <p:pic>
        <p:nvPicPr>
          <p:cNvPr id="8" name="Picture 7" descr="A picture containing mollusk, invertebrate, animal, seasnail&#10;&#10;Description generated with very high confidence">
            <a:extLst>
              <a:ext uri="{FF2B5EF4-FFF2-40B4-BE49-F238E27FC236}">
                <a16:creationId xmlns:a16="http://schemas.microsoft.com/office/drawing/2014/main" xmlns="" id="{1F7FFC8C-2279-4EAA-8FFE-EA412B489B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7979" y="270053"/>
            <a:ext cx="792187" cy="685309"/>
          </a:xfrm>
          <a:prstGeom prst="rect">
            <a:avLst/>
          </a:prstGeom>
        </p:spPr>
      </p:pic>
      <p:pic>
        <p:nvPicPr>
          <p:cNvPr id="9" name="Picture 8">
            <a:extLst>
              <a:ext uri="{FF2B5EF4-FFF2-40B4-BE49-F238E27FC236}">
                <a16:creationId xmlns:a16="http://schemas.microsoft.com/office/drawing/2014/main" xmlns="" id="{03703218-12EA-4D67-B4DD-B83A848459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16444" y="267207"/>
            <a:ext cx="792187" cy="685309"/>
          </a:xfrm>
          <a:prstGeom prst="rect">
            <a:avLst/>
          </a:prstGeom>
        </p:spPr>
      </p:pic>
      <p:pic>
        <p:nvPicPr>
          <p:cNvPr id="10" name="Picture 9">
            <a:extLst>
              <a:ext uri="{FF2B5EF4-FFF2-40B4-BE49-F238E27FC236}">
                <a16:creationId xmlns:a16="http://schemas.microsoft.com/office/drawing/2014/main" xmlns="" id="{B794C120-E8EB-4663-8EDD-8299F3A63C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89445" y="262819"/>
            <a:ext cx="792187" cy="685309"/>
          </a:xfrm>
          <a:prstGeom prst="rect">
            <a:avLst/>
          </a:prstGeom>
        </p:spPr>
      </p:pic>
      <p:pic>
        <p:nvPicPr>
          <p:cNvPr id="11" name="Picture 10">
            <a:extLst>
              <a:ext uri="{FF2B5EF4-FFF2-40B4-BE49-F238E27FC236}">
                <a16:creationId xmlns:a16="http://schemas.microsoft.com/office/drawing/2014/main" xmlns="" id="{62EBAE1B-A9D6-4AD7-8F1C-0BE636109F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1586" y="267208"/>
            <a:ext cx="792187" cy="685309"/>
          </a:xfrm>
          <a:prstGeom prst="rect">
            <a:avLst/>
          </a:prstGeom>
        </p:spPr>
      </p:pic>
      <p:pic>
        <p:nvPicPr>
          <p:cNvPr id="12" name="Picture 11">
            <a:extLst>
              <a:ext uri="{FF2B5EF4-FFF2-40B4-BE49-F238E27FC236}">
                <a16:creationId xmlns:a16="http://schemas.microsoft.com/office/drawing/2014/main" xmlns="" id="{AB424B89-85FC-44CD-BAC5-BC5934578D20}"/>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4991552" y="637805"/>
            <a:ext cx="912477" cy="366590"/>
          </a:xfrm>
          <a:prstGeom prst="rect">
            <a:avLst/>
          </a:prstGeom>
        </p:spPr>
      </p:pic>
      <p:pic>
        <p:nvPicPr>
          <p:cNvPr id="14" name="Picture 13">
            <a:extLst>
              <a:ext uri="{FF2B5EF4-FFF2-40B4-BE49-F238E27FC236}">
                <a16:creationId xmlns:a16="http://schemas.microsoft.com/office/drawing/2014/main" xmlns="" id="{3F0D897E-2EEC-4AF6-9B33-62C77BD2CD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566" y="271856"/>
            <a:ext cx="792187" cy="685309"/>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xmlns="" id="{24394971-FE83-4F34-A81D-80FF6ACC7E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0109" y="279113"/>
            <a:ext cx="792187" cy="685309"/>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xmlns="" id="{910C7244-1C81-4511-866F-00F38D4C37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55564" y="266424"/>
            <a:ext cx="792187" cy="685309"/>
          </a:xfrm>
          <a:prstGeom prst="rect">
            <a:avLst/>
          </a:prstGeom>
        </p:spPr>
      </p:pic>
      <p:pic>
        <p:nvPicPr>
          <p:cNvPr id="17" name="Picture 16" descr="A picture containing mollusk, invertebrate, animal, seasnail&#10;&#10;Description generated with very high confidence">
            <a:extLst>
              <a:ext uri="{FF2B5EF4-FFF2-40B4-BE49-F238E27FC236}">
                <a16:creationId xmlns:a16="http://schemas.microsoft.com/office/drawing/2014/main" xmlns="" id="{264D7A18-FFE0-4CDF-B232-73BD6FF9B6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9652" y="277299"/>
            <a:ext cx="792187" cy="685309"/>
          </a:xfrm>
          <a:prstGeom prst="rect">
            <a:avLst/>
          </a:prstGeom>
        </p:spPr>
      </p:pic>
      <p:pic>
        <p:nvPicPr>
          <p:cNvPr id="18" name="Picture 17" descr="A picture containing mollusk, invertebrate, animal, seasnail&#10;&#10;Description generated with very high confidence">
            <a:extLst>
              <a:ext uri="{FF2B5EF4-FFF2-40B4-BE49-F238E27FC236}">
                <a16:creationId xmlns:a16="http://schemas.microsoft.com/office/drawing/2014/main" xmlns="" id="{C9D6B7AE-70AB-4EA2-AF39-C63CF6E688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6409" y="266413"/>
            <a:ext cx="792187" cy="685309"/>
          </a:xfrm>
          <a:prstGeom prst="rect">
            <a:avLst/>
          </a:prstGeom>
        </p:spPr>
      </p:pic>
      <p:pic>
        <p:nvPicPr>
          <p:cNvPr id="19" name="Picture 18"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4749" y="264610"/>
            <a:ext cx="792187" cy="685309"/>
          </a:xfrm>
          <a:prstGeom prst="rect">
            <a:avLst/>
          </a:prstGeom>
        </p:spPr>
      </p:pic>
      <p:sp>
        <p:nvSpPr>
          <p:cNvPr id="39" name="Rectangle 38">
            <a:extLst>
              <a:ext uri="{FF2B5EF4-FFF2-40B4-BE49-F238E27FC236}">
                <a16:creationId xmlns:a16="http://schemas.microsoft.com/office/drawing/2014/main" xmlns="" id="{76E98C5F-03AE-4A2B-AFBF-D8651510A140}"/>
              </a:ext>
            </a:extLst>
          </p:cNvPr>
          <p:cNvSpPr/>
          <p:nvPr/>
        </p:nvSpPr>
        <p:spPr>
          <a:xfrm rot="16036543">
            <a:off x="5195069" y="-10571"/>
            <a:ext cx="516120" cy="717751"/>
          </a:xfrm>
          <a:prstGeom prst="rect">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aphicFrame>
        <p:nvGraphicFramePr>
          <p:cNvPr id="41" name="Table 40">
            <a:extLst>
              <a:ext uri="{FF2B5EF4-FFF2-40B4-BE49-F238E27FC236}">
                <a16:creationId xmlns:a16="http://schemas.microsoft.com/office/drawing/2014/main" xmlns=""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a16="http://schemas.microsoft.com/office/drawing/2014/main" xmlns="" val="20000"/>
                    </a:ext>
                  </a:extLst>
                </a:gridCol>
                <a:gridCol w="1018873">
                  <a:extLst>
                    <a:ext uri="{9D8B030D-6E8A-4147-A177-3AD203B41FA5}">
                      <a16:colId xmlns:a16="http://schemas.microsoft.com/office/drawing/2014/main" xmlns="" val="20001"/>
                    </a:ext>
                  </a:extLst>
                </a:gridCol>
                <a:gridCol w="1018873">
                  <a:extLst>
                    <a:ext uri="{9D8B030D-6E8A-4147-A177-3AD203B41FA5}">
                      <a16:colId xmlns:a16="http://schemas.microsoft.com/office/drawing/2014/main" xmlns="" val="20002"/>
                    </a:ext>
                  </a:extLst>
                </a:gridCol>
                <a:gridCol w="1018873">
                  <a:extLst>
                    <a:ext uri="{9D8B030D-6E8A-4147-A177-3AD203B41FA5}">
                      <a16:colId xmlns:a16="http://schemas.microsoft.com/office/drawing/2014/main" xmlns="" val="20003"/>
                    </a:ext>
                  </a:extLst>
                </a:gridCol>
                <a:gridCol w="1018873">
                  <a:extLst>
                    <a:ext uri="{9D8B030D-6E8A-4147-A177-3AD203B41FA5}">
                      <a16:colId xmlns:a16="http://schemas.microsoft.com/office/drawing/2014/main" xmlns="" val="20004"/>
                    </a:ext>
                  </a:extLst>
                </a:gridCol>
                <a:gridCol w="1018873">
                  <a:extLst>
                    <a:ext uri="{9D8B030D-6E8A-4147-A177-3AD203B41FA5}">
                      <a16:colId xmlns:a16="http://schemas.microsoft.com/office/drawing/2014/main" xmlns="" val="20005"/>
                    </a:ext>
                  </a:extLst>
                </a:gridCol>
                <a:gridCol w="1018873">
                  <a:extLst>
                    <a:ext uri="{9D8B030D-6E8A-4147-A177-3AD203B41FA5}">
                      <a16:colId xmlns:a16="http://schemas.microsoft.com/office/drawing/2014/main" xmlns="" val="20006"/>
                    </a:ext>
                  </a:extLst>
                </a:gridCol>
                <a:gridCol w="1018873">
                  <a:extLst>
                    <a:ext uri="{9D8B030D-6E8A-4147-A177-3AD203B41FA5}">
                      <a16:colId xmlns:a16="http://schemas.microsoft.com/office/drawing/2014/main" xmlns="" val="20007"/>
                    </a:ext>
                  </a:extLst>
                </a:gridCol>
                <a:gridCol w="1018873">
                  <a:extLst>
                    <a:ext uri="{9D8B030D-6E8A-4147-A177-3AD203B41FA5}">
                      <a16:colId xmlns:a16="http://schemas.microsoft.com/office/drawing/2014/main" xmlns="" val="20008"/>
                    </a:ext>
                  </a:extLst>
                </a:gridCol>
                <a:gridCol w="1018873">
                  <a:extLst>
                    <a:ext uri="{9D8B030D-6E8A-4147-A177-3AD203B41FA5}">
                      <a16:colId xmlns:a16="http://schemas.microsoft.com/office/drawing/2014/main" xmlns="" val="20009"/>
                    </a:ext>
                  </a:extLst>
                </a:gridCol>
                <a:gridCol w="1018873">
                  <a:extLst>
                    <a:ext uri="{9D8B030D-6E8A-4147-A177-3AD203B41FA5}">
                      <a16:colId xmlns:a16="http://schemas.microsoft.com/office/drawing/2014/main" xmlns="" val="20010"/>
                    </a:ext>
                  </a:extLst>
                </a:gridCol>
                <a:gridCol w="1018873">
                  <a:extLst>
                    <a:ext uri="{9D8B030D-6E8A-4147-A177-3AD203B41FA5}">
                      <a16:colId xmlns:a16="http://schemas.microsoft.com/office/drawing/2014/main" xmlns=""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xmlns="" val="10000"/>
                  </a:ext>
                </a:extLst>
              </a:tr>
            </a:tbl>
          </a:graphicData>
        </a:graphic>
      </p:graphicFrame>
      <p:sp>
        <p:nvSpPr>
          <p:cNvPr id="21" name="TextBox 20"/>
          <p:cNvSpPr txBox="1"/>
          <p:nvPr/>
        </p:nvSpPr>
        <p:spPr>
          <a:xfrm>
            <a:off x="2215706" y="4895951"/>
            <a:ext cx="7760587" cy="584775"/>
          </a:xfrm>
          <a:prstGeom prst="rect">
            <a:avLst/>
          </a:prstGeom>
          <a:noFill/>
        </p:spPr>
        <p:txBody>
          <a:bodyPr wrap="none" rtlCol="0">
            <a:spAutoFit/>
          </a:bodyPr>
          <a:lstStyle/>
          <a:p>
            <a:pPr algn="ctr"/>
            <a:r>
              <a:rPr lang="en-US" sz="3200" b="1" dirty="0"/>
              <a:t>Longer Growing Seasons = More generations</a:t>
            </a:r>
          </a:p>
        </p:txBody>
      </p:sp>
    </p:spTree>
    <p:extLst>
      <p:ext uri="{BB962C8B-B14F-4D97-AF65-F5344CB8AC3E}">
        <p14:creationId xmlns:p14="http://schemas.microsoft.com/office/powerpoint/2010/main" val="89280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allAtOnce"/>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2"/>
          <a:stretch>
            <a:fillRect/>
          </a:stretch>
        </p:blipFill>
        <p:spPr>
          <a:xfrm>
            <a:off x="1095374" y="831126"/>
            <a:ext cx="9765768" cy="6026874"/>
          </a:xfrm>
          <a:prstGeom prst="rect">
            <a:avLst/>
          </a:prstGeom>
        </p:spPr>
      </p:pic>
      <p:sp>
        <p:nvSpPr>
          <p:cNvPr id="47" name="Rectangle 46"/>
          <p:cNvSpPr/>
          <p:nvPr/>
        </p:nvSpPr>
        <p:spPr>
          <a:xfrm>
            <a:off x="1953647" y="831126"/>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xmlns=""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Depletion occurs </a:t>
            </a:r>
            <a:endParaRPr lang="en-US" sz="4400" b="1" dirty="0">
              <a:cs typeface="Calibri"/>
            </a:endParaRPr>
          </a:p>
        </p:txBody>
      </p:sp>
      <p:sp>
        <p:nvSpPr>
          <p:cNvPr id="28" name="Rectangle 27"/>
          <p:cNvSpPr/>
          <p:nvPr/>
        </p:nvSpPr>
        <p:spPr>
          <a:xfrm>
            <a:off x="7447019" y="1599255"/>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447018" y="2032392"/>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8361418" y="1481347"/>
            <a:ext cx="1805302" cy="400110"/>
          </a:xfrm>
          <a:prstGeom prst="rect">
            <a:avLst/>
          </a:prstGeom>
          <a:noFill/>
        </p:spPr>
        <p:txBody>
          <a:bodyPr wrap="none" rtlCol="0">
            <a:spAutoFit/>
          </a:bodyPr>
          <a:lstStyle/>
          <a:p>
            <a:r>
              <a:rPr lang="en-US" sz="2000" b="1" dirty="0"/>
              <a:t>Short Diapause</a:t>
            </a:r>
          </a:p>
        </p:txBody>
      </p:sp>
      <p:sp>
        <p:nvSpPr>
          <p:cNvPr id="36" name="TextBox 35"/>
          <p:cNvSpPr txBox="1"/>
          <p:nvPr/>
        </p:nvSpPr>
        <p:spPr>
          <a:xfrm>
            <a:off x="8361416" y="1927937"/>
            <a:ext cx="1734770" cy="400110"/>
          </a:xfrm>
          <a:prstGeom prst="rect">
            <a:avLst/>
          </a:prstGeom>
          <a:noFill/>
        </p:spPr>
        <p:txBody>
          <a:bodyPr wrap="none" rtlCol="0">
            <a:spAutoFit/>
          </a:bodyPr>
          <a:lstStyle/>
          <a:p>
            <a:r>
              <a:rPr lang="en-US" sz="2000" b="1" dirty="0"/>
              <a:t>Long Diapause</a:t>
            </a:r>
          </a:p>
        </p:txBody>
      </p:sp>
      <p:sp>
        <p:nvSpPr>
          <p:cNvPr id="45" name="Rectangle 44"/>
          <p:cNvSpPr/>
          <p:nvPr/>
        </p:nvSpPr>
        <p:spPr>
          <a:xfrm>
            <a:off x="2134121" y="6288443"/>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5" name="Rectangle 14"/>
          <p:cNvSpPr/>
          <p:nvPr/>
        </p:nvSpPr>
        <p:spPr>
          <a:xfrm>
            <a:off x="4343435" y="6288443"/>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6" name="Rectangle 15"/>
          <p:cNvSpPr/>
          <p:nvPr/>
        </p:nvSpPr>
        <p:spPr>
          <a:xfrm>
            <a:off x="7961392" y="6288443"/>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7" name="Rectangle 16"/>
          <p:cNvSpPr/>
          <p:nvPr/>
        </p:nvSpPr>
        <p:spPr>
          <a:xfrm>
            <a:off x="6127942" y="6310094"/>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20</a:t>
            </a:r>
            <a:endParaRPr lang="en-US" sz="1600" b="1" dirty="0">
              <a:solidFill>
                <a:schemeClr val="tx1"/>
              </a:solidFill>
            </a:endParaRPr>
          </a:p>
        </p:txBody>
      </p:sp>
      <p:sp>
        <p:nvSpPr>
          <p:cNvPr id="19" name="Rectangle 18"/>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xmlns="" id="{555C6D8D-33E7-4C1B-A005-2D69DE284F8E}"/>
              </a:ext>
            </a:extLst>
          </p:cNvPr>
          <p:cNvSpPr/>
          <p:nvPr/>
        </p:nvSpPr>
        <p:spPr>
          <a:xfrm>
            <a:off x="1953646" y="1197703"/>
            <a:ext cx="8213073"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7" name="TextBox 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34" name="TextBox 33"/>
          <p:cNvSpPr txBox="1"/>
          <p:nvPr/>
        </p:nvSpPr>
        <p:spPr>
          <a:xfrm>
            <a:off x="8467611" y="2970310"/>
            <a:ext cx="410690" cy="369332"/>
          </a:xfrm>
          <a:prstGeom prst="rect">
            <a:avLst/>
          </a:prstGeom>
          <a:noFill/>
        </p:spPr>
        <p:txBody>
          <a:bodyPr wrap="none" rtlCol="0">
            <a:spAutoFit/>
          </a:bodyPr>
          <a:lstStyle/>
          <a:p>
            <a:r>
              <a:rPr lang="en-US" dirty="0"/>
              <a:t>a*</a:t>
            </a:r>
          </a:p>
        </p:txBody>
      </p:sp>
      <p:sp>
        <p:nvSpPr>
          <p:cNvPr id="35" name="TextBox 34"/>
          <p:cNvSpPr txBox="1"/>
          <p:nvPr/>
        </p:nvSpPr>
        <p:spPr>
          <a:xfrm>
            <a:off x="6674976" y="2611692"/>
            <a:ext cx="410690" cy="369332"/>
          </a:xfrm>
          <a:prstGeom prst="rect">
            <a:avLst/>
          </a:prstGeom>
          <a:noFill/>
        </p:spPr>
        <p:txBody>
          <a:bodyPr wrap="none" rtlCol="0">
            <a:spAutoFit/>
          </a:bodyPr>
          <a:lstStyle/>
          <a:p>
            <a:r>
              <a:rPr lang="en-US" dirty="0"/>
              <a:t>a*</a:t>
            </a:r>
          </a:p>
        </p:txBody>
      </p:sp>
      <p:sp>
        <p:nvSpPr>
          <p:cNvPr id="37" name="TextBox 36"/>
          <p:cNvSpPr txBox="1"/>
          <p:nvPr/>
        </p:nvSpPr>
        <p:spPr>
          <a:xfrm>
            <a:off x="4862257" y="2229844"/>
            <a:ext cx="410690" cy="369332"/>
          </a:xfrm>
          <a:prstGeom prst="rect">
            <a:avLst/>
          </a:prstGeom>
          <a:noFill/>
        </p:spPr>
        <p:txBody>
          <a:bodyPr wrap="none" rtlCol="0">
            <a:spAutoFit/>
          </a:bodyPr>
          <a:lstStyle/>
          <a:p>
            <a:r>
              <a:rPr lang="en-US" dirty="0"/>
              <a:t>a*</a:t>
            </a:r>
          </a:p>
        </p:txBody>
      </p:sp>
      <p:sp>
        <p:nvSpPr>
          <p:cNvPr id="39" name="TextBox 38"/>
          <p:cNvSpPr txBox="1"/>
          <p:nvPr/>
        </p:nvSpPr>
        <p:spPr>
          <a:xfrm>
            <a:off x="3126977" y="3115759"/>
            <a:ext cx="306494" cy="369332"/>
          </a:xfrm>
          <a:prstGeom prst="rect">
            <a:avLst/>
          </a:prstGeom>
          <a:noFill/>
        </p:spPr>
        <p:txBody>
          <a:bodyPr wrap="none" rtlCol="0">
            <a:spAutoFit/>
          </a:bodyPr>
          <a:lstStyle/>
          <a:p>
            <a:r>
              <a:rPr lang="en-US"/>
              <a:t>b</a:t>
            </a:r>
          </a:p>
        </p:txBody>
      </p:sp>
      <p:sp>
        <p:nvSpPr>
          <p:cNvPr id="40" name="TextBox 39"/>
          <p:cNvSpPr txBox="1"/>
          <p:nvPr/>
        </p:nvSpPr>
        <p:spPr>
          <a:xfrm>
            <a:off x="6674976" y="3971445"/>
            <a:ext cx="421910" cy="369332"/>
          </a:xfrm>
          <a:prstGeom prst="rect">
            <a:avLst/>
          </a:prstGeom>
          <a:noFill/>
        </p:spPr>
        <p:txBody>
          <a:bodyPr wrap="none" rtlCol="0">
            <a:spAutoFit/>
          </a:bodyPr>
          <a:lstStyle/>
          <a:p>
            <a:r>
              <a:rPr lang="en-US"/>
              <a:t>b*</a:t>
            </a:r>
          </a:p>
        </p:txBody>
      </p:sp>
      <p:sp>
        <p:nvSpPr>
          <p:cNvPr id="41" name="TextBox 40"/>
          <p:cNvSpPr txBox="1"/>
          <p:nvPr/>
        </p:nvSpPr>
        <p:spPr>
          <a:xfrm>
            <a:off x="8562121" y="4808607"/>
            <a:ext cx="421910" cy="369332"/>
          </a:xfrm>
          <a:prstGeom prst="rect">
            <a:avLst/>
          </a:prstGeom>
          <a:noFill/>
        </p:spPr>
        <p:txBody>
          <a:bodyPr wrap="none" rtlCol="0">
            <a:spAutoFit/>
          </a:bodyPr>
          <a:lstStyle/>
          <a:p>
            <a:r>
              <a:rPr lang="en-US"/>
              <a:t>b*</a:t>
            </a:r>
          </a:p>
        </p:txBody>
      </p:sp>
      <p:sp>
        <p:nvSpPr>
          <p:cNvPr id="42" name="TextBox 41"/>
          <p:cNvSpPr txBox="1"/>
          <p:nvPr/>
        </p:nvSpPr>
        <p:spPr>
          <a:xfrm>
            <a:off x="4979648" y="5231198"/>
            <a:ext cx="282450" cy="369332"/>
          </a:xfrm>
          <a:prstGeom prst="rect">
            <a:avLst/>
          </a:prstGeom>
          <a:noFill/>
        </p:spPr>
        <p:txBody>
          <a:bodyPr wrap="none" rtlCol="0">
            <a:spAutoFit/>
          </a:bodyPr>
          <a:lstStyle/>
          <a:p>
            <a:r>
              <a:rPr lang="en-US" dirty="0"/>
              <a:t>c</a:t>
            </a:r>
          </a:p>
        </p:txBody>
      </p:sp>
      <p:sp>
        <p:nvSpPr>
          <p:cNvPr id="49" name="Rectangle 48"/>
          <p:cNvSpPr/>
          <p:nvPr/>
        </p:nvSpPr>
        <p:spPr>
          <a:xfrm>
            <a:off x="665228" y="2710829"/>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Tree>
    <p:extLst>
      <p:ext uri="{BB962C8B-B14F-4D97-AF65-F5344CB8AC3E}">
        <p14:creationId xmlns:p14="http://schemas.microsoft.com/office/powerpoint/2010/main" val="70276333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32">
            <a:extLst>
              <a:ext uri="{FF2B5EF4-FFF2-40B4-BE49-F238E27FC236}">
                <a16:creationId xmlns:a16="http://schemas.microsoft.com/office/drawing/2014/main" xmlns="" id="{CC402979-AD01-4CD2-96F5-299DD7F2571A}"/>
              </a:ext>
            </a:extLst>
          </p:cNvPr>
          <p:cNvGraphicFramePr/>
          <p:nvPr>
            <p:extLst/>
          </p:nvPr>
        </p:nvGraphicFramePr>
        <p:xfrm>
          <a:off x="811305"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177100019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32">
            <a:extLst>
              <a:ext uri="{FF2B5EF4-FFF2-40B4-BE49-F238E27FC236}">
                <a16:creationId xmlns:a16="http://schemas.microsoft.com/office/drawing/2014/main" xmlns="" id="{CC402979-AD01-4CD2-96F5-299DD7F2571A}"/>
              </a:ext>
            </a:extLst>
          </p:cNvPr>
          <p:cNvGraphicFramePr/>
          <p:nvPr>
            <p:extLst/>
          </p:nvPr>
        </p:nvGraphicFramePr>
        <p:xfrm>
          <a:off x="811305"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251382758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12192000" cy="6858000"/>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3600" b="1" u="sng" dirty="0">
                <a:solidFill>
                  <a:schemeClr val="tx1"/>
                </a:solidFill>
              </a:rPr>
              <a:t>Hypothesis: </a:t>
            </a:r>
          </a:p>
          <a:p>
            <a:pPr marL="566738" algn="ctr">
              <a:tabLst>
                <a:tab pos="11366500" algn="l"/>
              </a:tabLst>
            </a:pPr>
            <a:endParaRPr lang="en-US" sz="3600" b="1" u="sng" dirty="0">
              <a:solidFill>
                <a:schemeClr val="tx1"/>
              </a:solidFill>
            </a:endParaRPr>
          </a:p>
          <a:p>
            <a:pPr marL="1023938" lvl="1">
              <a:tabLst>
                <a:tab pos="11366500" algn="l"/>
              </a:tabLst>
            </a:pPr>
            <a:r>
              <a:rPr lang="en-US" sz="3600" dirty="0">
                <a:solidFill>
                  <a:schemeClr val="tx1"/>
                </a:solidFill>
              </a:rPr>
              <a:t>Lipid accumulation during last larval instar and lipid depletion during larval diapause are directly related to diapause genotype (i.e. length of diapause)</a:t>
            </a:r>
          </a:p>
          <a:p>
            <a:pPr marL="1766888" lvl="1" indent="-742950">
              <a:buFont typeface="+mj-lt"/>
              <a:buAutoNum type="arabicPeriod"/>
              <a:tabLst>
                <a:tab pos="11366500" algn="l"/>
              </a:tabLst>
            </a:pPr>
            <a:endParaRPr lang="en-US" sz="3600" dirty="0">
              <a:solidFill>
                <a:schemeClr val="tx1"/>
              </a:solidFill>
            </a:endParaRPr>
          </a:p>
        </p:txBody>
      </p:sp>
    </p:spTree>
    <p:extLst>
      <p:ext uri="{BB962C8B-B14F-4D97-AF65-F5344CB8AC3E}">
        <p14:creationId xmlns:p14="http://schemas.microsoft.com/office/powerpoint/2010/main" val="14083599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9">
            <a:extLst>
              <a:ext uri="{FF2B5EF4-FFF2-40B4-BE49-F238E27FC236}">
                <a16:creationId xmlns:a16="http://schemas.microsoft.com/office/drawing/2014/main" xmlns="" id="{2EC643FA-4159-43F6-9F4B-C564015479BC}"/>
              </a:ext>
            </a:extLst>
          </p:cNvPr>
          <p:cNvGraphicFramePr/>
          <p:nvPr>
            <p:extLst/>
          </p:nvPr>
        </p:nvGraphicFramePr>
        <p:xfrm>
          <a:off x="876924" y="1236948"/>
          <a:ext cx="10395600" cy="23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xmlns="" id="{146C499D-4E54-4B65-BBAE-6F426C07FD68}"/>
              </a:ext>
            </a:extLst>
          </p:cNvPr>
          <p:cNvSpPr/>
          <p:nvPr/>
        </p:nvSpPr>
        <p:spPr>
          <a:xfrm>
            <a:off x="876924" y="453196"/>
            <a:ext cx="2907396" cy="96444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cs typeface="Calibri"/>
              </a:rPr>
              <a:t>Accumulation</a:t>
            </a:r>
          </a:p>
        </p:txBody>
      </p:sp>
      <p:sp>
        <p:nvSpPr>
          <p:cNvPr id="6" name="Rectangle 5">
            <a:extLst>
              <a:ext uri="{FF2B5EF4-FFF2-40B4-BE49-F238E27FC236}">
                <a16:creationId xmlns:a16="http://schemas.microsoft.com/office/drawing/2014/main" xmlns="" id="{F822F6F3-E2E0-48E6-B17A-5D93B9BFF70C}"/>
              </a:ext>
            </a:extLst>
          </p:cNvPr>
          <p:cNvSpPr/>
          <p:nvPr/>
        </p:nvSpPr>
        <p:spPr>
          <a:xfrm>
            <a:off x="3784320" y="453196"/>
            <a:ext cx="7488204" cy="96444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Calibri"/>
              </a:rPr>
              <a:t>Depletion</a:t>
            </a:r>
          </a:p>
        </p:txBody>
      </p:sp>
      <p:sp>
        <p:nvSpPr>
          <p:cNvPr id="12" name="Up Arrow Callout 11"/>
          <p:cNvSpPr/>
          <p:nvPr/>
        </p:nvSpPr>
        <p:spPr>
          <a:xfrm>
            <a:off x="532195" y="2822059"/>
            <a:ext cx="2558326" cy="1502800"/>
          </a:xfrm>
          <a:prstGeom prst="upArrowCallout">
            <a:avLst>
              <a:gd name="adj1" fmla="val 9958"/>
              <a:gd name="adj2" fmla="val 14060"/>
              <a:gd name="adj3" fmla="val 11325"/>
              <a:gd name="adj4" fmla="val 6876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Genotype does not effect lipid accumulation prior to 5</a:t>
            </a:r>
            <a:r>
              <a:rPr lang="en-US" baseline="30000" dirty="0"/>
              <a:t>th</a:t>
            </a:r>
            <a:r>
              <a:rPr lang="en-US" dirty="0"/>
              <a:t> instar!</a:t>
            </a:r>
          </a:p>
        </p:txBody>
      </p:sp>
      <p:sp>
        <p:nvSpPr>
          <p:cNvPr id="14" name="Up Arrow Callout 13"/>
          <p:cNvSpPr/>
          <p:nvPr/>
        </p:nvSpPr>
        <p:spPr>
          <a:xfrm>
            <a:off x="2330622" y="3002749"/>
            <a:ext cx="2558326" cy="3583402"/>
          </a:xfrm>
          <a:prstGeom prst="upArrowCallout">
            <a:avLst>
              <a:gd name="adj1" fmla="val 9958"/>
              <a:gd name="adj2" fmla="val 14060"/>
              <a:gd name="adj3" fmla="val 11325"/>
              <a:gd name="adj4" fmla="val 2876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Diapause genotype and photoperiod contribute to lipid accumulation</a:t>
            </a:r>
          </a:p>
        </p:txBody>
      </p:sp>
      <p:sp>
        <p:nvSpPr>
          <p:cNvPr id="15" name="Up Arrow Callout 14"/>
          <p:cNvSpPr/>
          <p:nvPr/>
        </p:nvSpPr>
        <p:spPr>
          <a:xfrm>
            <a:off x="4295826" y="2822059"/>
            <a:ext cx="2558326" cy="1502800"/>
          </a:xfrm>
          <a:prstGeom prst="upArrowCallout">
            <a:avLst>
              <a:gd name="adj1" fmla="val 9958"/>
              <a:gd name="adj2" fmla="val 14060"/>
              <a:gd name="adj3" fmla="val 11325"/>
              <a:gd name="adj4" fmla="val 7069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By day 15 Longer diapausing larvae retain more lipids</a:t>
            </a:r>
          </a:p>
        </p:txBody>
      </p:sp>
      <p:sp>
        <p:nvSpPr>
          <p:cNvPr id="16" name="Up Arrow Callout 15"/>
          <p:cNvSpPr/>
          <p:nvPr/>
        </p:nvSpPr>
        <p:spPr>
          <a:xfrm>
            <a:off x="8059457" y="2822058"/>
            <a:ext cx="2558326" cy="2540773"/>
          </a:xfrm>
          <a:prstGeom prst="upArrowCallout">
            <a:avLst>
              <a:gd name="adj1" fmla="val 9958"/>
              <a:gd name="adj2" fmla="val 14060"/>
              <a:gd name="adj3" fmla="val 11325"/>
              <a:gd name="adj4" fmla="val 4783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change in lipid depletion when compared to diapause day 15</a:t>
            </a:r>
          </a:p>
        </p:txBody>
      </p:sp>
    </p:spTree>
    <p:extLst>
      <p:ext uri="{BB962C8B-B14F-4D97-AF65-F5344CB8AC3E}">
        <p14:creationId xmlns:p14="http://schemas.microsoft.com/office/powerpoint/2010/main" val="68916660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6369689" y="2160569"/>
          <a:ext cx="5710601" cy="4574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Oval 4"/>
          <p:cNvSpPr/>
          <p:nvPr/>
        </p:nvSpPr>
        <p:spPr>
          <a:xfrm>
            <a:off x="9385087" y="2133770"/>
            <a:ext cx="1807658" cy="69198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6" name="Oval 5"/>
          <p:cNvSpPr/>
          <p:nvPr/>
        </p:nvSpPr>
        <p:spPr>
          <a:xfrm>
            <a:off x="11101943" y="4276822"/>
            <a:ext cx="834673" cy="1007203"/>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22365" y="4089998"/>
            <a:ext cx="1448550" cy="1047985"/>
          </a:xfrm>
          <a:prstGeom prst="rect">
            <a:avLst/>
          </a:prstGeom>
        </p:spPr>
      </p:pic>
      <p:sp>
        <p:nvSpPr>
          <p:cNvPr id="8" name="Rectangle 7"/>
          <p:cNvSpPr/>
          <p:nvPr/>
        </p:nvSpPr>
        <p:spPr>
          <a:xfrm>
            <a:off x="7254112" y="3034329"/>
            <a:ext cx="509037" cy="2071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15386" y="1343540"/>
            <a:ext cx="5921230" cy="5422605"/>
          </a:xfrm>
          <a:prstGeom prst="rect">
            <a:avLst/>
          </a:prstGeom>
          <a:solidFill>
            <a:schemeClr val="bg1">
              <a:lumMod val="6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ightning Bolt 9"/>
          <p:cNvSpPr/>
          <p:nvPr/>
        </p:nvSpPr>
        <p:spPr>
          <a:xfrm rot="20280534" flipH="1">
            <a:off x="6447188" y="2340375"/>
            <a:ext cx="2085975" cy="1128712"/>
          </a:xfrm>
          <a:prstGeom prst="lightningBol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1" name="Table 10"/>
          <p:cNvGraphicFramePr>
            <a:graphicFrameLocks noGrp="1"/>
          </p:cNvGraphicFramePr>
          <p:nvPr>
            <p:extLst/>
          </p:nvPr>
        </p:nvGraphicFramePr>
        <p:xfrm>
          <a:off x="6015387" y="346115"/>
          <a:ext cx="5921230" cy="997425"/>
        </p:xfrm>
        <a:graphic>
          <a:graphicData uri="http://schemas.openxmlformats.org/drawingml/2006/table">
            <a:tbl>
              <a:tblPr firstRow="1" bandRow="1">
                <a:tableStyleId>{69C7853C-536D-4A76-A0AE-DD22124D55A5}</a:tableStyleId>
              </a:tblPr>
              <a:tblGrid>
                <a:gridCol w="5921230">
                  <a:extLst>
                    <a:ext uri="{9D8B030D-6E8A-4147-A177-3AD203B41FA5}">
                      <a16:colId xmlns:a16="http://schemas.microsoft.com/office/drawing/2014/main" xmlns="" val="20001"/>
                    </a:ext>
                  </a:extLst>
                </a:gridCol>
              </a:tblGrid>
              <a:tr h="997425">
                <a:tc>
                  <a:txBody>
                    <a:bodyPr/>
                    <a:lstStyle/>
                    <a:p>
                      <a:pPr algn="ctr"/>
                      <a:r>
                        <a:rPr lang="en-US" sz="3600" dirty="0"/>
                        <a:t>Fall / Winter</a:t>
                      </a:r>
                    </a:p>
                  </a:txBody>
                  <a:tcPr anchor="ctr">
                    <a:lnL w="12700" cap="flat" cmpd="sng" algn="ctr">
                      <a:noFill/>
                      <a:prstDash val="solid"/>
                      <a:round/>
                      <a:headEnd type="none" w="med" len="med"/>
                      <a:tailEnd type="none" w="med" len="med"/>
                    </a:lnL>
                    <a:lnR w="9525" cap="flat" cmpd="sng" algn="ctr">
                      <a:noFill/>
                      <a:prstDash val="solid"/>
                    </a:lnR>
                    <a:lnT w="9525" cap="flat" cmpd="sng" algn="ctr">
                      <a:noFill/>
                      <a:prstDash val="solid"/>
                    </a:lnT>
                    <a:lnB w="25400" cap="flat" cmpd="sng" algn="ctr">
                      <a:noFill/>
                      <a:prstDash val="soli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xmlns="" val="10000"/>
                  </a:ext>
                </a:extLst>
              </a:tr>
            </a:tbl>
          </a:graphicData>
        </a:graphic>
      </p:graphicFrame>
      <p:sp>
        <p:nvSpPr>
          <p:cNvPr id="13" name="TextBox 12">
            <a:extLst>
              <a:ext uri="{FF2B5EF4-FFF2-40B4-BE49-F238E27FC236}">
                <a16:creationId xmlns:a16="http://schemas.microsoft.com/office/drawing/2014/main" xmlns="" id="{B439D311-1453-4CF0-90F3-68049BCFFDEC}"/>
              </a:ext>
            </a:extLst>
          </p:cNvPr>
          <p:cNvSpPr txBox="1"/>
          <p:nvPr/>
        </p:nvSpPr>
        <p:spPr>
          <a:xfrm>
            <a:off x="779704" y="1527678"/>
            <a:ext cx="3840842" cy="2554545"/>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b="1" dirty="0">
                <a:cs typeface="Calibri"/>
              </a:rPr>
              <a:t>Larvae perceive photoperiod</a:t>
            </a:r>
          </a:p>
          <a:p>
            <a:pPr marL="285750" indent="-285750">
              <a:buFont typeface="Arial"/>
              <a:buChar char="•"/>
            </a:pPr>
            <a:r>
              <a:rPr lang="en-US" sz="3200" b="1" dirty="0">
                <a:cs typeface="Calibri"/>
              </a:rPr>
              <a:t>Diapause induced</a:t>
            </a:r>
          </a:p>
          <a:p>
            <a:pPr marL="285750" indent="-285750">
              <a:buFont typeface="Arial"/>
              <a:buChar char="•"/>
            </a:pPr>
            <a:r>
              <a:rPr lang="en-US" sz="3200" b="1" dirty="0">
                <a:cs typeface="Calibri"/>
              </a:rPr>
              <a:t>Larvae prepare for winter</a:t>
            </a:r>
          </a:p>
        </p:txBody>
      </p:sp>
      <p:sp>
        <p:nvSpPr>
          <p:cNvPr id="14" name="TextBox 13">
            <a:extLst>
              <a:ext uri="{FF2B5EF4-FFF2-40B4-BE49-F238E27FC236}">
                <a16:creationId xmlns:a16="http://schemas.microsoft.com/office/drawing/2014/main" xmlns="" id="{B439D311-1453-4CF0-90F3-68049BCFFDEC}"/>
              </a:ext>
            </a:extLst>
          </p:cNvPr>
          <p:cNvSpPr txBox="1"/>
          <p:nvPr/>
        </p:nvSpPr>
        <p:spPr>
          <a:xfrm>
            <a:off x="756171" y="4991108"/>
            <a:ext cx="3840842" cy="2062103"/>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b="1" dirty="0">
                <a:cs typeface="Calibri"/>
              </a:rPr>
              <a:t>Adults in sync with warm season</a:t>
            </a:r>
          </a:p>
          <a:p>
            <a:pPr marL="285750" indent="-285750">
              <a:buFont typeface="Arial"/>
              <a:buChar char="•"/>
            </a:pPr>
            <a:r>
              <a:rPr lang="en-US" sz="3200" b="1" dirty="0">
                <a:cs typeface="Calibri"/>
              </a:rPr>
              <a:t>Development is continuous</a:t>
            </a:r>
          </a:p>
        </p:txBody>
      </p:sp>
    </p:spTree>
    <p:extLst>
      <p:ext uri="{BB962C8B-B14F-4D97-AF65-F5344CB8AC3E}">
        <p14:creationId xmlns:p14="http://schemas.microsoft.com/office/powerpoint/2010/main" val="110606327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12192000" cy="6858000"/>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a:solidFill>
                  <a:schemeClr val="tx1"/>
                </a:solidFill>
              </a:rPr>
              <a:t>Questions:</a:t>
            </a:r>
            <a:r>
              <a:rPr lang="en-US" sz="4800" b="1" dirty="0">
                <a:solidFill>
                  <a:schemeClr val="tx1"/>
                </a:solidFill>
              </a:rPr>
              <a:t> </a:t>
            </a:r>
          </a:p>
          <a:p>
            <a:pPr marL="1766888" lvl="1" indent="-742950">
              <a:buFont typeface="+mj-lt"/>
              <a:buAutoNum type="arabicPeriod"/>
              <a:tabLst>
                <a:tab pos="11366500" algn="l"/>
              </a:tabLst>
            </a:pPr>
            <a:r>
              <a:rPr lang="en-US" sz="3600" dirty="0">
                <a:solidFill>
                  <a:schemeClr val="tx1"/>
                </a:solidFill>
                <a:latin typeface="Calibri" charset="0"/>
              </a:rPr>
              <a:t>What is the the relationship between lipid accumulation, depletion and diapause genotype?</a:t>
            </a:r>
          </a:p>
          <a:p>
            <a:pPr marL="1766888" lvl="1" indent="-742950">
              <a:buFont typeface="+mj-lt"/>
              <a:buAutoNum type="arabicPeriod"/>
              <a:tabLst>
                <a:tab pos="11366500" algn="l"/>
              </a:tabLst>
            </a:pPr>
            <a:r>
              <a:rPr lang="en-US" sz="3600" dirty="0">
                <a:solidFill>
                  <a:schemeClr val="tx1"/>
                </a:solidFill>
                <a:latin typeface="Calibri" charset="0"/>
              </a:rPr>
              <a:t>What is the relationship between lipid depletion and diapause genotype?</a:t>
            </a:r>
          </a:p>
          <a:p>
            <a:pPr marL="1766888" lvl="1" indent="-742950">
              <a:lnSpc>
                <a:spcPct val="150000"/>
              </a:lnSpc>
              <a:buFont typeface="+mj-lt"/>
              <a:buAutoNum type="arabicPeriod"/>
              <a:tabLst>
                <a:tab pos="11366500" algn="l"/>
              </a:tabLst>
            </a:pPr>
            <a:r>
              <a:rPr lang="en-US" sz="3600" dirty="0">
                <a:solidFill>
                  <a:schemeClr val="tx1"/>
                </a:solidFill>
              </a:rPr>
              <a:t>Can ECB populations be reduced during diapause?</a:t>
            </a:r>
          </a:p>
        </p:txBody>
      </p:sp>
    </p:spTree>
    <p:extLst>
      <p:ext uri="{BB962C8B-B14F-4D97-AF65-F5344CB8AC3E}">
        <p14:creationId xmlns:p14="http://schemas.microsoft.com/office/powerpoint/2010/main" val="41186279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Does diapause length lead to an increase in lipid accumulation?</a:t>
            </a:r>
          </a:p>
        </p:txBody>
      </p:sp>
      <p:sp>
        <p:nvSpPr>
          <p:cNvPr id="3" name="Content Placeholder 2"/>
          <p:cNvSpPr>
            <a:spLocks noGrp="1"/>
          </p:cNvSpPr>
          <p:nvPr>
            <p:ph idx="1"/>
          </p:nvPr>
        </p:nvSpPr>
        <p:spPr>
          <a:xfrm>
            <a:off x="609600" y="1600203"/>
            <a:ext cx="4662240" cy="4525963"/>
          </a:xfrm>
        </p:spPr>
        <p:txBody>
          <a:bodyPr/>
          <a:lstStyle/>
          <a:p>
            <a:r>
              <a:rPr lang="en-US" dirty="0"/>
              <a:t>In preparation for diapause, the longer diapausing univoltine strain accumulated more lipids compared to the shorter diapausing bivoltine strain larvae.</a:t>
            </a:r>
          </a:p>
        </p:txBody>
      </p:sp>
      <p:pic>
        <p:nvPicPr>
          <p:cNvPr id="10"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8220917" y="1600203"/>
            <a:ext cx="2038292" cy="3740123"/>
          </a:xfrm>
          <a:prstGeom prst="rect">
            <a:avLst/>
          </a:prstGeom>
        </p:spPr>
      </p:pic>
      <p:sp>
        <p:nvSpPr>
          <p:cNvPr id="11" name="TextBox 10"/>
          <p:cNvSpPr txBox="1"/>
          <p:nvPr/>
        </p:nvSpPr>
        <p:spPr>
          <a:xfrm>
            <a:off x="8220917" y="5468097"/>
            <a:ext cx="2051667" cy="646331"/>
          </a:xfrm>
          <a:prstGeom prst="rect">
            <a:avLst/>
          </a:prstGeom>
          <a:noFill/>
        </p:spPr>
        <p:txBody>
          <a:bodyPr wrap="square" rtlCol="0">
            <a:spAutoFit/>
          </a:bodyPr>
          <a:lstStyle/>
          <a:p>
            <a:r>
              <a:rPr lang="en-US" sz="3600" b="1"/>
              <a:t>Diapause</a:t>
            </a:r>
            <a:endParaRPr lang="en-US" sz="3600" b="1" dirty="0"/>
          </a:p>
        </p:txBody>
      </p:sp>
      <p:pic>
        <p:nvPicPr>
          <p:cNvPr id="12" name="Picture 6" descr="A picture containing mollusk, invertebrate, animal&#10;&#10;Description generated with high confidence">
            <a:extLst>
              <a:ext uri="{FF2B5EF4-FFF2-40B4-BE49-F238E27FC236}">
                <a16:creationId xmlns:a16="http://schemas.microsoft.com/office/drawing/2014/main" xmlns="" id="{89F1FB30-282F-49CA-85A0-EBC1CF1ABF17}"/>
              </a:ext>
            </a:extLst>
          </p:cNvPr>
          <p:cNvPicPr>
            <a:picLocks noChangeAspect="1"/>
          </p:cNvPicPr>
          <p:nvPr/>
        </p:nvPicPr>
        <p:blipFill>
          <a:blip r:embed="rId3"/>
          <a:stretch>
            <a:fillRect/>
          </a:stretch>
        </p:blipFill>
        <p:spPr>
          <a:xfrm>
            <a:off x="8642011" y="2491091"/>
            <a:ext cx="1314229" cy="1017751"/>
          </a:xfrm>
          <a:prstGeom prst="rect">
            <a:avLst/>
          </a:prstGeom>
        </p:spPr>
      </p:pic>
      <p:pic>
        <p:nvPicPr>
          <p:cNvPr id="13" name="Picture 8" descr="A picture containing invertebrate, animal, mollusk&#10;&#10;Description generated with very high confidence">
            <a:extLst>
              <a:ext uri="{FF2B5EF4-FFF2-40B4-BE49-F238E27FC236}">
                <a16:creationId xmlns:a16="http://schemas.microsoft.com/office/drawing/2014/main" xmlns="" id="{B67AD4F2-7751-46BE-B535-9AD6101CEAD4}"/>
              </a:ext>
            </a:extLst>
          </p:cNvPr>
          <p:cNvPicPr>
            <a:picLocks noChangeAspect="1"/>
          </p:cNvPicPr>
          <p:nvPr/>
        </p:nvPicPr>
        <p:blipFill>
          <a:blip r:embed="rId4"/>
          <a:stretch>
            <a:fillRect/>
          </a:stretch>
        </p:blipFill>
        <p:spPr>
          <a:xfrm>
            <a:off x="8630295" y="4005495"/>
            <a:ext cx="1305468" cy="1014014"/>
          </a:xfrm>
          <a:prstGeom prst="rect">
            <a:avLst/>
          </a:prstGeom>
        </p:spPr>
      </p:pic>
      <p:sp>
        <p:nvSpPr>
          <p:cNvPr id="5" name="Donut 4"/>
          <p:cNvSpPr/>
          <p:nvPr/>
        </p:nvSpPr>
        <p:spPr>
          <a:xfrm>
            <a:off x="8630295" y="2360141"/>
            <a:ext cx="1218040" cy="1260389"/>
          </a:xfrm>
          <a:prstGeom prst="donut">
            <a:avLst>
              <a:gd name="adj" fmla="val 46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9063257" y="2888869"/>
            <a:ext cx="439544" cy="369332"/>
          </a:xfrm>
          <a:prstGeom prst="rect">
            <a:avLst/>
          </a:prstGeom>
          <a:noFill/>
        </p:spPr>
        <p:txBody>
          <a:bodyPr wrap="none" rtlCol="0">
            <a:spAutoFit/>
          </a:bodyPr>
          <a:lstStyle/>
          <a:p>
            <a:r>
              <a:rPr lang="en-US"/>
              <a:t>UZ</a:t>
            </a:r>
          </a:p>
        </p:txBody>
      </p:sp>
      <p:sp>
        <p:nvSpPr>
          <p:cNvPr id="16" name="TextBox 15"/>
          <p:cNvSpPr txBox="1"/>
          <p:nvPr/>
        </p:nvSpPr>
        <p:spPr>
          <a:xfrm>
            <a:off x="9026978" y="4399730"/>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48562936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504335" y="901837"/>
            <a:ext cx="9706694" cy="5722374"/>
            <a:chOff x="686579" y="0"/>
            <a:chExt cx="11247121" cy="6858000"/>
          </a:xfrm>
        </p:grpSpPr>
        <p:pic>
          <p:nvPicPr>
            <p:cNvPr id="2" name="Content Placeholder 3"/>
            <p:cNvPicPr>
              <a:picLocks noChangeAspect="1"/>
            </p:cNvPicPr>
            <p:nvPr/>
          </p:nvPicPr>
          <p:blipFill rotWithShape="1">
            <a:blip r:embed="rId3">
              <a:extLst>
                <a:ext uri="{28A0092B-C50C-407E-A947-70E740481C1C}">
                  <a14:useLocalDpi xmlns:a14="http://schemas.microsoft.com/office/drawing/2010/main" val="0"/>
                </a:ext>
              </a:extLst>
            </a:blip>
            <a:srcRect t="8961" b="12130"/>
            <a:stretch/>
          </p:blipFill>
          <p:spPr>
            <a:xfrm>
              <a:off x="686579" y="0"/>
              <a:ext cx="11247121" cy="6858000"/>
            </a:xfrm>
            <a:prstGeom prst="rect">
              <a:avLst/>
            </a:prstGeom>
          </p:spPr>
        </p:pic>
        <p:sp>
          <p:nvSpPr>
            <p:cNvPr id="4" name="Rectangle 3"/>
            <p:cNvSpPr/>
            <p:nvPr/>
          </p:nvSpPr>
          <p:spPr>
            <a:xfrm>
              <a:off x="6558197" y="215444"/>
              <a:ext cx="3987383"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558197" y="877"/>
              <a:ext cx="4482059"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54308" y="5974165"/>
              <a:ext cx="416976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191303" y="5974164"/>
              <a:ext cx="283003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686579" y="6653707"/>
            <a:ext cx="6096000" cy="215444"/>
          </a:xfrm>
          <a:prstGeom prst="rect">
            <a:avLst/>
          </a:prstGeom>
        </p:spPr>
        <p:txBody>
          <a:bodyPr>
            <a:spAutoFit/>
          </a:bodyPr>
          <a:lstStyle/>
          <a:p>
            <a:r>
              <a:rPr lang="en-US" sz="800" dirty="0"/>
              <a:t>https://www1.agric.gov.ab.ca/$Department/</a:t>
            </a:r>
            <a:r>
              <a:rPr lang="en-US" sz="800" dirty="0" err="1"/>
              <a:t>deptdocs.nsf</a:t>
            </a:r>
            <a:r>
              <a:rPr lang="en-US" sz="800" dirty="0"/>
              <a:t>/all/sis5219/$FILE/</a:t>
            </a:r>
            <a:r>
              <a:rPr lang="en-US" sz="800" dirty="0" err="1"/>
              <a:t>us_corn_prod_map.pdf</a:t>
            </a:r>
            <a:endParaRPr lang="en-US" sz="800" dirty="0"/>
          </a:p>
        </p:txBody>
      </p:sp>
      <p:sp>
        <p:nvSpPr>
          <p:cNvPr id="10" name="Rectangle 9"/>
          <p:cNvSpPr/>
          <p:nvPr/>
        </p:nvSpPr>
        <p:spPr>
          <a:xfrm>
            <a:off x="147480" y="872341"/>
            <a:ext cx="4258266" cy="52777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fontScale="92500" lnSpcReduction="20000"/>
          </a:bodyPr>
          <a:lstStyle/>
          <a:p>
            <a:r>
              <a:rPr lang="en-US" sz="4000" b="1" u="sng" dirty="0">
                <a:solidFill>
                  <a:schemeClr val="tx1"/>
                </a:solidFill>
              </a:rPr>
              <a:t>Grain Corn:</a:t>
            </a:r>
          </a:p>
          <a:p>
            <a:pPr marL="571500" indent="-571500">
              <a:lnSpc>
                <a:spcPct val="150000"/>
              </a:lnSpc>
              <a:buFont typeface="Arial" charset="0"/>
              <a:buChar char="•"/>
            </a:pPr>
            <a:r>
              <a:rPr lang="en-US" sz="2800" dirty="0">
                <a:solidFill>
                  <a:schemeClr val="tx1"/>
                </a:solidFill>
              </a:rPr>
              <a:t>European Corn Borer does $1 Billion in damage, annually.</a:t>
            </a:r>
          </a:p>
          <a:p>
            <a:pPr marL="571500" indent="-571500">
              <a:lnSpc>
                <a:spcPct val="150000"/>
              </a:lnSpc>
              <a:buFont typeface="Arial" charset="0"/>
              <a:buChar char="•"/>
            </a:pPr>
            <a:r>
              <a:rPr lang="en-US" sz="2800" dirty="0">
                <a:solidFill>
                  <a:schemeClr val="tx1"/>
                </a:solidFill>
              </a:rPr>
              <a:t>14.6 billion bushels in 2017</a:t>
            </a:r>
          </a:p>
          <a:p>
            <a:pPr marL="571500" indent="-571500">
              <a:lnSpc>
                <a:spcPct val="150000"/>
              </a:lnSpc>
              <a:buFont typeface="Arial" charset="0"/>
              <a:buChar char="•"/>
            </a:pPr>
            <a:r>
              <a:rPr lang="en-US" sz="2800" dirty="0">
                <a:solidFill>
                  <a:schemeClr val="tx1"/>
                </a:solidFill>
              </a:rPr>
              <a:t>Used in starch, sweeteners, oils, drinks, industrial alcohol, and fuel.</a:t>
            </a:r>
          </a:p>
        </p:txBody>
      </p:sp>
      <p:sp>
        <p:nvSpPr>
          <p:cNvPr id="9" name="Rectangle 8"/>
          <p:cNvSpPr/>
          <p:nvPr/>
        </p:nvSpPr>
        <p:spPr>
          <a:xfrm>
            <a:off x="9456735" y="4501662"/>
            <a:ext cx="238250" cy="234462"/>
          </a:xfrm>
          <a:prstGeom prst="rect">
            <a:avLst/>
          </a:prstGeom>
          <a:solidFill>
            <a:srgbClr val="FEF73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741878" y="4454770"/>
            <a:ext cx="1480874" cy="461665"/>
          </a:xfrm>
          <a:prstGeom prst="rect">
            <a:avLst/>
          </a:prstGeom>
          <a:noFill/>
        </p:spPr>
        <p:txBody>
          <a:bodyPr wrap="square" rtlCol="0">
            <a:spAutoFit/>
          </a:bodyPr>
          <a:lstStyle/>
          <a:p>
            <a:r>
              <a:rPr lang="en-US" sz="1200" b="1" dirty="0"/>
              <a:t>Percent number of corn contribution</a:t>
            </a:r>
          </a:p>
        </p:txBody>
      </p:sp>
    </p:spTree>
    <p:extLst>
      <p:ext uri="{BB962C8B-B14F-4D97-AF65-F5344CB8AC3E}">
        <p14:creationId xmlns:p14="http://schemas.microsoft.com/office/powerpoint/2010/main" val="1412214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lnSpc>
                <a:spcPct val="150000"/>
              </a:lnSpc>
              <a:tabLst>
                <a:tab pos="11366500" algn="l"/>
              </a:tabLst>
            </a:pPr>
            <a:r>
              <a:rPr lang="en-US" sz="4800" b="1" u="sng" dirty="0">
                <a:solidFill>
                  <a:schemeClr val="tx1"/>
                </a:solidFill>
              </a:rPr>
              <a:t>Questions:</a:t>
            </a:r>
          </a:p>
          <a:p>
            <a:pPr marL="1309688" indent="-742950" algn="ctr">
              <a:lnSpc>
                <a:spcPct val="150000"/>
              </a:lnSpc>
              <a:buFont typeface="+mj-lt"/>
              <a:buAutoNum type="arabicPeriod"/>
              <a:tabLst>
                <a:tab pos="11366500" algn="l"/>
              </a:tabLst>
            </a:pPr>
            <a:r>
              <a:rPr lang="en-US" sz="4000" dirty="0">
                <a:solidFill>
                  <a:schemeClr val="tx1"/>
                </a:solidFill>
              </a:rPr>
              <a:t>Do diapausing larvae have more </a:t>
            </a:r>
            <a:r>
              <a:rPr lang="en-US" sz="4000" b="1" u="sng" dirty="0">
                <a:solidFill>
                  <a:schemeClr val="tx1"/>
                </a:solidFill>
              </a:rPr>
              <a:t>LEAN MASS</a:t>
            </a:r>
            <a:endParaRPr lang="en-US" sz="4000" dirty="0">
              <a:solidFill>
                <a:schemeClr val="tx1"/>
              </a:solidFill>
            </a:endParaRPr>
          </a:p>
          <a:p>
            <a:pPr marL="1309688" indent="-742950" algn="ctr">
              <a:lnSpc>
                <a:spcPct val="150000"/>
              </a:lnSpc>
              <a:buFont typeface="+mj-lt"/>
              <a:buAutoNum type="arabicPeriod"/>
              <a:tabLst>
                <a:tab pos="11366500" algn="l"/>
              </a:tabLst>
            </a:pPr>
            <a:r>
              <a:rPr lang="en-US" sz="4000" dirty="0">
                <a:solidFill>
                  <a:schemeClr val="tx1"/>
                </a:solidFill>
              </a:rPr>
              <a:t>Do diapausing larvae have greater </a:t>
            </a:r>
            <a:r>
              <a:rPr lang="en-US" sz="4000" b="1" u="sng" dirty="0">
                <a:solidFill>
                  <a:schemeClr val="tx1"/>
                </a:solidFill>
              </a:rPr>
              <a:t>LIPID MASS</a:t>
            </a:r>
            <a:endParaRPr lang="en-US" sz="4000" dirty="0">
              <a:solidFill>
                <a:schemeClr val="tx1"/>
              </a:solidFill>
            </a:endParaRPr>
          </a:p>
        </p:txBody>
      </p:sp>
    </p:spTree>
    <p:extLst>
      <p:ext uri="{BB962C8B-B14F-4D97-AF65-F5344CB8AC3E}">
        <p14:creationId xmlns:p14="http://schemas.microsoft.com/office/powerpoint/2010/main" val="1267267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23454" y="540328"/>
            <a:ext cx="10693529" cy="6066964"/>
            <a:chOff x="623454" y="540328"/>
            <a:chExt cx="10693529" cy="6066964"/>
          </a:xfrm>
        </p:grpSpPr>
        <p:pic>
          <p:nvPicPr>
            <p:cNvPr id="6" name="Picture 5"/>
            <p:cNvPicPr>
              <a:picLocks noChangeAspect="1"/>
            </p:cNvPicPr>
            <p:nvPr/>
          </p:nvPicPr>
          <p:blipFill>
            <a:blip r:embed="rId2"/>
            <a:stretch>
              <a:fillRect/>
            </a:stretch>
          </p:blipFill>
          <p:spPr>
            <a:xfrm>
              <a:off x="623454" y="540328"/>
              <a:ext cx="10693529" cy="6066964"/>
            </a:xfrm>
            <a:prstGeom prst="rect">
              <a:avLst/>
            </a:prstGeom>
          </p:spPr>
        </p:pic>
        <p:sp>
          <p:nvSpPr>
            <p:cNvPr id="20" name="Rectangle 19"/>
            <p:cNvSpPr/>
            <p:nvPr/>
          </p:nvSpPr>
          <p:spPr>
            <a:xfrm>
              <a:off x="1296671" y="567993"/>
              <a:ext cx="7909790" cy="329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852525" y="6317673"/>
              <a:ext cx="1700675" cy="188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xmlns="" id="{146C499D-4E54-4B65-BBAE-6F426C07FD68}"/>
              </a:ext>
            </a:extLst>
          </p:cNvPr>
          <p:cNvSpPr/>
          <p:nvPr/>
        </p:nvSpPr>
        <p:spPr>
          <a:xfrm>
            <a:off x="1625628" y="6026227"/>
            <a:ext cx="3181655" cy="742073"/>
          </a:xfrm>
          <a:prstGeom prst="rect">
            <a:avLst/>
          </a:prstGeom>
          <a:solidFill>
            <a:schemeClr val="accent3">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cs typeface="Calibri"/>
              </a:rPr>
              <a:t>Accumulation</a:t>
            </a:r>
          </a:p>
        </p:txBody>
      </p:sp>
      <p:sp>
        <p:nvSpPr>
          <p:cNvPr id="19" name="Rectangle 18">
            <a:extLst>
              <a:ext uri="{FF2B5EF4-FFF2-40B4-BE49-F238E27FC236}">
                <a16:creationId xmlns:a16="http://schemas.microsoft.com/office/drawing/2014/main" xmlns="" id="{F822F6F3-E2E0-48E6-B17A-5D93B9BFF70C}"/>
              </a:ext>
            </a:extLst>
          </p:cNvPr>
          <p:cNvSpPr/>
          <p:nvPr/>
        </p:nvSpPr>
        <p:spPr>
          <a:xfrm>
            <a:off x="4807281" y="6026227"/>
            <a:ext cx="5095255" cy="742073"/>
          </a:xfrm>
          <a:prstGeom prst="rect">
            <a:avLst/>
          </a:prstGeom>
          <a:solidFill>
            <a:schemeClr val="accent1">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Calibri"/>
              </a:rPr>
              <a:t>Depletion</a:t>
            </a:r>
          </a:p>
        </p:txBody>
      </p:sp>
      <p:sp>
        <p:nvSpPr>
          <p:cNvPr id="25" name="TextBox 24"/>
          <p:cNvSpPr txBox="1"/>
          <p:nvPr/>
        </p:nvSpPr>
        <p:spPr>
          <a:xfrm>
            <a:off x="4245340" y="3051908"/>
            <a:ext cx="268203" cy="341106"/>
          </a:xfrm>
          <a:prstGeom prst="rect">
            <a:avLst/>
          </a:prstGeom>
          <a:noFill/>
        </p:spPr>
        <p:txBody>
          <a:bodyPr wrap="none" rtlCol="0">
            <a:spAutoFit/>
          </a:bodyPr>
          <a:lstStyle/>
          <a:p>
            <a:r>
              <a:rPr lang="en-US"/>
              <a:t>c</a:t>
            </a:r>
            <a:endParaRPr lang="en-US" dirty="0"/>
          </a:p>
        </p:txBody>
      </p:sp>
      <p:sp>
        <p:nvSpPr>
          <p:cNvPr id="26" name="TextBox 25"/>
          <p:cNvSpPr txBox="1"/>
          <p:nvPr/>
        </p:nvSpPr>
        <p:spPr>
          <a:xfrm>
            <a:off x="4249822" y="3359269"/>
            <a:ext cx="291034" cy="341106"/>
          </a:xfrm>
          <a:prstGeom prst="rect">
            <a:avLst/>
          </a:prstGeom>
          <a:noFill/>
        </p:spPr>
        <p:txBody>
          <a:bodyPr wrap="none" rtlCol="0">
            <a:spAutoFit/>
          </a:bodyPr>
          <a:lstStyle/>
          <a:p>
            <a:r>
              <a:rPr lang="en-US"/>
              <a:t>d</a:t>
            </a:r>
            <a:endParaRPr lang="en-US" dirty="0"/>
          </a:p>
        </p:txBody>
      </p:sp>
      <p:sp>
        <p:nvSpPr>
          <p:cNvPr id="32" name="TextBox 31"/>
          <p:cNvSpPr txBox="1"/>
          <p:nvPr/>
        </p:nvSpPr>
        <p:spPr>
          <a:xfrm>
            <a:off x="4311116" y="1091198"/>
            <a:ext cx="280380" cy="341106"/>
          </a:xfrm>
          <a:prstGeom prst="rect">
            <a:avLst/>
          </a:prstGeom>
          <a:noFill/>
        </p:spPr>
        <p:txBody>
          <a:bodyPr wrap="none" rtlCol="0">
            <a:spAutoFit/>
          </a:bodyPr>
          <a:lstStyle/>
          <a:p>
            <a:r>
              <a:rPr lang="en-US" dirty="0"/>
              <a:t>a</a:t>
            </a:r>
          </a:p>
        </p:txBody>
      </p:sp>
      <p:sp>
        <p:nvSpPr>
          <p:cNvPr id="33" name="TextBox 32"/>
          <p:cNvSpPr txBox="1"/>
          <p:nvPr/>
        </p:nvSpPr>
        <p:spPr>
          <a:xfrm>
            <a:off x="4311115" y="1905305"/>
            <a:ext cx="776189" cy="341106"/>
          </a:xfrm>
          <a:prstGeom prst="rect">
            <a:avLst/>
          </a:prstGeom>
          <a:noFill/>
        </p:spPr>
        <p:txBody>
          <a:bodyPr wrap="square" rtlCol="0">
            <a:spAutoFit/>
          </a:bodyPr>
          <a:lstStyle/>
          <a:p>
            <a:r>
              <a:rPr lang="en-US"/>
              <a:t>b</a:t>
            </a:r>
            <a:endParaRPr lang="en-US" dirty="0"/>
          </a:p>
        </p:txBody>
      </p:sp>
      <p:sp>
        <p:nvSpPr>
          <p:cNvPr id="34" name="TextBox 33"/>
          <p:cNvSpPr txBox="1"/>
          <p:nvPr/>
        </p:nvSpPr>
        <p:spPr>
          <a:xfrm>
            <a:off x="5766133" y="1465797"/>
            <a:ext cx="500458" cy="369332"/>
          </a:xfrm>
          <a:prstGeom prst="rect">
            <a:avLst/>
          </a:prstGeom>
          <a:noFill/>
        </p:spPr>
        <p:txBody>
          <a:bodyPr wrap="none" rtlCol="0">
            <a:spAutoFit/>
          </a:bodyPr>
          <a:lstStyle/>
          <a:p>
            <a:r>
              <a:rPr lang="en-US" dirty="0"/>
              <a:t>a/*</a:t>
            </a:r>
          </a:p>
        </p:txBody>
      </p:sp>
      <p:sp>
        <p:nvSpPr>
          <p:cNvPr id="35" name="TextBox 34"/>
          <p:cNvSpPr txBox="1"/>
          <p:nvPr/>
        </p:nvSpPr>
        <p:spPr>
          <a:xfrm>
            <a:off x="5943906" y="2847915"/>
            <a:ext cx="242326" cy="341106"/>
          </a:xfrm>
          <a:prstGeom prst="rect">
            <a:avLst/>
          </a:prstGeom>
          <a:noFill/>
        </p:spPr>
        <p:txBody>
          <a:bodyPr wrap="none" rtlCol="0">
            <a:spAutoFit/>
          </a:bodyPr>
          <a:lstStyle/>
          <a:p>
            <a:r>
              <a:rPr lang="en-US" dirty="0"/>
              <a:t>f</a:t>
            </a:r>
          </a:p>
        </p:txBody>
      </p:sp>
      <p:sp>
        <p:nvSpPr>
          <p:cNvPr id="37" name="TextBox 36"/>
          <p:cNvSpPr txBox="1"/>
          <p:nvPr/>
        </p:nvSpPr>
        <p:spPr>
          <a:xfrm>
            <a:off x="7326835" y="1407136"/>
            <a:ext cx="500458" cy="369332"/>
          </a:xfrm>
          <a:prstGeom prst="rect">
            <a:avLst/>
          </a:prstGeom>
          <a:noFill/>
        </p:spPr>
        <p:txBody>
          <a:bodyPr wrap="none" rtlCol="0">
            <a:spAutoFit/>
          </a:bodyPr>
          <a:lstStyle/>
          <a:p>
            <a:r>
              <a:rPr lang="en-US" dirty="0"/>
              <a:t>a/*</a:t>
            </a:r>
          </a:p>
        </p:txBody>
      </p:sp>
      <p:sp>
        <p:nvSpPr>
          <p:cNvPr id="40" name="TextBox 39"/>
          <p:cNvSpPr txBox="1"/>
          <p:nvPr/>
        </p:nvSpPr>
        <p:spPr>
          <a:xfrm>
            <a:off x="7326835" y="2255666"/>
            <a:ext cx="511679" cy="369332"/>
          </a:xfrm>
          <a:prstGeom prst="rect">
            <a:avLst/>
          </a:prstGeom>
          <a:noFill/>
        </p:spPr>
        <p:txBody>
          <a:bodyPr wrap="none" rtlCol="0">
            <a:spAutoFit/>
          </a:bodyPr>
          <a:lstStyle/>
          <a:p>
            <a:r>
              <a:rPr lang="en-US" dirty="0"/>
              <a:t>b/*</a:t>
            </a:r>
          </a:p>
        </p:txBody>
      </p:sp>
      <p:sp>
        <p:nvSpPr>
          <p:cNvPr id="41" name="TextBox 40"/>
          <p:cNvSpPr txBox="1"/>
          <p:nvPr/>
        </p:nvSpPr>
        <p:spPr>
          <a:xfrm>
            <a:off x="8975135" y="1797182"/>
            <a:ext cx="500458" cy="369332"/>
          </a:xfrm>
          <a:prstGeom prst="rect">
            <a:avLst/>
          </a:prstGeom>
          <a:noFill/>
        </p:spPr>
        <p:txBody>
          <a:bodyPr wrap="none" rtlCol="0">
            <a:spAutoFit/>
          </a:bodyPr>
          <a:lstStyle/>
          <a:p>
            <a:r>
              <a:rPr lang="en-US" dirty="0"/>
              <a:t>a/*</a:t>
            </a:r>
          </a:p>
        </p:txBody>
      </p:sp>
      <p:sp>
        <p:nvSpPr>
          <p:cNvPr id="42" name="TextBox 41"/>
          <p:cNvSpPr txBox="1"/>
          <p:nvPr/>
        </p:nvSpPr>
        <p:spPr>
          <a:xfrm>
            <a:off x="8975135" y="2596772"/>
            <a:ext cx="511679" cy="369332"/>
          </a:xfrm>
          <a:prstGeom prst="rect">
            <a:avLst/>
          </a:prstGeom>
          <a:noFill/>
        </p:spPr>
        <p:txBody>
          <a:bodyPr wrap="none" rtlCol="0">
            <a:spAutoFit/>
          </a:bodyPr>
          <a:lstStyle/>
          <a:p>
            <a:r>
              <a:rPr lang="en-US" dirty="0"/>
              <a:t>b/*</a:t>
            </a:r>
          </a:p>
        </p:txBody>
      </p:sp>
      <p:sp>
        <p:nvSpPr>
          <p:cNvPr id="44" name="TextBox 43">
            <a:extLst>
              <a:ext uri="{FF2B5EF4-FFF2-40B4-BE49-F238E27FC236}">
                <a16:creationId xmlns:a16="http://schemas.microsoft.com/office/drawing/2014/main" xmlns=""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Accumulation</a:t>
            </a:r>
            <a:endParaRPr lang="en-US" sz="4400" b="1" dirty="0">
              <a:cs typeface="Calibri"/>
            </a:endParaRPr>
          </a:p>
        </p:txBody>
      </p:sp>
      <p:sp>
        <p:nvSpPr>
          <p:cNvPr id="22" name="Rectangle 21">
            <a:extLst>
              <a:ext uri="{FF2B5EF4-FFF2-40B4-BE49-F238E27FC236}">
                <a16:creationId xmlns:a16="http://schemas.microsoft.com/office/drawing/2014/main" xmlns="" id="{B31812E6-ED0E-4625-A250-11A3A60711EC}"/>
              </a:ext>
            </a:extLst>
          </p:cNvPr>
          <p:cNvSpPr/>
          <p:nvPr/>
        </p:nvSpPr>
        <p:spPr>
          <a:xfrm>
            <a:off x="1625629" y="935696"/>
            <a:ext cx="3181656"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9" name="Rectangle 28">
            <a:extLst>
              <a:ext uri="{FF2B5EF4-FFF2-40B4-BE49-F238E27FC236}">
                <a16:creationId xmlns:a16="http://schemas.microsoft.com/office/drawing/2014/main" xmlns="" id="{555C6D8D-33E7-4C1B-A005-2D69DE284F8E}"/>
              </a:ext>
            </a:extLst>
          </p:cNvPr>
          <p:cNvSpPr/>
          <p:nvPr/>
        </p:nvSpPr>
        <p:spPr>
          <a:xfrm>
            <a:off x="4807281" y="937371"/>
            <a:ext cx="5095255"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94366136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23454" y="540328"/>
            <a:ext cx="10693529" cy="6066964"/>
            <a:chOff x="623454" y="540328"/>
            <a:chExt cx="10693529" cy="6066964"/>
          </a:xfrm>
        </p:grpSpPr>
        <p:pic>
          <p:nvPicPr>
            <p:cNvPr id="6" name="Picture 5"/>
            <p:cNvPicPr>
              <a:picLocks noChangeAspect="1"/>
            </p:cNvPicPr>
            <p:nvPr/>
          </p:nvPicPr>
          <p:blipFill>
            <a:blip r:embed="rId2"/>
            <a:stretch>
              <a:fillRect/>
            </a:stretch>
          </p:blipFill>
          <p:spPr>
            <a:xfrm>
              <a:off x="623454" y="540328"/>
              <a:ext cx="10693529" cy="6066964"/>
            </a:xfrm>
            <a:prstGeom prst="rect">
              <a:avLst/>
            </a:prstGeom>
          </p:spPr>
        </p:pic>
        <p:sp>
          <p:nvSpPr>
            <p:cNvPr id="20" name="Rectangle 19"/>
            <p:cNvSpPr/>
            <p:nvPr/>
          </p:nvSpPr>
          <p:spPr>
            <a:xfrm>
              <a:off x="1296671" y="567993"/>
              <a:ext cx="7909790" cy="329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852525" y="6317673"/>
              <a:ext cx="1700675" cy="188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xmlns="" id="{146C499D-4E54-4B65-BBAE-6F426C07FD68}"/>
              </a:ext>
            </a:extLst>
          </p:cNvPr>
          <p:cNvSpPr/>
          <p:nvPr/>
        </p:nvSpPr>
        <p:spPr>
          <a:xfrm>
            <a:off x="1625628" y="6026227"/>
            <a:ext cx="3181655" cy="742073"/>
          </a:xfrm>
          <a:prstGeom prst="rect">
            <a:avLst/>
          </a:prstGeom>
          <a:solidFill>
            <a:schemeClr val="accent3">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cs typeface="Calibri"/>
              </a:rPr>
              <a:t>Accumulation</a:t>
            </a:r>
          </a:p>
        </p:txBody>
      </p:sp>
      <p:sp>
        <p:nvSpPr>
          <p:cNvPr id="19" name="Rectangle 18">
            <a:extLst>
              <a:ext uri="{FF2B5EF4-FFF2-40B4-BE49-F238E27FC236}">
                <a16:creationId xmlns:a16="http://schemas.microsoft.com/office/drawing/2014/main" xmlns="" id="{F822F6F3-E2E0-48E6-B17A-5D93B9BFF70C}"/>
              </a:ext>
            </a:extLst>
          </p:cNvPr>
          <p:cNvSpPr/>
          <p:nvPr/>
        </p:nvSpPr>
        <p:spPr>
          <a:xfrm>
            <a:off x="4807281" y="6026227"/>
            <a:ext cx="5095255" cy="742073"/>
          </a:xfrm>
          <a:prstGeom prst="rect">
            <a:avLst/>
          </a:prstGeom>
          <a:solidFill>
            <a:schemeClr val="accent1">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Calibri"/>
              </a:rPr>
              <a:t>Depletion</a:t>
            </a:r>
          </a:p>
        </p:txBody>
      </p:sp>
      <p:sp>
        <p:nvSpPr>
          <p:cNvPr id="25" name="TextBox 24"/>
          <p:cNvSpPr txBox="1"/>
          <p:nvPr/>
        </p:nvSpPr>
        <p:spPr>
          <a:xfrm>
            <a:off x="4245340" y="3051908"/>
            <a:ext cx="268203" cy="341106"/>
          </a:xfrm>
          <a:prstGeom prst="rect">
            <a:avLst/>
          </a:prstGeom>
          <a:noFill/>
        </p:spPr>
        <p:txBody>
          <a:bodyPr wrap="none" rtlCol="0">
            <a:spAutoFit/>
          </a:bodyPr>
          <a:lstStyle/>
          <a:p>
            <a:r>
              <a:rPr lang="en-US"/>
              <a:t>c</a:t>
            </a:r>
            <a:endParaRPr lang="en-US" dirty="0"/>
          </a:p>
        </p:txBody>
      </p:sp>
      <p:sp>
        <p:nvSpPr>
          <p:cNvPr id="26" name="TextBox 25"/>
          <p:cNvSpPr txBox="1"/>
          <p:nvPr/>
        </p:nvSpPr>
        <p:spPr>
          <a:xfrm>
            <a:off x="4249822" y="3359269"/>
            <a:ext cx="291034" cy="341106"/>
          </a:xfrm>
          <a:prstGeom prst="rect">
            <a:avLst/>
          </a:prstGeom>
          <a:noFill/>
        </p:spPr>
        <p:txBody>
          <a:bodyPr wrap="none" rtlCol="0">
            <a:spAutoFit/>
          </a:bodyPr>
          <a:lstStyle/>
          <a:p>
            <a:r>
              <a:rPr lang="en-US"/>
              <a:t>d</a:t>
            </a:r>
            <a:endParaRPr lang="en-US" dirty="0"/>
          </a:p>
        </p:txBody>
      </p:sp>
      <p:sp>
        <p:nvSpPr>
          <p:cNvPr id="32" name="TextBox 31"/>
          <p:cNvSpPr txBox="1"/>
          <p:nvPr/>
        </p:nvSpPr>
        <p:spPr>
          <a:xfrm>
            <a:off x="4311116" y="1091198"/>
            <a:ext cx="280380" cy="341106"/>
          </a:xfrm>
          <a:prstGeom prst="rect">
            <a:avLst/>
          </a:prstGeom>
          <a:noFill/>
        </p:spPr>
        <p:txBody>
          <a:bodyPr wrap="none" rtlCol="0">
            <a:spAutoFit/>
          </a:bodyPr>
          <a:lstStyle/>
          <a:p>
            <a:r>
              <a:rPr lang="en-US" dirty="0"/>
              <a:t>a</a:t>
            </a:r>
          </a:p>
        </p:txBody>
      </p:sp>
      <p:sp>
        <p:nvSpPr>
          <p:cNvPr id="33" name="TextBox 32"/>
          <p:cNvSpPr txBox="1"/>
          <p:nvPr/>
        </p:nvSpPr>
        <p:spPr>
          <a:xfrm>
            <a:off x="4311115" y="1905305"/>
            <a:ext cx="776189" cy="341106"/>
          </a:xfrm>
          <a:prstGeom prst="rect">
            <a:avLst/>
          </a:prstGeom>
          <a:noFill/>
        </p:spPr>
        <p:txBody>
          <a:bodyPr wrap="square" rtlCol="0">
            <a:spAutoFit/>
          </a:bodyPr>
          <a:lstStyle/>
          <a:p>
            <a:r>
              <a:rPr lang="en-US"/>
              <a:t>b</a:t>
            </a:r>
            <a:endParaRPr lang="en-US" dirty="0"/>
          </a:p>
        </p:txBody>
      </p:sp>
      <p:sp>
        <p:nvSpPr>
          <p:cNvPr id="34" name="TextBox 33"/>
          <p:cNvSpPr txBox="1"/>
          <p:nvPr/>
        </p:nvSpPr>
        <p:spPr>
          <a:xfrm>
            <a:off x="5766133" y="1465797"/>
            <a:ext cx="500458" cy="369332"/>
          </a:xfrm>
          <a:prstGeom prst="rect">
            <a:avLst/>
          </a:prstGeom>
          <a:noFill/>
        </p:spPr>
        <p:txBody>
          <a:bodyPr wrap="none" rtlCol="0">
            <a:spAutoFit/>
          </a:bodyPr>
          <a:lstStyle/>
          <a:p>
            <a:r>
              <a:rPr lang="en-US" dirty="0"/>
              <a:t>a/*</a:t>
            </a:r>
          </a:p>
        </p:txBody>
      </p:sp>
      <p:sp>
        <p:nvSpPr>
          <p:cNvPr id="35" name="TextBox 34"/>
          <p:cNvSpPr txBox="1"/>
          <p:nvPr/>
        </p:nvSpPr>
        <p:spPr>
          <a:xfrm>
            <a:off x="5943906" y="2847915"/>
            <a:ext cx="242326" cy="341106"/>
          </a:xfrm>
          <a:prstGeom prst="rect">
            <a:avLst/>
          </a:prstGeom>
          <a:noFill/>
        </p:spPr>
        <p:txBody>
          <a:bodyPr wrap="none" rtlCol="0">
            <a:spAutoFit/>
          </a:bodyPr>
          <a:lstStyle/>
          <a:p>
            <a:r>
              <a:rPr lang="en-US" dirty="0"/>
              <a:t>f</a:t>
            </a:r>
          </a:p>
        </p:txBody>
      </p:sp>
      <p:sp>
        <p:nvSpPr>
          <p:cNvPr id="37" name="TextBox 36"/>
          <p:cNvSpPr txBox="1"/>
          <p:nvPr/>
        </p:nvSpPr>
        <p:spPr>
          <a:xfrm>
            <a:off x="7326835" y="1407136"/>
            <a:ext cx="500458" cy="369332"/>
          </a:xfrm>
          <a:prstGeom prst="rect">
            <a:avLst/>
          </a:prstGeom>
          <a:noFill/>
        </p:spPr>
        <p:txBody>
          <a:bodyPr wrap="none" rtlCol="0">
            <a:spAutoFit/>
          </a:bodyPr>
          <a:lstStyle/>
          <a:p>
            <a:r>
              <a:rPr lang="en-US" dirty="0"/>
              <a:t>a/*</a:t>
            </a:r>
          </a:p>
        </p:txBody>
      </p:sp>
      <p:sp>
        <p:nvSpPr>
          <p:cNvPr id="40" name="TextBox 39"/>
          <p:cNvSpPr txBox="1"/>
          <p:nvPr/>
        </p:nvSpPr>
        <p:spPr>
          <a:xfrm>
            <a:off x="7326835" y="2255666"/>
            <a:ext cx="511679" cy="369332"/>
          </a:xfrm>
          <a:prstGeom prst="rect">
            <a:avLst/>
          </a:prstGeom>
          <a:noFill/>
        </p:spPr>
        <p:txBody>
          <a:bodyPr wrap="none" rtlCol="0">
            <a:spAutoFit/>
          </a:bodyPr>
          <a:lstStyle/>
          <a:p>
            <a:r>
              <a:rPr lang="en-US" dirty="0"/>
              <a:t>b/*</a:t>
            </a:r>
          </a:p>
        </p:txBody>
      </p:sp>
      <p:sp>
        <p:nvSpPr>
          <p:cNvPr id="41" name="TextBox 40"/>
          <p:cNvSpPr txBox="1"/>
          <p:nvPr/>
        </p:nvSpPr>
        <p:spPr>
          <a:xfrm>
            <a:off x="8975135" y="1797182"/>
            <a:ext cx="500458" cy="369332"/>
          </a:xfrm>
          <a:prstGeom prst="rect">
            <a:avLst/>
          </a:prstGeom>
          <a:noFill/>
        </p:spPr>
        <p:txBody>
          <a:bodyPr wrap="none" rtlCol="0">
            <a:spAutoFit/>
          </a:bodyPr>
          <a:lstStyle/>
          <a:p>
            <a:r>
              <a:rPr lang="en-US" dirty="0"/>
              <a:t>a/*</a:t>
            </a:r>
          </a:p>
        </p:txBody>
      </p:sp>
      <p:sp>
        <p:nvSpPr>
          <p:cNvPr id="42" name="TextBox 41"/>
          <p:cNvSpPr txBox="1"/>
          <p:nvPr/>
        </p:nvSpPr>
        <p:spPr>
          <a:xfrm>
            <a:off x="8975135" y="2596772"/>
            <a:ext cx="511679" cy="369332"/>
          </a:xfrm>
          <a:prstGeom prst="rect">
            <a:avLst/>
          </a:prstGeom>
          <a:noFill/>
        </p:spPr>
        <p:txBody>
          <a:bodyPr wrap="none" rtlCol="0">
            <a:spAutoFit/>
          </a:bodyPr>
          <a:lstStyle/>
          <a:p>
            <a:r>
              <a:rPr lang="en-US" dirty="0"/>
              <a:t>b/*</a:t>
            </a:r>
          </a:p>
        </p:txBody>
      </p:sp>
      <p:sp>
        <p:nvSpPr>
          <p:cNvPr id="44" name="TextBox 43">
            <a:extLst>
              <a:ext uri="{FF2B5EF4-FFF2-40B4-BE49-F238E27FC236}">
                <a16:creationId xmlns:a16="http://schemas.microsoft.com/office/drawing/2014/main" xmlns=""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Accumulation</a:t>
            </a:r>
            <a:endParaRPr lang="en-US" sz="4400" b="1" dirty="0">
              <a:cs typeface="Calibri"/>
            </a:endParaRPr>
          </a:p>
        </p:txBody>
      </p:sp>
      <p:sp>
        <p:nvSpPr>
          <p:cNvPr id="22" name="Rectangle 21">
            <a:extLst>
              <a:ext uri="{FF2B5EF4-FFF2-40B4-BE49-F238E27FC236}">
                <a16:creationId xmlns:a16="http://schemas.microsoft.com/office/drawing/2014/main" xmlns="" id="{B31812E6-ED0E-4625-A250-11A3A60711EC}"/>
              </a:ext>
            </a:extLst>
          </p:cNvPr>
          <p:cNvSpPr/>
          <p:nvPr/>
        </p:nvSpPr>
        <p:spPr>
          <a:xfrm>
            <a:off x="1625629" y="935696"/>
            <a:ext cx="3181656"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9" name="Rectangle 28">
            <a:extLst>
              <a:ext uri="{FF2B5EF4-FFF2-40B4-BE49-F238E27FC236}">
                <a16:creationId xmlns:a16="http://schemas.microsoft.com/office/drawing/2014/main" xmlns="" id="{555C6D8D-33E7-4C1B-A005-2D69DE284F8E}"/>
              </a:ext>
            </a:extLst>
          </p:cNvPr>
          <p:cNvSpPr/>
          <p:nvPr/>
        </p:nvSpPr>
        <p:spPr>
          <a:xfrm>
            <a:off x="4807281" y="937371"/>
            <a:ext cx="5095255"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76055751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Diapause Day 15</a:t>
            </a:r>
          </a:p>
        </p:txBody>
      </p:sp>
      <p:sp>
        <p:nvSpPr>
          <p:cNvPr id="3" name="Content Placeholder 2"/>
          <p:cNvSpPr>
            <a:spLocks noGrp="1"/>
          </p:cNvSpPr>
          <p:nvPr>
            <p:ph idx="1"/>
          </p:nvPr>
        </p:nvSpPr>
        <p:spPr>
          <a:xfrm>
            <a:off x="609600" y="1600203"/>
            <a:ext cx="4662240" cy="4525963"/>
          </a:xfrm>
        </p:spPr>
        <p:txBody>
          <a:bodyPr/>
          <a:lstStyle/>
          <a:p>
            <a:r>
              <a:rPr lang="en-US" dirty="0"/>
              <a:t>15 days into diapause and the longer diapausing univoltine strain has significantly more lipids compared to the shorter diapausing bivoltine strain larvae.</a:t>
            </a:r>
          </a:p>
        </p:txBody>
      </p:sp>
      <p:pic>
        <p:nvPicPr>
          <p:cNvPr id="10"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8220917" y="1600203"/>
            <a:ext cx="2038292" cy="3740123"/>
          </a:xfrm>
          <a:prstGeom prst="rect">
            <a:avLst/>
          </a:prstGeom>
        </p:spPr>
      </p:pic>
      <p:sp>
        <p:nvSpPr>
          <p:cNvPr id="11" name="TextBox 10"/>
          <p:cNvSpPr txBox="1"/>
          <p:nvPr/>
        </p:nvSpPr>
        <p:spPr>
          <a:xfrm>
            <a:off x="8220917" y="5468097"/>
            <a:ext cx="2051667" cy="1200329"/>
          </a:xfrm>
          <a:prstGeom prst="rect">
            <a:avLst/>
          </a:prstGeom>
          <a:noFill/>
        </p:spPr>
        <p:txBody>
          <a:bodyPr wrap="square" rtlCol="0">
            <a:spAutoFit/>
          </a:bodyPr>
          <a:lstStyle/>
          <a:p>
            <a:r>
              <a:rPr lang="en-US" sz="3600" b="1" dirty="0"/>
              <a:t>Diapause Day 15</a:t>
            </a:r>
          </a:p>
        </p:txBody>
      </p:sp>
      <p:pic>
        <p:nvPicPr>
          <p:cNvPr id="12" name="Picture 6" descr="A picture containing mollusk, invertebrate, animal&#10;&#10;Description generated with high confidence">
            <a:extLst>
              <a:ext uri="{FF2B5EF4-FFF2-40B4-BE49-F238E27FC236}">
                <a16:creationId xmlns:a16="http://schemas.microsoft.com/office/drawing/2014/main" xmlns="" id="{89F1FB30-282F-49CA-85A0-EBC1CF1ABF17}"/>
              </a:ext>
            </a:extLst>
          </p:cNvPr>
          <p:cNvPicPr>
            <a:picLocks noChangeAspect="1"/>
          </p:cNvPicPr>
          <p:nvPr/>
        </p:nvPicPr>
        <p:blipFill>
          <a:blip r:embed="rId3"/>
          <a:stretch>
            <a:fillRect/>
          </a:stretch>
        </p:blipFill>
        <p:spPr>
          <a:xfrm>
            <a:off x="8642011" y="2491091"/>
            <a:ext cx="1314229" cy="1017751"/>
          </a:xfrm>
          <a:prstGeom prst="rect">
            <a:avLst/>
          </a:prstGeom>
        </p:spPr>
      </p:pic>
      <p:pic>
        <p:nvPicPr>
          <p:cNvPr id="13" name="Picture 8" descr="A picture containing invertebrate, animal, mollusk&#10;&#10;Description generated with very high confidence">
            <a:extLst>
              <a:ext uri="{FF2B5EF4-FFF2-40B4-BE49-F238E27FC236}">
                <a16:creationId xmlns:a16="http://schemas.microsoft.com/office/drawing/2014/main" xmlns="" id="{B67AD4F2-7751-46BE-B535-9AD6101CEAD4}"/>
              </a:ext>
            </a:extLst>
          </p:cNvPr>
          <p:cNvPicPr>
            <a:picLocks noChangeAspect="1"/>
          </p:cNvPicPr>
          <p:nvPr/>
        </p:nvPicPr>
        <p:blipFill>
          <a:blip r:embed="rId4"/>
          <a:stretch>
            <a:fillRect/>
          </a:stretch>
        </p:blipFill>
        <p:spPr>
          <a:xfrm>
            <a:off x="8630295" y="4005495"/>
            <a:ext cx="1305468" cy="1014014"/>
          </a:xfrm>
          <a:prstGeom prst="rect">
            <a:avLst/>
          </a:prstGeom>
        </p:spPr>
      </p:pic>
      <p:sp>
        <p:nvSpPr>
          <p:cNvPr id="5" name="Donut 4"/>
          <p:cNvSpPr/>
          <p:nvPr/>
        </p:nvSpPr>
        <p:spPr>
          <a:xfrm>
            <a:off x="8630295" y="2360141"/>
            <a:ext cx="1218040" cy="1260389"/>
          </a:xfrm>
          <a:prstGeom prst="donut">
            <a:avLst>
              <a:gd name="adj" fmla="val 46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9063257" y="2888869"/>
            <a:ext cx="439544" cy="369332"/>
          </a:xfrm>
          <a:prstGeom prst="rect">
            <a:avLst/>
          </a:prstGeom>
          <a:noFill/>
        </p:spPr>
        <p:txBody>
          <a:bodyPr wrap="none" rtlCol="0">
            <a:spAutoFit/>
          </a:bodyPr>
          <a:lstStyle/>
          <a:p>
            <a:r>
              <a:rPr lang="en-US"/>
              <a:t>UZ</a:t>
            </a:r>
          </a:p>
        </p:txBody>
      </p:sp>
      <p:sp>
        <p:nvSpPr>
          <p:cNvPr id="16" name="TextBox 15"/>
          <p:cNvSpPr txBox="1"/>
          <p:nvPr/>
        </p:nvSpPr>
        <p:spPr>
          <a:xfrm>
            <a:off x="9026978" y="4399730"/>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153494618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905880-D113-4286-8D56-280BF817556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4E847CBC-67CD-499E-8759-0F433B158146}"/>
              </a:ext>
            </a:extLst>
          </p:cNvPr>
          <p:cNvSpPr>
            <a:spLocks noGrp="1"/>
          </p:cNvSpPr>
          <p:nvPr>
            <p:ph idx="1"/>
          </p:nvPr>
        </p:nvSpPr>
        <p:spPr/>
        <p:txBody>
          <a:bodyPr>
            <a:normAutofit fontScale="92500" lnSpcReduction="10000"/>
          </a:bodyPr>
          <a:lstStyle/>
          <a:p>
            <a:pPr fontAlgn="base">
              <a:buFont typeface="Arial" charset="0"/>
              <a:buChar char="•"/>
            </a:pPr>
            <a:r>
              <a:rPr lang="en-US" dirty="0">
                <a:solidFill>
                  <a:srgbClr val="000000"/>
                </a:solidFill>
                <a:latin typeface="Calibri" charset="0"/>
              </a:rPr>
              <a:t>Context ​</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Start contextualization with a scientific statement that is settled fact​</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Corn is ubiquitous, has many pests, climate is changing​</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How much corn, what are its pests, and what how is climate changing?​</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Longer summer and shorter summers will effect hosts and pests.​</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How much will climate change and how short are winters becoming?​</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Animals in temperate regions try to avoid harsh cold winters using dormancy​</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Examples of insects that use dormancy and how they sustain themselves​</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Insects are ectothermic a lot of them use dormancy to avoid winter.​</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Proof of </a:t>
            </a:r>
            <a:r>
              <a:rPr lang="en-US" dirty="0" err="1">
                <a:solidFill>
                  <a:srgbClr val="000000"/>
                </a:solidFill>
                <a:latin typeface="Calibri" charset="0"/>
              </a:rPr>
              <a:t>ectothermy</a:t>
            </a:r>
            <a:r>
              <a:rPr lang="en-US" dirty="0">
                <a:solidFill>
                  <a:srgbClr val="000000"/>
                </a:solidFill>
                <a:latin typeface="Calibri" charset="0"/>
              </a:rPr>
              <a:t> and explain dormancy/diapause​</a:t>
            </a:r>
          </a:p>
        </p:txBody>
      </p:sp>
    </p:spTree>
    <p:extLst>
      <p:ext uri="{BB962C8B-B14F-4D97-AF65-F5344CB8AC3E}">
        <p14:creationId xmlns:p14="http://schemas.microsoft.com/office/powerpoint/2010/main" val="104393674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153987" y="1690688"/>
            <a:ext cx="6665913" cy="4675722"/>
          </a:xfrm>
          <a:prstGeom prst="rect">
            <a:avLst/>
          </a:prstGeom>
          <a:noFill/>
          <a:ln w="9525">
            <a:noFill/>
            <a:miter lim="800000"/>
            <a:headEnd/>
            <a:tailEnd/>
          </a:ln>
        </p:spPr>
      </p:pic>
      <p:sp>
        <p:nvSpPr>
          <p:cNvPr id="2" name="Title 1"/>
          <p:cNvSpPr>
            <a:spLocks noGrp="1"/>
          </p:cNvSpPr>
          <p:nvPr>
            <p:ph type="title"/>
          </p:nvPr>
        </p:nvSpPr>
        <p:spPr>
          <a:xfrm>
            <a:off x="6330778" y="2082737"/>
            <a:ext cx="5861222" cy="1143000"/>
          </a:xfrm>
        </p:spPr>
        <p:txBody>
          <a:bodyPr>
            <a:normAutofit fontScale="90000"/>
          </a:bodyPr>
          <a:lstStyle/>
          <a:p>
            <a:r>
              <a:rPr lang="en-US" dirty="0"/>
              <a:t>Linking the diapause genotype and lipid accumulation</a:t>
            </a:r>
          </a:p>
        </p:txBody>
      </p:sp>
      <p:graphicFrame>
        <p:nvGraphicFramePr>
          <p:cNvPr id="8" name="Content Placeholder 7"/>
          <p:cNvGraphicFramePr>
            <a:graphicFrameLocks noGrp="1"/>
          </p:cNvGraphicFramePr>
          <p:nvPr>
            <p:ph idx="1"/>
          </p:nvPr>
        </p:nvGraphicFramePr>
        <p:xfrm>
          <a:off x="6819900" y="3761323"/>
          <a:ext cx="4533900" cy="2605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p:cNvSpPr txBox="1"/>
          <p:nvPr/>
        </p:nvSpPr>
        <p:spPr>
          <a:xfrm>
            <a:off x="1682816" y="4898571"/>
            <a:ext cx="295274" cy="330593"/>
          </a:xfrm>
          <a:prstGeom prst="rect">
            <a:avLst/>
          </a:prstGeom>
          <a:noFill/>
        </p:spPr>
        <p:txBody>
          <a:bodyPr wrap="none" rtlCol="0">
            <a:spAutoFit/>
          </a:bodyPr>
          <a:lstStyle/>
          <a:p>
            <a:r>
              <a:rPr lang="en-US" dirty="0"/>
              <a:t>a</a:t>
            </a:r>
          </a:p>
        </p:txBody>
      </p:sp>
      <p:sp>
        <p:nvSpPr>
          <p:cNvPr id="14" name="TextBox 13"/>
          <p:cNvSpPr txBox="1"/>
          <p:nvPr/>
        </p:nvSpPr>
        <p:spPr>
          <a:xfrm>
            <a:off x="2535012" y="4733274"/>
            <a:ext cx="295274" cy="330593"/>
          </a:xfrm>
          <a:prstGeom prst="rect">
            <a:avLst/>
          </a:prstGeom>
          <a:noFill/>
        </p:spPr>
        <p:txBody>
          <a:bodyPr wrap="none" rtlCol="0">
            <a:spAutoFit/>
          </a:bodyPr>
          <a:lstStyle/>
          <a:p>
            <a:r>
              <a:rPr lang="en-US" dirty="0"/>
              <a:t>a</a:t>
            </a:r>
          </a:p>
        </p:txBody>
      </p:sp>
      <p:sp>
        <p:nvSpPr>
          <p:cNvPr id="15" name="TextBox 14"/>
          <p:cNvSpPr txBox="1"/>
          <p:nvPr/>
        </p:nvSpPr>
        <p:spPr>
          <a:xfrm>
            <a:off x="3897281" y="3060441"/>
            <a:ext cx="295274" cy="330593"/>
          </a:xfrm>
          <a:prstGeom prst="rect">
            <a:avLst/>
          </a:prstGeom>
          <a:noFill/>
        </p:spPr>
        <p:txBody>
          <a:bodyPr wrap="none" rtlCol="0">
            <a:spAutoFit/>
          </a:bodyPr>
          <a:lstStyle/>
          <a:p>
            <a:r>
              <a:rPr lang="en-US" dirty="0"/>
              <a:t>a</a:t>
            </a:r>
          </a:p>
        </p:txBody>
      </p:sp>
      <p:sp>
        <p:nvSpPr>
          <p:cNvPr id="16" name="TextBox 15"/>
          <p:cNvSpPr txBox="1"/>
          <p:nvPr/>
        </p:nvSpPr>
        <p:spPr>
          <a:xfrm>
            <a:off x="4760028" y="3060441"/>
            <a:ext cx="306494" cy="369332"/>
          </a:xfrm>
          <a:prstGeom prst="rect">
            <a:avLst/>
          </a:prstGeom>
          <a:noFill/>
        </p:spPr>
        <p:txBody>
          <a:bodyPr wrap="none" rtlCol="0">
            <a:spAutoFit/>
          </a:bodyPr>
          <a:lstStyle/>
          <a:p>
            <a:r>
              <a:rPr lang="en-US" dirty="0"/>
              <a:t>b</a:t>
            </a:r>
          </a:p>
        </p:txBody>
      </p:sp>
      <p:sp>
        <p:nvSpPr>
          <p:cNvPr id="10" name="Rectangle 9"/>
          <p:cNvSpPr/>
          <p:nvPr/>
        </p:nvSpPr>
        <p:spPr>
          <a:xfrm>
            <a:off x="705987" y="1690688"/>
            <a:ext cx="5606889" cy="437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733167" y="182502"/>
            <a:ext cx="11262690" cy="1656214"/>
            <a:chOff x="733167" y="182502"/>
            <a:chExt cx="11262690" cy="1656214"/>
          </a:xfrm>
        </p:grpSpPr>
        <p:grpSp>
          <p:nvGrpSpPr>
            <p:cNvPr id="12" name="Group 11"/>
            <p:cNvGrpSpPr/>
            <p:nvPr/>
          </p:nvGrpSpPr>
          <p:grpSpPr>
            <a:xfrm>
              <a:off x="733167" y="182502"/>
              <a:ext cx="11262690" cy="1639594"/>
              <a:chOff x="367145" y="952433"/>
              <a:chExt cx="10395600" cy="3120263"/>
            </a:xfrm>
          </p:grpSpPr>
          <p:graphicFrame>
            <p:nvGraphicFramePr>
              <p:cNvPr id="19" name="Diagram 19">
                <a:extLst>
                  <a:ext uri="{FF2B5EF4-FFF2-40B4-BE49-F238E27FC236}">
                    <a16:creationId xmlns:a16="http://schemas.microsoft.com/office/drawing/2014/main" xmlns=""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0" name="Rectangle 19">
                <a:extLst>
                  <a:ext uri="{FF2B5EF4-FFF2-40B4-BE49-F238E27FC236}">
                    <a16:creationId xmlns:a16="http://schemas.microsoft.com/office/drawing/2014/main" xmlns=""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21" name="Rectangle 20">
                <a:extLst>
                  <a:ext uri="{FF2B5EF4-FFF2-40B4-BE49-F238E27FC236}">
                    <a16:creationId xmlns:a16="http://schemas.microsoft.com/office/drawing/2014/main" xmlns=""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7" name="Rectangle 16"/>
            <p:cNvSpPr/>
            <p:nvPr/>
          </p:nvSpPr>
          <p:spPr>
            <a:xfrm>
              <a:off x="3883067" y="183556"/>
              <a:ext cx="8112790" cy="780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714867" y="1411773"/>
              <a:ext cx="3115468" cy="42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1944466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6819900" y="3761323"/>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p:cNvPicPr>
            <a:picLocks noChangeAspect="1"/>
          </p:cNvPicPr>
          <p:nvPr/>
        </p:nvPicPr>
        <p:blipFill>
          <a:blip r:embed="rId7"/>
          <a:stretch>
            <a:fillRect/>
          </a:stretch>
        </p:blipFill>
        <p:spPr>
          <a:xfrm>
            <a:off x="0" y="1690688"/>
            <a:ext cx="6819899" cy="4675722"/>
          </a:xfrm>
          <a:prstGeom prst="rect">
            <a:avLst/>
          </a:prstGeom>
        </p:spPr>
      </p:pic>
      <p:sp>
        <p:nvSpPr>
          <p:cNvPr id="11" name="TextBox 10"/>
          <p:cNvSpPr txBox="1"/>
          <p:nvPr/>
        </p:nvSpPr>
        <p:spPr>
          <a:xfrm>
            <a:off x="2340329" y="3430730"/>
            <a:ext cx="295274" cy="330593"/>
          </a:xfrm>
          <a:prstGeom prst="rect">
            <a:avLst/>
          </a:prstGeom>
          <a:noFill/>
        </p:spPr>
        <p:txBody>
          <a:bodyPr wrap="none" rtlCol="0">
            <a:spAutoFit/>
          </a:bodyPr>
          <a:lstStyle/>
          <a:p>
            <a:r>
              <a:rPr lang="en-US" dirty="0"/>
              <a:t>a</a:t>
            </a:r>
          </a:p>
        </p:txBody>
      </p:sp>
      <p:sp>
        <p:nvSpPr>
          <p:cNvPr id="12" name="TextBox 11"/>
          <p:cNvSpPr txBox="1"/>
          <p:nvPr/>
        </p:nvSpPr>
        <p:spPr>
          <a:xfrm>
            <a:off x="4339897" y="2404814"/>
            <a:ext cx="479238" cy="369332"/>
          </a:xfrm>
          <a:prstGeom prst="rect">
            <a:avLst/>
          </a:prstGeom>
          <a:noFill/>
        </p:spPr>
        <p:txBody>
          <a:bodyPr wrap="square" rtlCol="0">
            <a:spAutoFit/>
          </a:bodyPr>
          <a:lstStyle/>
          <a:p>
            <a:r>
              <a:rPr lang="en-US" dirty="0"/>
              <a:t>b</a:t>
            </a:r>
          </a:p>
        </p:txBody>
      </p:sp>
      <p:grpSp>
        <p:nvGrpSpPr>
          <p:cNvPr id="13" name="Group 12"/>
          <p:cNvGrpSpPr/>
          <p:nvPr/>
        </p:nvGrpSpPr>
        <p:grpSpPr>
          <a:xfrm>
            <a:off x="733167" y="182502"/>
            <a:ext cx="11262690" cy="1639594"/>
            <a:chOff x="367145" y="952433"/>
            <a:chExt cx="10395600" cy="3120263"/>
          </a:xfrm>
        </p:grpSpPr>
        <p:graphicFrame>
          <p:nvGraphicFramePr>
            <p:cNvPr id="16" name="Diagram 19">
              <a:extLst>
                <a:ext uri="{FF2B5EF4-FFF2-40B4-BE49-F238E27FC236}">
                  <a16:creationId xmlns:a16="http://schemas.microsoft.com/office/drawing/2014/main" xmlns=""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7" name="Rectangle 16">
              <a:extLst>
                <a:ext uri="{FF2B5EF4-FFF2-40B4-BE49-F238E27FC236}">
                  <a16:creationId xmlns:a16="http://schemas.microsoft.com/office/drawing/2014/main" xmlns=""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8" name="Rectangle 17">
              <a:extLst>
                <a:ext uri="{FF2B5EF4-FFF2-40B4-BE49-F238E27FC236}">
                  <a16:creationId xmlns:a16="http://schemas.microsoft.com/office/drawing/2014/main" xmlns=""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5" name="Rectangle 14"/>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90225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7838" y="2065003"/>
            <a:ext cx="10972800" cy="4525963"/>
          </a:xfrm>
        </p:spPr>
        <p:txBody>
          <a:bodyPr/>
          <a:lstStyle/>
          <a:p>
            <a:endParaRPr lang="en-US"/>
          </a:p>
        </p:txBody>
      </p:sp>
      <p:grpSp>
        <p:nvGrpSpPr>
          <p:cNvPr id="12" name="Group 11"/>
          <p:cNvGrpSpPr/>
          <p:nvPr/>
        </p:nvGrpSpPr>
        <p:grpSpPr>
          <a:xfrm>
            <a:off x="6289470" y="2107859"/>
            <a:ext cx="5340651" cy="4259804"/>
            <a:chOff x="5372100" y="1894950"/>
            <a:chExt cx="6665913" cy="4351338"/>
          </a:xfrm>
        </p:grpSpPr>
        <p:pic>
          <p:nvPicPr>
            <p:cNvPr id="13" name="Picture 12"/>
            <p:cNvPicPr>
              <a:picLocks noChangeAspect="1" noChangeArrowheads="1"/>
            </p:cNvPicPr>
            <p:nvPr/>
          </p:nvPicPr>
          <p:blipFill>
            <a:blip r:embed="rId2"/>
            <a:srcRect/>
            <a:stretch>
              <a:fillRect/>
            </a:stretch>
          </p:blipFill>
          <p:spPr bwMode="auto">
            <a:xfrm>
              <a:off x="5372100" y="1894950"/>
              <a:ext cx="6665913" cy="43513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p:cNvSpPr txBox="1"/>
            <p:nvPr/>
          </p:nvSpPr>
          <p:spPr>
            <a:xfrm>
              <a:off x="7320797" y="3266881"/>
              <a:ext cx="295274" cy="330593"/>
            </a:xfrm>
            <a:prstGeom prst="rect">
              <a:avLst/>
            </a:prstGeom>
            <a:noFill/>
          </p:spPr>
          <p:txBody>
            <a:bodyPr wrap="none" rtlCol="0">
              <a:spAutoFit/>
            </a:bodyPr>
            <a:lstStyle/>
            <a:p>
              <a:r>
                <a:rPr lang="en-US" dirty="0"/>
                <a:t>a</a:t>
              </a:r>
            </a:p>
          </p:txBody>
        </p:sp>
        <p:sp>
          <p:nvSpPr>
            <p:cNvPr id="15" name="TextBox 14"/>
            <p:cNvSpPr txBox="1"/>
            <p:nvPr/>
          </p:nvSpPr>
          <p:spPr>
            <a:xfrm>
              <a:off x="9586071" y="3479978"/>
              <a:ext cx="295274" cy="369332"/>
            </a:xfrm>
            <a:prstGeom prst="rect">
              <a:avLst/>
            </a:prstGeom>
            <a:noFill/>
          </p:spPr>
          <p:txBody>
            <a:bodyPr wrap="none" rtlCol="0">
              <a:spAutoFit/>
            </a:bodyPr>
            <a:lstStyle/>
            <a:p>
              <a:r>
                <a:rPr lang="en-US" dirty="0"/>
                <a:t>a</a:t>
              </a:r>
            </a:p>
          </p:txBody>
        </p:sp>
      </p:grpSp>
      <p:grpSp>
        <p:nvGrpSpPr>
          <p:cNvPr id="11" name="Group 10"/>
          <p:cNvGrpSpPr/>
          <p:nvPr/>
        </p:nvGrpSpPr>
        <p:grpSpPr>
          <a:xfrm>
            <a:off x="617838" y="2107859"/>
            <a:ext cx="5340651" cy="4259804"/>
            <a:chOff x="153987" y="1825624"/>
            <a:chExt cx="6665913" cy="4540785"/>
          </a:xfrm>
        </p:grpSpPr>
        <p:pic>
          <p:nvPicPr>
            <p:cNvPr id="4" name="Picture 2"/>
            <p:cNvPicPr>
              <a:picLocks noChangeAspect="1" noChangeArrowheads="1"/>
            </p:cNvPicPr>
            <p:nvPr/>
          </p:nvPicPr>
          <p:blipFill>
            <a:blip r:embed="rId3"/>
            <a:srcRect/>
            <a:stretch>
              <a:fillRect/>
            </a:stretch>
          </p:blipFill>
          <p:spPr bwMode="auto">
            <a:xfrm>
              <a:off x="153987" y="1825624"/>
              <a:ext cx="6665913" cy="45407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2261312" y="2926957"/>
              <a:ext cx="295274" cy="330593"/>
            </a:xfrm>
            <a:prstGeom prst="rect">
              <a:avLst/>
            </a:prstGeom>
            <a:noFill/>
          </p:spPr>
          <p:txBody>
            <a:bodyPr wrap="none" rtlCol="0">
              <a:spAutoFit/>
            </a:bodyPr>
            <a:lstStyle/>
            <a:p>
              <a:r>
                <a:rPr lang="en-US" dirty="0"/>
                <a:t>a</a:t>
              </a:r>
            </a:p>
          </p:txBody>
        </p:sp>
        <p:sp>
          <p:nvSpPr>
            <p:cNvPr id="6" name="TextBox 5"/>
            <p:cNvSpPr txBox="1"/>
            <p:nvPr/>
          </p:nvSpPr>
          <p:spPr>
            <a:xfrm>
              <a:off x="4489262" y="3391991"/>
              <a:ext cx="295274" cy="369332"/>
            </a:xfrm>
            <a:prstGeom prst="rect">
              <a:avLst/>
            </a:prstGeom>
            <a:noFill/>
          </p:spPr>
          <p:txBody>
            <a:bodyPr wrap="none" rtlCol="0">
              <a:spAutoFit/>
            </a:bodyPr>
            <a:lstStyle/>
            <a:p>
              <a:r>
                <a:rPr lang="en-US" dirty="0"/>
                <a:t>a</a:t>
              </a:r>
            </a:p>
          </p:txBody>
        </p:sp>
      </p:grpSp>
      <p:grpSp>
        <p:nvGrpSpPr>
          <p:cNvPr id="16" name="Group 15"/>
          <p:cNvGrpSpPr/>
          <p:nvPr/>
        </p:nvGrpSpPr>
        <p:grpSpPr>
          <a:xfrm>
            <a:off x="733167" y="182502"/>
            <a:ext cx="11262690" cy="1639594"/>
            <a:chOff x="367145" y="952433"/>
            <a:chExt cx="10395600" cy="3120263"/>
          </a:xfrm>
        </p:grpSpPr>
        <p:graphicFrame>
          <p:nvGraphicFramePr>
            <p:cNvPr id="17" name="Diagram 19">
              <a:extLst>
                <a:ext uri="{FF2B5EF4-FFF2-40B4-BE49-F238E27FC236}">
                  <a16:creationId xmlns:a16="http://schemas.microsoft.com/office/drawing/2014/main" xmlns=""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Rectangle 17">
              <a:extLst>
                <a:ext uri="{FF2B5EF4-FFF2-40B4-BE49-F238E27FC236}">
                  <a16:creationId xmlns:a16="http://schemas.microsoft.com/office/drawing/2014/main" xmlns=""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9" name="Rectangle 18">
              <a:extLst>
                <a:ext uri="{FF2B5EF4-FFF2-40B4-BE49-F238E27FC236}">
                  <a16:creationId xmlns:a16="http://schemas.microsoft.com/office/drawing/2014/main" xmlns=""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20" name="Rectangle 19"/>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1121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srcRect/>
          <a:stretch>
            <a:fillRect/>
          </a:stretch>
        </p:blipFill>
        <p:spPr bwMode="auto">
          <a:xfrm>
            <a:off x="153987" y="1600203"/>
            <a:ext cx="6665913" cy="4576760"/>
          </a:xfrm>
          <a:prstGeom prst="rect">
            <a:avLst/>
          </a:prstGeom>
          <a:noFill/>
          <a:ln w="9525">
            <a:noFill/>
            <a:miter lim="800000"/>
            <a:headEnd/>
            <a:tailEnd/>
          </a:ln>
        </p:spPr>
      </p:pic>
      <p:sp>
        <p:nvSpPr>
          <p:cNvPr id="6" name="TextBox 5"/>
          <p:cNvSpPr txBox="1"/>
          <p:nvPr/>
        </p:nvSpPr>
        <p:spPr>
          <a:xfrm>
            <a:off x="1057665" y="4077478"/>
            <a:ext cx="295274" cy="330593"/>
          </a:xfrm>
          <a:prstGeom prst="rect">
            <a:avLst/>
          </a:prstGeom>
          <a:noFill/>
        </p:spPr>
        <p:txBody>
          <a:bodyPr wrap="none" rtlCol="0">
            <a:spAutoFit/>
          </a:bodyPr>
          <a:lstStyle/>
          <a:p>
            <a:r>
              <a:rPr lang="en-US" dirty="0"/>
              <a:t>a</a:t>
            </a:r>
          </a:p>
        </p:txBody>
      </p:sp>
      <p:sp>
        <p:nvSpPr>
          <p:cNvPr id="7" name="TextBox 6"/>
          <p:cNvSpPr txBox="1"/>
          <p:nvPr/>
        </p:nvSpPr>
        <p:spPr>
          <a:xfrm>
            <a:off x="1756989" y="3571876"/>
            <a:ext cx="306494" cy="369332"/>
          </a:xfrm>
          <a:prstGeom prst="rect">
            <a:avLst/>
          </a:prstGeom>
          <a:noFill/>
        </p:spPr>
        <p:txBody>
          <a:bodyPr wrap="none" rtlCol="0">
            <a:spAutoFit/>
          </a:bodyPr>
          <a:lstStyle/>
          <a:p>
            <a:r>
              <a:rPr lang="en-US" dirty="0"/>
              <a:t>b</a:t>
            </a:r>
          </a:p>
        </p:txBody>
      </p:sp>
      <p:sp>
        <p:nvSpPr>
          <p:cNvPr id="9" name="TextBox 8"/>
          <p:cNvSpPr txBox="1"/>
          <p:nvPr/>
        </p:nvSpPr>
        <p:spPr>
          <a:xfrm>
            <a:off x="2777610" y="3571876"/>
            <a:ext cx="295274" cy="330593"/>
          </a:xfrm>
          <a:prstGeom prst="rect">
            <a:avLst/>
          </a:prstGeom>
          <a:noFill/>
        </p:spPr>
        <p:txBody>
          <a:bodyPr wrap="none" rtlCol="0">
            <a:spAutoFit/>
          </a:bodyPr>
          <a:lstStyle/>
          <a:p>
            <a:r>
              <a:rPr lang="en-US" dirty="0"/>
              <a:t>a</a:t>
            </a:r>
          </a:p>
        </p:txBody>
      </p:sp>
      <p:sp>
        <p:nvSpPr>
          <p:cNvPr id="10" name="TextBox 9"/>
          <p:cNvSpPr txBox="1"/>
          <p:nvPr/>
        </p:nvSpPr>
        <p:spPr>
          <a:xfrm>
            <a:off x="3430753" y="3724276"/>
            <a:ext cx="306494" cy="369332"/>
          </a:xfrm>
          <a:prstGeom prst="rect">
            <a:avLst/>
          </a:prstGeom>
          <a:noFill/>
        </p:spPr>
        <p:txBody>
          <a:bodyPr wrap="none" rtlCol="0">
            <a:spAutoFit/>
          </a:bodyPr>
          <a:lstStyle/>
          <a:p>
            <a:r>
              <a:rPr lang="en-US" dirty="0"/>
              <a:t>b</a:t>
            </a:r>
          </a:p>
        </p:txBody>
      </p:sp>
      <p:sp>
        <p:nvSpPr>
          <p:cNvPr id="11" name="TextBox 10"/>
          <p:cNvSpPr txBox="1"/>
          <p:nvPr/>
        </p:nvSpPr>
        <p:spPr>
          <a:xfrm>
            <a:off x="4485111" y="3902469"/>
            <a:ext cx="295274" cy="369332"/>
          </a:xfrm>
          <a:prstGeom prst="rect">
            <a:avLst/>
          </a:prstGeom>
          <a:noFill/>
        </p:spPr>
        <p:txBody>
          <a:bodyPr wrap="none" rtlCol="0">
            <a:spAutoFit/>
          </a:bodyPr>
          <a:lstStyle/>
          <a:p>
            <a:r>
              <a:rPr lang="en-US" dirty="0"/>
              <a:t>a</a:t>
            </a:r>
          </a:p>
        </p:txBody>
      </p:sp>
      <p:sp>
        <p:nvSpPr>
          <p:cNvPr id="12" name="TextBox 11"/>
          <p:cNvSpPr txBox="1"/>
          <p:nvPr/>
        </p:nvSpPr>
        <p:spPr>
          <a:xfrm>
            <a:off x="5091601" y="3571876"/>
            <a:ext cx="306494" cy="369332"/>
          </a:xfrm>
          <a:prstGeom prst="rect">
            <a:avLst/>
          </a:prstGeom>
          <a:noFill/>
        </p:spPr>
        <p:txBody>
          <a:bodyPr wrap="none" rtlCol="0">
            <a:spAutoFit/>
          </a:bodyPr>
          <a:lstStyle/>
          <a:p>
            <a:r>
              <a:rPr lang="en-US" dirty="0"/>
              <a:t>b</a:t>
            </a:r>
          </a:p>
        </p:txBody>
      </p:sp>
      <p:sp>
        <p:nvSpPr>
          <p:cNvPr id="2" name="Title 1"/>
          <p:cNvSpPr>
            <a:spLocks noGrp="1"/>
          </p:cNvSpPr>
          <p:nvPr>
            <p:ph type="title"/>
          </p:nvPr>
        </p:nvSpPr>
        <p:spPr>
          <a:xfrm>
            <a:off x="6505338" y="2471509"/>
            <a:ext cx="5490519" cy="2505534"/>
          </a:xfrm>
        </p:spPr>
        <p:txBody>
          <a:bodyPr>
            <a:normAutofit/>
          </a:bodyPr>
          <a:lstStyle/>
          <a:p>
            <a:r>
              <a:rPr lang="en-US"/>
              <a:t>Genotype </a:t>
            </a:r>
            <a:r>
              <a:rPr lang="en-US" dirty="0"/>
              <a:t>effect on lipid depletion throughout diapause?</a:t>
            </a:r>
          </a:p>
        </p:txBody>
      </p:sp>
      <p:grpSp>
        <p:nvGrpSpPr>
          <p:cNvPr id="20" name="Group 19"/>
          <p:cNvGrpSpPr/>
          <p:nvPr/>
        </p:nvGrpSpPr>
        <p:grpSpPr>
          <a:xfrm>
            <a:off x="733167" y="182502"/>
            <a:ext cx="11262690" cy="1639594"/>
            <a:chOff x="367145" y="952433"/>
            <a:chExt cx="10395600" cy="3120263"/>
          </a:xfrm>
        </p:grpSpPr>
        <p:graphicFrame>
          <p:nvGraphicFramePr>
            <p:cNvPr id="21" name="Diagram 19">
              <a:extLst>
                <a:ext uri="{FF2B5EF4-FFF2-40B4-BE49-F238E27FC236}">
                  <a16:creationId xmlns:a16="http://schemas.microsoft.com/office/drawing/2014/main" xmlns=""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Rectangle 21">
              <a:extLst>
                <a:ext uri="{FF2B5EF4-FFF2-40B4-BE49-F238E27FC236}">
                  <a16:creationId xmlns:a16="http://schemas.microsoft.com/office/drawing/2014/main" xmlns=""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23" name="Rectangle 22">
              <a:extLst>
                <a:ext uri="{FF2B5EF4-FFF2-40B4-BE49-F238E27FC236}">
                  <a16:creationId xmlns:a16="http://schemas.microsoft.com/office/drawing/2014/main" xmlns=""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24" name="Rectangle 23"/>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5204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7"/>
          <p:cNvGraphicFramePr>
            <a:graphicFrameLocks/>
          </p:cNvGraphicFramePr>
          <p:nvPr/>
        </p:nvGraphicFramePr>
        <p:xfrm>
          <a:off x="6819901" y="3571876"/>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p:cNvGrpSpPr/>
          <p:nvPr/>
        </p:nvGrpSpPr>
        <p:grpSpPr>
          <a:xfrm>
            <a:off x="609600" y="1825625"/>
            <a:ext cx="5981700" cy="4351338"/>
            <a:chOff x="838201" y="1825625"/>
            <a:chExt cx="5981700" cy="4351338"/>
          </a:xfrm>
        </p:grpSpPr>
        <p:pic>
          <p:nvPicPr>
            <p:cNvPr id="5122" name="Picture 2"/>
            <p:cNvPicPr>
              <a:picLocks noChangeAspect="1" noChangeArrowheads="1"/>
            </p:cNvPicPr>
            <p:nvPr/>
          </p:nvPicPr>
          <p:blipFill>
            <a:blip r:embed="rId7"/>
            <a:srcRect/>
            <a:stretch>
              <a:fillRect/>
            </a:stretch>
          </p:blipFill>
          <p:spPr bwMode="auto">
            <a:xfrm>
              <a:off x="838201" y="1825625"/>
              <a:ext cx="5981700" cy="4351338"/>
            </a:xfrm>
            <a:prstGeom prst="rect">
              <a:avLst/>
            </a:prstGeom>
            <a:noFill/>
            <a:ln w="9525">
              <a:noFill/>
              <a:miter lim="800000"/>
              <a:headEnd/>
              <a:tailEnd/>
            </a:ln>
          </p:spPr>
        </p:pic>
        <p:sp>
          <p:nvSpPr>
            <p:cNvPr id="6" name="TextBox 5"/>
            <p:cNvSpPr txBox="1"/>
            <p:nvPr/>
          </p:nvSpPr>
          <p:spPr>
            <a:xfrm>
              <a:off x="2211551" y="4677293"/>
              <a:ext cx="295274" cy="330593"/>
            </a:xfrm>
            <a:prstGeom prst="rect">
              <a:avLst/>
            </a:prstGeom>
            <a:noFill/>
          </p:spPr>
          <p:txBody>
            <a:bodyPr wrap="none" rtlCol="0">
              <a:spAutoFit/>
            </a:bodyPr>
            <a:lstStyle/>
            <a:p>
              <a:r>
                <a:rPr lang="en-US" dirty="0"/>
                <a:t>a</a:t>
              </a:r>
            </a:p>
          </p:txBody>
        </p:sp>
        <p:sp>
          <p:nvSpPr>
            <p:cNvPr id="7" name="TextBox 6"/>
            <p:cNvSpPr txBox="1"/>
            <p:nvPr/>
          </p:nvSpPr>
          <p:spPr>
            <a:xfrm>
              <a:off x="4270506" y="2864498"/>
              <a:ext cx="295274" cy="330593"/>
            </a:xfrm>
            <a:prstGeom prst="rect">
              <a:avLst/>
            </a:prstGeom>
            <a:noFill/>
          </p:spPr>
          <p:txBody>
            <a:bodyPr wrap="none" rtlCol="0">
              <a:spAutoFit/>
            </a:bodyPr>
            <a:lstStyle/>
            <a:p>
              <a:r>
                <a:rPr lang="en-US" dirty="0"/>
                <a:t>a</a:t>
              </a:r>
            </a:p>
          </p:txBody>
        </p:sp>
        <p:sp>
          <p:nvSpPr>
            <p:cNvPr id="8" name="TextBox 7"/>
            <p:cNvSpPr txBox="1"/>
            <p:nvPr/>
          </p:nvSpPr>
          <p:spPr>
            <a:xfrm>
              <a:off x="3020204" y="4795935"/>
              <a:ext cx="306494" cy="369332"/>
            </a:xfrm>
            <a:prstGeom prst="rect">
              <a:avLst/>
            </a:prstGeom>
            <a:noFill/>
          </p:spPr>
          <p:txBody>
            <a:bodyPr wrap="none" rtlCol="0">
              <a:spAutoFit/>
            </a:bodyPr>
            <a:lstStyle/>
            <a:p>
              <a:r>
                <a:rPr lang="en-US" dirty="0"/>
                <a:t>b</a:t>
              </a:r>
            </a:p>
          </p:txBody>
        </p:sp>
        <p:sp>
          <p:nvSpPr>
            <p:cNvPr id="9" name="TextBox 8"/>
            <p:cNvSpPr txBox="1"/>
            <p:nvPr/>
          </p:nvSpPr>
          <p:spPr>
            <a:xfrm>
              <a:off x="5054277" y="3685592"/>
              <a:ext cx="306494" cy="369332"/>
            </a:xfrm>
            <a:prstGeom prst="rect">
              <a:avLst/>
            </a:prstGeom>
            <a:noFill/>
          </p:spPr>
          <p:txBody>
            <a:bodyPr wrap="none" rtlCol="0">
              <a:spAutoFit/>
            </a:bodyPr>
            <a:lstStyle/>
            <a:p>
              <a:r>
                <a:rPr lang="en-US" dirty="0"/>
                <a:t>b</a:t>
              </a:r>
            </a:p>
          </p:txBody>
        </p:sp>
      </p:grpSp>
      <p:sp>
        <p:nvSpPr>
          <p:cNvPr id="4" name="Rectangle 3"/>
          <p:cNvSpPr/>
          <p:nvPr/>
        </p:nvSpPr>
        <p:spPr>
          <a:xfrm>
            <a:off x="1025611" y="1825625"/>
            <a:ext cx="2248930" cy="299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733167" y="182502"/>
            <a:ext cx="11262690" cy="1656214"/>
            <a:chOff x="733167" y="182502"/>
            <a:chExt cx="11262690" cy="1656214"/>
          </a:xfrm>
        </p:grpSpPr>
        <p:grpSp>
          <p:nvGrpSpPr>
            <p:cNvPr id="11" name="Group 10"/>
            <p:cNvGrpSpPr/>
            <p:nvPr/>
          </p:nvGrpSpPr>
          <p:grpSpPr>
            <a:xfrm>
              <a:off x="733167" y="182502"/>
              <a:ext cx="11262690" cy="1639594"/>
              <a:chOff x="367145" y="952433"/>
              <a:chExt cx="10395600" cy="3120263"/>
            </a:xfrm>
          </p:grpSpPr>
          <p:graphicFrame>
            <p:nvGraphicFramePr>
              <p:cNvPr id="13" name="Diagram 19">
                <a:extLst>
                  <a:ext uri="{FF2B5EF4-FFF2-40B4-BE49-F238E27FC236}">
                    <a16:creationId xmlns:a16="http://schemas.microsoft.com/office/drawing/2014/main" xmlns=""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4" name="Rectangle 13">
                <a:extLst>
                  <a:ext uri="{FF2B5EF4-FFF2-40B4-BE49-F238E27FC236}">
                    <a16:creationId xmlns:a16="http://schemas.microsoft.com/office/drawing/2014/main" xmlns=""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5" name="Rectangle 14">
                <a:extLst>
                  <a:ext uri="{FF2B5EF4-FFF2-40B4-BE49-F238E27FC236}">
                    <a16:creationId xmlns:a16="http://schemas.microsoft.com/office/drawing/2014/main" xmlns=""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9" name="Rectangle 18"/>
            <p:cNvSpPr/>
            <p:nvPr/>
          </p:nvSpPr>
          <p:spPr>
            <a:xfrm>
              <a:off x="3883067" y="183556"/>
              <a:ext cx="8112790" cy="780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714867" y="1411773"/>
              <a:ext cx="3115468" cy="42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0114341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1021085" y="3592627"/>
            <a:ext cx="2295937" cy="795258"/>
          </a:xfrm>
          <a:prstGeom prst="rect">
            <a:avLst/>
          </a:prstGeom>
        </p:spPr>
      </p:pic>
      <p:pic>
        <p:nvPicPr>
          <p:cNvPr id="7" name="Picture 6"/>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517628" y="5328253"/>
            <a:ext cx="2295937" cy="795258"/>
          </a:xfrm>
          <a:prstGeom prst="rect">
            <a:avLst/>
          </a:prstGeom>
        </p:spPr>
      </p:pic>
      <p:pic>
        <p:nvPicPr>
          <p:cNvPr id="11" name="Picture 2"/>
          <p:cNvPicPr>
            <a:picLocks noGrp="1" noChangeAspect="1" noChangeArrowheads="1"/>
          </p:cNvPicPr>
          <p:nvPr>
            <p:ph idx="1"/>
          </p:nvPr>
        </p:nvPicPr>
        <p:blipFill rotWithShape="1">
          <a:blip r:embed="rId4" cstate="print"/>
          <a:srcRect l="25470" t="8309" r="43110" b="6342"/>
          <a:stretch/>
        </p:blipFill>
        <p:spPr bwMode="auto">
          <a:xfrm>
            <a:off x="6528032" y="198044"/>
            <a:ext cx="5137942" cy="6423298"/>
          </a:xfrm>
          <a:prstGeom prst="rect">
            <a:avLst/>
          </a:prstGeom>
          <a:noFill/>
          <a:ln w="9525">
            <a:noFill/>
            <a:round/>
            <a:headEnd/>
            <a:tailEnd/>
          </a:ln>
        </p:spPr>
      </p:pic>
      <p:sp>
        <p:nvSpPr>
          <p:cNvPr id="24" name="TextBox 23"/>
          <p:cNvSpPr txBox="1"/>
          <p:nvPr/>
        </p:nvSpPr>
        <p:spPr>
          <a:xfrm>
            <a:off x="5002299" y="2063705"/>
            <a:ext cx="1766830" cy="523220"/>
          </a:xfrm>
          <a:prstGeom prst="rect">
            <a:avLst/>
          </a:prstGeom>
          <a:noFill/>
        </p:spPr>
        <p:txBody>
          <a:bodyPr wrap="none" rtlCol="0">
            <a:spAutoFit/>
          </a:bodyPr>
          <a:lstStyle/>
          <a:p>
            <a:r>
              <a:rPr lang="en-US" sz="2800" dirty="0" err="1"/>
              <a:t>Univoltine</a:t>
            </a:r>
            <a:r>
              <a:rPr lang="en-US" sz="2800" dirty="0"/>
              <a:t> </a:t>
            </a:r>
          </a:p>
        </p:txBody>
      </p:sp>
      <p:sp>
        <p:nvSpPr>
          <p:cNvPr id="25" name="TextBox 24"/>
          <p:cNvSpPr txBox="1"/>
          <p:nvPr/>
        </p:nvSpPr>
        <p:spPr>
          <a:xfrm>
            <a:off x="5077542" y="2996825"/>
            <a:ext cx="1616344" cy="523220"/>
          </a:xfrm>
          <a:prstGeom prst="rect">
            <a:avLst/>
          </a:prstGeom>
          <a:noFill/>
        </p:spPr>
        <p:txBody>
          <a:bodyPr wrap="square" rtlCol="0">
            <a:spAutoFit/>
          </a:bodyPr>
          <a:lstStyle/>
          <a:p>
            <a:r>
              <a:rPr lang="en-US" sz="2800" dirty="0" err="1"/>
              <a:t>Bivoltine</a:t>
            </a:r>
            <a:endParaRPr lang="en-US" sz="2800" dirty="0"/>
          </a:p>
        </p:txBody>
      </p:sp>
      <p:cxnSp>
        <p:nvCxnSpPr>
          <p:cNvPr id="26" name="Straight Arrow Connector 25"/>
          <p:cNvCxnSpPr>
            <a:stCxn id="7" idx="3"/>
            <a:endCxn id="25" idx="1"/>
          </p:cNvCxnSpPr>
          <p:nvPr/>
        </p:nvCxnSpPr>
        <p:spPr>
          <a:xfrm flipV="1">
            <a:off x="2813565" y="3258435"/>
            <a:ext cx="2263977" cy="2467447"/>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6" idx="3"/>
            <a:endCxn id="24" idx="1"/>
          </p:cNvCxnSpPr>
          <p:nvPr/>
        </p:nvCxnSpPr>
        <p:spPr>
          <a:xfrm flipV="1">
            <a:off x="3317022" y="2325315"/>
            <a:ext cx="1685277" cy="16649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6528032" y="3272762"/>
            <a:ext cx="1526780" cy="10795"/>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6769129" y="2290639"/>
            <a:ext cx="1967877" cy="346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79621" y="227538"/>
            <a:ext cx="5255349" cy="182891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rmAutofit fontScale="92500" lnSpcReduction="10000"/>
          </a:bodyPr>
          <a:lstStyle/>
          <a:p>
            <a:r>
              <a:rPr lang="en-US" sz="3900" b="1" i="1" u="sng" dirty="0"/>
              <a:t>Ostrinia nubilalis</a:t>
            </a:r>
          </a:p>
          <a:p>
            <a:pPr marL="285750" indent="-285750">
              <a:buFont typeface="Arial" charset="0"/>
              <a:buChar char="•"/>
            </a:pPr>
            <a:r>
              <a:rPr lang="en-US" sz="3200" dirty="0"/>
              <a:t>Facultative diapause</a:t>
            </a:r>
          </a:p>
          <a:p>
            <a:pPr marL="285750" indent="-285750">
              <a:buFont typeface="Arial" charset="0"/>
              <a:buChar char="•"/>
            </a:pPr>
            <a:r>
              <a:rPr lang="en-US" sz="3200" dirty="0"/>
              <a:t>Diapause genotypes</a:t>
            </a:r>
          </a:p>
          <a:p>
            <a:pPr marL="285750" indent="-285750">
              <a:buFont typeface="Arial" charset="0"/>
              <a:buChar char="•"/>
            </a:pPr>
            <a:r>
              <a:rPr lang="en-US" sz="3200" dirty="0" err="1"/>
              <a:t>Clinal</a:t>
            </a:r>
            <a:r>
              <a:rPr lang="en-US" sz="3200" dirty="0"/>
              <a:t> voltinism</a:t>
            </a:r>
          </a:p>
        </p:txBody>
      </p:sp>
      <p:sp>
        <p:nvSpPr>
          <p:cNvPr id="57" name="Up Arrow 56"/>
          <p:cNvSpPr/>
          <p:nvPr/>
        </p:nvSpPr>
        <p:spPr>
          <a:xfrm>
            <a:off x="11562735" y="3022214"/>
            <a:ext cx="629265" cy="3101297"/>
          </a:xfrm>
          <a:prstGeom prst="up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Latitude</a:t>
            </a:r>
          </a:p>
        </p:txBody>
      </p:sp>
    </p:spTree>
    <p:extLst>
      <p:ext uri="{BB962C8B-B14F-4D97-AF65-F5344CB8AC3E}">
        <p14:creationId xmlns:p14="http://schemas.microsoft.com/office/powerpoint/2010/main" val="665076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5" name="Rectangle 4"/>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a:solidFill>
                  <a:schemeClr val="tx1"/>
                </a:solidFill>
              </a:rPr>
              <a:t>Hypothesis:</a:t>
            </a:r>
          </a:p>
          <a:p>
            <a:pPr marL="566738" algn="ctr">
              <a:tabLst>
                <a:tab pos="11366500" algn="l"/>
              </a:tabLst>
            </a:pPr>
            <a:r>
              <a:rPr lang="en-US" sz="4800" dirty="0">
                <a:solidFill>
                  <a:schemeClr val="tx1"/>
                </a:solidFill>
              </a:rPr>
              <a:t>Increased diapause length is associated with increased nutrient storage.</a:t>
            </a:r>
            <a:endParaRPr lang="en-US" sz="3600" dirty="0">
              <a:solidFill>
                <a:schemeClr val="tx1"/>
              </a:solidFill>
            </a:endParaRPr>
          </a:p>
        </p:txBody>
      </p:sp>
    </p:spTree>
    <p:extLst>
      <p:ext uri="{BB962C8B-B14F-4D97-AF65-F5344CB8AC3E}">
        <p14:creationId xmlns:p14="http://schemas.microsoft.com/office/powerpoint/2010/main" val="2036161085"/>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xmlns=""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pic>
        <p:nvPicPr>
          <p:cNvPr id="23" name="Picture 23" descr="A close up of a logo&#10;&#10;Description generated with high confidence">
            <a:extLst>
              <a:ext uri="{FF2B5EF4-FFF2-40B4-BE49-F238E27FC236}">
                <a16:creationId xmlns:a16="http://schemas.microsoft.com/office/drawing/2014/main" xmlns="" id="{2B60D3F8-D7FD-4CD0-85FA-956923346E07}"/>
              </a:ext>
            </a:extLst>
          </p:cNvPr>
          <p:cNvPicPr>
            <a:picLocks noChangeAspect="1"/>
          </p:cNvPicPr>
          <p:nvPr/>
        </p:nvPicPr>
        <p:blipFill>
          <a:blip r:embed="rId3"/>
          <a:stretch>
            <a:fillRect/>
          </a:stretch>
        </p:blipFill>
        <p:spPr>
          <a:xfrm>
            <a:off x="9933441" y="2405516"/>
            <a:ext cx="1732190" cy="1049109"/>
          </a:xfrm>
          <a:prstGeom prst="rect">
            <a:avLst/>
          </a:prstGeom>
        </p:spPr>
      </p:pic>
      <p:sp>
        <p:nvSpPr>
          <p:cNvPr id="33" name="Rectangle 32">
            <a:extLst>
              <a:ext uri="{FF2B5EF4-FFF2-40B4-BE49-F238E27FC236}">
                <a16:creationId xmlns:a16="http://schemas.microsoft.com/office/drawing/2014/main" xmlns=""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xmlns=""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xmlns=""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pic>
        <p:nvPicPr>
          <p:cNvPr id="18" name="Picture 18">
            <a:extLst>
              <a:ext uri="{FF2B5EF4-FFF2-40B4-BE49-F238E27FC236}">
                <a16:creationId xmlns:a16="http://schemas.microsoft.com/office/drawing/2014/main" xmlns="" id="{F62439A5-F150-468D-B0D7-A297AF6795C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267755" y="2514825"/>
            <a:ext cx="1538061" cy="1538061"/>
          </a:xfrm>
          <a:prstGeom prst="rect">
            <a:avLst/>
          </a:prstGeom>
        </p:spPr>
      </p:pic>
      <p:sp>
        <p:nvSpPr>
          <p:cNvPr id="3" name="TextBox 2">
            <a:extLst>
              <a:ext uri="{FF2B5EF4-FFF2-40B4-BE49-F238E27FC236}">
                <a16:creationId xmlns:a16="http://schemas.microsoft.com/office/drawing/2014/main" xmlns="" id="{095E94B4-B217-4760-9941-222CE13BE016}"/>
              </a:ext>
            </a:extLst>
          </p:cNvPr>
          <p:cNvSpPr txBox="1"/>
          <p:nvPr/>
        </p:nvSpPr>
        <p:spPr>
          <a:xfrm>
            <a:off x="367253" y="294986"/>
            <a:ext cx="11653437"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Can these treatments be compared?</a:t>
            </a:r>
            <a:endParaRPr lang="en-US" sz="4400" b="1" dirty="0">
              <a:cs typeface="Calibri"/>
            </a:endParaRPr>
          </a:p>
        </p:txBody>
      </p:sp>
      <p:cxnSp>
        <p:nvCxnSpPr>
          <p:cNvPr id="5" name="Straight Connector 4">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hevron 6"/>
          <p:cNvSpPr/>
          <p:nvPr/>
        </p:nvSpPr>
        <p:spPr>
          <a:xfrm flipH="1">
            <a:off x="5355771" y="3739661"/>
            <a:ext cx="1676400" cy="1465384"/>
          </a:xfrm>
          <a:prstGeom prst="chevron">
            <a:avLst>
              <a:gd name="adj" fmla="val 772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4237545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xmlns=""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sp>
        <p:nvSpPr>
          <p:cNvPr id="33" name="Rectangle 32">
            <a:extLst>
              <a:ext uri="{FF2B5EF4-FFF2-40B4-BE49-F238E27FC236}">
                <a16:creationId xmlns:a16="http://schemas.microsoft.com/office/drawing/2014/main" xmlns=""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xmlns=""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xmlns=""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pic>
        <p:nvPicPr>
          <p:cNvPr id="2" name="Picture 1" descr="A picture containing animal, invertebrate, mollusk, person&#10;&#10;Description generated with very high confidence">
            <a:extLst>
              <a:ext uri="{FF2B5EF4-FFF2-40B4-BE49-F238E27FC236}">
                <a16:creationId xmlns:a16="http://schemas.microsoft.com/office/drawing/2014/main" xmlns="" id="{28620756-4155-4563-A004-1B4228CEC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2792782"/>
            <a:ext cx="2255907" cy="1628557"/>
          </a:xfrm>
          <a:prstGeom prst="rect">
            <a:avLst/>
          </a:prstGeom>
        </p:spPr>
      </p:pic>
      <p:pic>
        <p:nvPicPr>
          <p:cNvPr id="17" name="Picture 16" descr="A picture containing animal, invertebrate, mollusk, person&#10;&#10;Description generated with very high confidence">
            <a:extLst>
              <a:ext uri="{FF2B5EF4-FFF2-40B4-BE49-F238E27FC236}">
                <a16:creationId xmlns:a16="http://schemas.microsoft.com/office/drawing/2014/main" xmlns="" id="{B7807404-130B-4148-98AC-8DF7F938B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7" y="4579853"/>
            <a:ext cx="2255907" cy="1628557"/>
          </a:xfrm>
          <a:prstGeom prst="rect">
            <a:avLst/>
          </a:prstGeom>
        </p:spPr>
      </p:pic>
      <p:pic>
        <p:nvPicPr>
          <p:cNvPr id="19" name="Picture 18" descr="A picture containing animal, invertebrate, mollusk, person&#10;&#10;Description generated with very high confidence">
            <a:extLst>
              <a:ext uri="{FF2B5EF4-FFF2-40B4-BE49-F238E27FC236}">
                <a16:creationId xmlns:a16="http://schemas.microsoft.com/office/drawing/2014/main" xmlns="" id="{1127B953-603B-4A38-B8EF-E65BFB6BB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8" y="2792782"/>
            <a:ext cx="2255907" cy="1628557"/>
          </a:xfrm>
          <a:prstGeom prst="rect">
            <a:avLst/>
          </a:prstGeom>
        </p:spPr>
      </p:pic>
      <p:pic>
        <p:nvPicPr>
          <p:cNvPr id="20" name="Picture 19" descr="A picture containing animal, invertebrate, mollusk, person&#10;&#10;Description generated with very high confidence">
            <a:extLst>
              <a:ext uri="{FF2B5EF4-FFF2-40B4-BE49-F238E27FC236}">
                <a16:creationId xmlns:a16="http://schemas.microsoft.com/office/drawing/2014/main" xmlns="" id="{DA2AF151-29C4-4FC3-B645-4C6AF0969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4579853"/>
            <a:ext cx="2255907" cy="1628557"/>
          </a:xfrm>
          <a:prstGeom prst="rect">
            <a:avLst/>
          </a:prstGeom>
        </p:spPr>
      </p:pic>
      <p:sp>
        <p:nvSpPr>
          <p:cNvPr id="3" name="TextBox 2">
            <a:extLst>
              <a:ext uri="{FF2B5EF4-FFF2-40B4-BE49-F238E27FC236}">
                <a16:creationId xmlns:a16="http://schemas.microsoft.com/office/drawing/2014/main" xmlns=""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How do these strains be compared?</a:t>
            </a:r>
            <a:endParaRPr lang="en-US" sz="4400" b="1" dirty="0">
              <a:cs typeface="Calibri"/>
            </a:endParaRPr>
          </a:p>
        </p:txBody>
      </p:sp>
      <p:cxnSp>
        <p:nvCxnSpPr>
          <p:cNvPr id="5" name="Straight Connector 4">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xmlns="" id="{4EB14098-980A-4116-9F01-B71252050845}"/>
              </a:ext>
            </a:extLst>
          </p:cNvPr>
          <p:cNvSpPr txBox="1"/>
          <p:nvPr/>
        </p:nvSpPr>
        <p:spPr>
          <a:xfrm>
            <a:off x="959756" y="4034970"/>
            <a:ext cx="1618344" cy="369332"/>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Long Diapause</a:t>
            </a:r>
          </a:p>
        </p:txBody>
      </p:sp>
      <p:sp>
        <p:nvSpPr>
          <p:cNvPr id="6" name="TextBox 5">
            <a:extLst>
              <a:ext uri="{FF2B5EF4-FFF2-40B4-BE49-F238E27FC236}">
                <a16:creationId xmlns:a16="http://schemas.microsoft.com/office/drawing/2014/main" xmlns="" id="{3A1FE551-8538-46BE-900D-DBC302F10F1C}"/>
              </a:ext>
            </a:extLst>
          </p:cNvPr>
          <p:cNvSpPr txBox="1"/>
          <p:nvPr/>
        </p:nvSpPr>
        <p:spPr>
          <a:xfrm>
            <a:off x="959755" y="5849254"/>
            <a:ext cx="1618344"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Short Diapause</a:t>
            </a:r>
          </a:p>
        </p:txBody>
      </p:sp>
      <p:sp>
        <p:nvSpPr>
          <p:cNvPr id="26" name="TextBox 25">
            <a:extLst>
              <a:ext uri="{FF2B5EF4-FFF2-40B4-BE49-F238E27FC236}">
                <a16:creationId xmlns:a16="http://schemas.microsoft.com/office/drawing/2014/main" xmlns="" id="{B91557B3-B3CB-4616-83F3-B5CD0C3DF51B}"/>
              </a:ext>
            </a:extLst>
          </p:cNvPr>
          <p:cNvSpPr txBox="1"/>
          <p:nvPr/>
        </p:nvSpPr>
        <p:spPr>
          <a:xfrm>
            <a:off x="7699827" y="4034969"/>
            <a:ext cx="1618344" cy="369332"/>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Long Diapause</a:t>
            </a:r>
          </a:p>
        </p:txBody>
      </p:sp>
      <p:sp>
        <p:nvSpPr>
          <p:cNvPr id="28" name="TextBox 27">
            <a:extLst>
              <a:ext uri="{FF2B5EF4-FFF2-40B4-BE49-F238E27FC236}">
                <a16:creationId xmlns:a16="http://schemas.microsoft.com/office/drawing/2014/main" xmlns="" id="{ADC601D8-944F-4810-9ECB-08716EF07EE1}"/>
              </a:ext>
            </a:extLst>
          </p:cNvPr>
          <p:cNvSpPr txBox="1"/>
          <p:nvPr/>
        </p:nvSpPr>
        <p:spPr>
          <a:xfrm>
            <a:off x="7699826" y="5849252"/>
            <a:ext cx="1618344"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Short Diapause</a:t>
            </a:r>
          </a:p>
        </p:txBody>
      </p:sp>
      <p:sp>
        <p:nvSpPr>
          <p:cNvPr id="8" name="Donut 7"/>
          <p:cNvSpPr/>
          <p:nvPr/>
        </p:nvSpPr>
        <p:spPr>
          <a:xfrm>
            <a:off x="7453081" y="2663027"/>
            <a:ext cx="2051048" cy="2035742"/>
          </a:xfrm>
          <a:prstGeom prst="donut">
            <a:avLst>
              <a:gd name="adj" fmla="val 186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1722807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does diapause genotype effect lipid depletion throughout diapause?</a:t>
            </a:r>
          </a:p>
        </p:txBody>
      </p:sp>
      <p:sp>
        <p:nvSpPr>
          <p:cNvPr id="3" name="Content Placeholder 2"/>
          <p:cNvSpPr>
            <a:spLocks noGrp="1"/>
          </p:cNvSpPr>
          <p:nvPr>
            <p:ph idx="1"/>
          </p:nvPr>
        </p:nvSpPr>
        <p:spPr/>
        <p:txBody>
          <a:bodyPr/>
          <a:lstStyle/>
          <a:p>
            <a:endParaRPr lang="en-US" dirty="0"/>
          </a:p>
        </p:txBody>
      </p:sp>
      <p:graphicFrame>
        <p:nvGraphicFramePr>
          <p:cNvPr id="4" name="Content Placeholder 7"/>
          <p:cNvGraphicFramePr>
            <a:graphicFrameLocks/>
          </p:cNvGraphicFramePr>
          <p:nvPr>
            <p:extLst/>
          </p:nvPr>
        </p:nvGraphicFramePr>
        <p:xfrm>
          <a:off x="6819900" y="3571876"/>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1746" name="Picture 2"/>
          <p:cNvPicPr>
            <a:picLocks noChangeAspect="1" noChangeArrowheads="1"/>
          </p:cNvPicPr>
          <p:nvPr/>
        </p:nvPicPr>
        <p:blipFill>
          <a:blip r:embed="rId7"/>
          <a:srcRect/>
          <a:stretch>
            <a:fillRect/>
          </a:stretch>
        </p:blipFill>
        <p:spPr bwMode="auto">
          <a:xfrm>
            <a:off x="153987" y="1600203"/>
            <a:ext cx="6665913" cy="4576760"/>
          </a:xfrm>
          <a:prstGeom prst="rect">
            <a:avLst/>
          </a:prstGeom>
          <a:noFill/>
          <a:ln w="9525">
            <a:noFill/>
            <a:miter lim="800000"/>
            <a:headEnd/>
            <a:tailEnd/>
          </a:ln>
        </p:spPr>
      </p:pic>
      <p:sp>
        <p:nvSpPr>
          <p:cNvPr id="6" name="TextBox 5"/>
          <p:cNvSpPr txBox="1"/>
          <p:nvPr/>
        </p:nvSpPr>
        <p:spPr>
          <a:xfrm>
            <a:off x="1057665" y="4077478"/>
            <a:ext cx="295274" cy="330593"/>
          </a:xfrm>
          <a:prstGeom prst="rect">
            <a:avLst/>
          </a:prstGeom>
          <a:noFill/>
        </p:spPr>
        <p:txBody>
          <a:bodyPr wrap="none" rtlCol="0">
            <a:spAutoFit/>
          </a:bodyPr>
          <a:lstStyle/>
          <a:p>
            <a:r>
              <a:rPr lang="en-US" dirty="0"/>
              <a:t>a</a:t>
            </a:r>
          </a:p>
        </p:txBody>
      </p:sp>
      <p:sp>
        <p:nvSpPr>
          <p:cNvPr id="7" name="TextBox 6"/>
          <p:cNvSpPr txBox="1"/>
          <p:nvPr/>
        </p:nvSpPr>
        <p:spPr>
          <a:xfrm>
            <a:off x="1756989" y="3571876"/>
            <a:ext cx="306494" cy="369332"/>
          </a:xfrm>
          <a:prstGeom prst="rect">
            <a:avLst/>
          </a:prstGeom>
          <a:noFill/>
        </p:spPr>
        <p:txBody>
          <a:bodyPr wrap="none" rtlCol="0">
            <a:spAutoFit/>
          </a:bodyPr>
          <a:lstStyle/>
          <a:p>
            <a:r>
              <a:rPr lang="en-US" dirty="0"/>
              <a:t>b</a:t>
            </a:r>
          </a:p>
        </p:txBody>
      </p:sp>
      <p:sp>
        <p:nvSpPr>
          <p:cNvPr id="8" name="TextBox 7"/>
          <p:cNvSpPr txBox="1"/>
          <p:nvPr/>
        </p:nvSpPr>
        <p:spPr>
          <a:xfrm>
            <a:off x="7100597" y="1825624"/>
            <a:ext cx="4253203" cy="1431925"/>
          </a:xfrm>
          <a:prstGeom prst="rect">
            <a:avLst/>
          </a:prstGeom>
          <a:noFill/>
        </p:spPr>
        <p:txBody>
          <a:bodyPr wrap="square" rtlCol="0">
            <a:normAutofit/>
          </a:bodyPr>
          <a:lstStyle/>
          <a:p>
            <a:r>
              <a:rPr lang="en-US" sz="2800" dirty="0"/>
              <a:t>How does lipid depletion compare during diapause?</a:t>
            </a:r>
          </a:p>
        </p:txBody>
      </p:sp>
      <p:sp>
        <p:nvSpPr>
          <p:cNvPr id="9" name="TextBox 8"/>
          <p:cNvSpPr txBox="1"/>
          <p:nvPr/>
        </p:nvSpPr>
        <p:spPr>
          <a:xfrm>
            <a:off x="2777610" y="3571876"/>
            <a:ext cx="295274" cy="330593"/>
          </a:xfrm>
          <a:prstGeom prst="rect">
            <a:avLst/>
          </a:prstGeom>
          <a:noFill/>
        </p:spPr>
        <p:txBody>
          <a:bodyPr wrap="none" rtlCol="0">
            <a:spAutoFit/>
          </a:bodyPr>
          <a:lstStyle/>
          <a:p>
            <a:r>
              <a:rPr lang="en-US" dirty="0"/>
              <a:t>a</a:t>
            </a:r>
          </a:p>
        </p:txBody>
      </p:sp>
      <p:sp>
        <p:nvSpPr>
          <p:cNvPr id="10" name="TextBox 9"/>
          <p:cNvSpPr txBox="1"/>
          <p:nvPr/>
        </p:nvSpPr>
        <p:spPr>
          <a:xfrm>
            <a:off x="3430753" y="3724276"/>
            <a:ext cx="295274" cy="330593"/>
          </a:xfrm>
          <a:prstGeom prst="rect">
            <a:avLst/>
          </a:prstGeom>
          <a:noFill/>
        </p:spPr>
        <p:txBody>
          <a:bodyPr wrap="none" rtlCol="0">
            <a:spAutoFit/>
          </a:bodyPr>
          <a:lstStyle/>
          <a:p>
            <a:r>
              <a:rPr lang="en-US" dirty="0"/>
              <a:t>a</a:t>
            </a:r>
          </a:p>
        </p:txBody>
      </p:sp>
      <p:sp>
        <p:nvSpPr>
          <p:cNvPr id="11" name="TextBox 10"/>
          <p:cNvSpPr txBox="1"/>
          <p:nvPr/>
        </p:nvSpPr>
        <p:spPr>
          <a:xfrm>
            <a:off x="4485111" y="3902469"/>
            <a:ext cx="295274" cy="330593"/>
          </a:xfrm>
          <a:prstGeom prst="rect">
            <a:avLst/>
          </a:prstGeom>
          <a:noFill/>
        </p:spPr>
        <p:txBody>
          <a:bodyPr wrap="none" rtlCol="0">
            <a:spAutoFit/>
          </a:bodyPr>
          <a:lstStyle/>
          <a:p>
            <a:r>
              <a:rPr lang="en-US" dirty="0"/>
              <a:t>a</a:t>
            </a:r>
          </a:p>
        </p:txBody>
      </p:sp>
      <p:sp>
        <p:nvSpPr>
          <p:cNvPr id="12" name="TextBox 11"/>
          <p:cNvSpPr txBox="1"/>
          <p:nvPr/>
        </p:nvSpPr>
        <p:spPr>
          <a:xfrm>
            <a:off x="5091601" y="3571876"/>
            <a:ext cx="295274" cy="330593"/>
          </a:xfrm>
          <a:prstGeom prst="rect">
            <a:avLst/>
          </a:prstGeom>
          <a:noFill/>
        </p:spPr>
        <p:txBody>
          <a:bodyPr wrap="none" rtlCol="0">
            <a:spAutoFit/>
          </a:bodyPr>
          <a:lstStyle/>
          <a:p>
            <a:r>
              <a:rPr lang="en-US" dirty="0"/>
              <a:t>a</a:t>
            </a:r>
          </a:p>
        </p:txBody>
      </p:sp>
    </p:spTree>
    <p:extLst>
      <p:ext uri="{BB962C8B-B14F-4D97-AF65-F5344CB8AC3E}">
        <p14:creationId xmlns:p14="http://schemas.microsoft.com/office/powerpoint/2010/main" val="207666817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030980-7852-459C-95A9-C2C382C044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D84F2821-6F0F-4E77-881E-35D0920463F1}"/>
              </a:ext>
            </a:extLst>
          </p:cNvPr>
          <p:cNvSpPr>
            <a:spLocks noGrp="1"/>
          </p:cNvSpPr>
          <p:nvPr>
            <p:ph idx="1"/>
          </p:nvPr>
        </p:nvSpPr>
        <p:spPr/>
        <p:txBody>
          <a:bodyPr>
            <a:normAutofit fontScale="92500" lnSpcReduction="10000"/>
          </a:bodyPr>
          <a:lstStyle/>
          <a:p>
            <a:pPr fontAlgn="base">
              <a:buFont typeface="Arial" charset="0"/>
              <a:buChar char="•"/>
            </a:pPr>
            <a:r>
              <a:rPr lang="en-US" dirty="0">
                <a:solidFill>
                  <a:srgbClr val="000000"/>
                </a:solidFill>
                <a:latin typeface="Calibri" charset="0"/>
              </a:rPr>
              <a:t>Complication​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Explain the state of uncertainty and the questions that rise from that uncertainty​</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We know animals use dormancy to avoid harsh winters​</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However the effect anthropogenic changes will have on European corn borer diapause is still unknown​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More specifically, do we know which pests will win and which will lose? (Deutsch paper)​</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Can we model the effects of anthropogenic changes on diapause?​</a:t>
            </a:r>
          </a:p>
        </p:txBody>
      </p:sp>
    </p:spTree>
    <p:extLst>
      <p:ext uri="{BB962C8B-B14F-4D97-AF65-F5344CB8AC3E}">
        <p14:creationId xmlns:p14="http://schemas.microsoft.com/office/powerpoint/2010/main" val="50351083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nvPr>
        </p:nvGraphicFramePr>
        <p:xfrm>
          <a:off x="958362" y="3099721"/>
          <a:ext cx="4368194" cy="33041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p:cNvSpPr/>
          <p:nvPr/>
        </p:nvSpPr>
        <p:spPr>
          <a:xfrm>
            <a:off x="2674949" y="2897223"/>
            <a:ext cx="1657565" cy="65595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8" name="Oval 7"/>
          <p:cNvSpPr/>
          <p:nvPr/>
        </p:nvSpPr>
        <p:spPr>
          <a:xfrm>
            <a:off x="4452377" y="4023147"/>
            <a:ext cx="765369" cy="954760"/>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9605" y="5439826"/>
            <a:ext cx="1328275" cy="993419"/>
          </a:xfrm>
          <a:prstGeom prst="rect">
            <a:avLst/>
          </a:prstGeom>
        </p:spPr>
      </p:pic>
      <p:sp>
        <p:nvSpPr>
          <p:cNvPr id="10" name="Rectangle 9"/>
          <p:cNvSpPr/>
          <p:nvPr/>
        </p:nvSpPr>
        <p:spPr>
          <a:xfrm rot="15713467">
            <a:off x="1215008" y="3816039"/>
            <a:ext cx="645263" cy="1148734"/>
          </a:xfrm>
          <a:prstGeom prst="rect">
            <a:avLst/>
          </a:prstGeom>
          <a:blipFill rotWithShape="1">
            <a:blip r:embed="rId10"/>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 name="Rectangle 1"/>
          <p:cNvSpPr/>
          <p:nvPr/>
        </p:nvSpPr>
        <p:spPr>
          <a:xfrm>
            <a:off x="243894" y="1278680"/>
            <a:ext cx="5543616" cy="5422605"/>
          </a:xfrm>
          <a:prstGeom prst="rect">
            <a:avLst/>
          </a:prstGeom>
          <a:solidFill>
            <a:srgbClr val="FFC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21" name="Oval 20"/>
          <p:cNvSpPr/>
          <p:nvPr/>
        </p:nvSpPr>
        <p:spPr>
          <a:xfrm>
            <a:off x="8782900" y="2973960"/>
            <a:ext cx="1807658" cy="69198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a16="http://schemas.microsoft.com/office/drawing/2014/main" xmlns=""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Different Life History Trajectories</a:t>
            </a:r>
            <a:endParaRPr lang="en-US" sz="5400" b="1" dirty="0">
              <a:cs typeface="Calibri"/>
            </a:endParaRPr>
          </a:p>
        </p:txBody>
      </p:sp>
      <p:cxnSp>
        <p:nvCxnSpPr>
          <p:cNvPr id="29" name="Straight Connector 28">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4208" y="1435175"/>
            <a:ext cx="3969974" cy="584775"/>
          </a:xfrm>
          <a:prstGeom prst="rect">
            <a:avLst/>
          </a:prstGeom>
          <a:noFill/>
        </p:spPr>
        <p:txBody>
          <a:bodyPr wrap="square" rtlCol="0">
            <a:spAutoFit/>
          </a:bodyPr>
          <a:lstStyle/>
          <a:p>
            <a:r>
              <a:rPr lang="en-US" sz="3200" b="1" dirty="0"/>
              <a:t>Spring</a:t>
            </a:r>
          </a:p>
        </p:txBody>
      </p: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grpSp>
        <p:nvGrpSpPr>
          <p:cNvPr id="15" name="Group 14">
            <a:extLst>
              <a:ext uri="{FF2B5EF4-FFF2-40B4-BE49-F238E27FC236}">
                <a16:creationId xmlns:a16="http://schemas.microsoft.com/office/drawing/2014/main" xmlns="" id="{C34F4808-C377-4733-AC05-1607D1BD6B20}"/>
              </a:ext>
            </a:extLst>
          </p:cNvPr>
          <p:cNvGrpSpPr/>
          <p:nvPr/>
        </p:nvGrpSpPr>
        <p:grpSpPr>
          <a:xfrm>
            <a:off x="4029906" y="1213133"/>
            <a:ext cx="1854663" cy="2233436"/>
            <a:chOff x="4029906" y="1213133"/>
            <a:chExt cx="1854663" cy="2233436"/>
          </a:xfrm>
        </p:grpSpPr>
        <p:pic>
          <p:nvPicPr>
            <p:cNvPr id="40" name="Picture 6" descr="https://howlandiceland2011.files.wordpress.com/2011/10/reykjavc3adk-daylight-hours_blog.jpg">
              <a:extLst>
                <a:ext uri="{FF2B5EF4-FFF2-40B4-BE49-F238E27FC236}">
                  <a16:creationId xmlns:a16="http://schemas.microsoft.com/office/drawing/2014/main" xmlns="" id="{AA71DF30-A44C-49A7-89D7-700D46097008}"/>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78167" b="89056" l="8522" r="13913">
                          <a14:foregroundMark x1="10232" y1="84778" x2="10232" y2="84778"/>
                          <a14:foregroundMark x1="12464" y1="80778" x2="10522" y2="81167"/>
                          <a14:foregroundMark x1="10522" y1="81167" x2="8783" y2="82722"/>
                          <a14:foregroundMark x1="8783" y1="82722" x2="10783" y2="83833"/>
                          <a14:foregroundMark x1="10783" y1="83833" x2="12580" y2="83167"/>
                          <a14:foregroundMark x1="12580" y1="83167" x2="11478" y2="86389"/>
                          <a14:foregroundMark x1="11478" y1="86389" x2="12377" y2="86389"/>
                          <a14:foregroundMark x1="12116" y1="79667" x2="13217" y2="82556"/>
                          <a14:foregroundMark x1="13217" y1="82556" x2="13333" y2="86000"/>
                          <a14:foregroundMark x1="13333" y1="86000" x2="10841" y2="80611"/>
                          <a14:foregroundMark x1="10841" y1="80611" x2="11130" y2="83944"/>
                          <a14:foregroundMark x1="11130" y1="83944" x2="10986" y2="87389"/>
                          <a14:foregroundMark x1="10986" y1="87389" x2="9681" y2="84889"/>
                          <a14:foregroundMark x1="9681" y1="84889" x2="9681" y2="81222"/>
                          <a14:foregroundMark x1="8986" y1="84167" x2="11710" y2="88000"/>
                          <a14:foregroundMark x1="11710" y1="88000" x2="13043" y2="85944"/>
                          <a14:foregroundMark x1="13043" y1="85944" x2="13449" y2="82833"/>
                          <a14:foregroundMark x1="13449" y1="82833" x2="13449" y2="82611"/>
                          <a14:foregroundMark x1="10986" y1="88556" x2="9507" y2="87111"/>
                          <a14:foregroundMark x1="9507" y1="87111" x2="8725" y2="84167"/>
                          <a14:foregroundMark x1="8725" y1="84167" x2="8783" y2="84056"/>
                          <a14:foregroundMark x1="8522" y1="83389" x2="8522" y2="83389"/>
                          <a14:foregroundMark x1="13913" y1="84278" x2="13478" y2="86556"/>
                        </a14:backgroundRemoval>
                      </a14:imgEffect>
                    </a14:imgLayer>
                  </a14:imgProps>
                </a:ext>
                <a:ext uri="{28A0092B-C50C-407E-A947-70E740481C1C}">
                  <a14:useLocalDpi xmlns:a14="http://schemas.microsoft.com/office/drawing/2010/main" val="0"/>
                </a:ext>
              </a:extLst>
            </a:blip>
            <a:srcRect l="8099" t="76879" r="85521" b="9489"/>
            <a:stretch/>
          </p:blipFill>
          <p:spPr bwMode="auto">
            <a:xfrm>
              <a:off x="4029906" y="1213133"/>
              <a:ext cx="1854663" cy="204449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https://howlandiceland2011.files.wordpress.com/2011/10/reykjavc3adk-daylight-hours_blog.jpg">
              <a:extLst>
                <a:ext uri="{FF2B5EF4-FFF2-40B4-BE49-F238E27FC236}">
                  <a16:creationId xmlns:a16="http://schemas.microsoft.com/office/drawing/2014/main" xmlns="" id="{37C42C83-957F-4CBD-948F-87BA1381D477}"/>
                </a:ext>
              </a:extLst>
            </p:cNvPr>
            <p:cNvPicPr>
              <a:picLocks noChangeAspect="1" noChangeArrowheads="1"/>
            </p:cNvPicPr>
            <p:nvPr/>
          </p:nvPicPr>
          <p:blipFill rotWithShape="1">
            <a:blip r:embed="rId19">
              <a:extLst>
                <a:ext uri="{BEBA8EAE-BF5A-486C-A8C5-ECC9F3942E4B}">
                  <a14:imgProps xmlns:a14="http://schemas.microsoft.com/office/drawing/2010/main">
                    <a14:imgLayer r:embed="rId18">
                      <a14:imgEffect>
                        <a14:backgroundRemoval t="55278" b="66167" l="2319" r="5217">
                          <a14:foregroundMark x1="3768" y1="58222" x2="3855" y2="61389"/>
                          <a14:foregroundMark x1="3855" y1="61389" x2="4667" y2="58389"/>
                          <a14:foregroundMark x1="4667" y1="58389" x2="4812" y2="65056"/>
                          <a14:foregroundMark x1="4812" y1="65056" x2="3333" y2="63833"/>
                          <a14:foregroundMark x1="3333" y1="63833" x2="3014" y2="60500"/>
                          <a14:foregroundMark x1="3014" y1="60500" x2="3913" y2="57778"/>
                          <a14:foregroundMark x1="3913" y1="57778" x2="4696" y2="56944"/>
                          <a14:foregroundMark x1="4174" y1="56500" x2="2870" y2="58667"/>
                          <a14:foregroundMark x1="2870" y1="58667" x2="2754" y2="60056"/>
                          <a14:foregroundMark x1="5159" y1="57056" x2="5072" y2="60500"/>
                          <a14:foregroundMark x1="2319" y1="60722" x2="2319" y2="60722"/>
                          <a14:foregroundMark x1="5217" y1="56222" x2="5217" y2="56222"/>
                          <a14:foregroundMark x1="5217" y1="65889" x2="5217" y2="65889"/>
                          <a14:foregroundMark x1="5043" y1="66167" x2="5043" y2="66167"/>
                          <a14:foregroundMark x1="5188" y1="56611" x2="5188" y2="56611"/>
                          <a14:foregroundMark x1="5188" y1="55889" x2="5188" y2="55889"/>
                          <a14:foregroundMark x1="5217" y1="65778" x2="5217" y2="65778"/>
                          <a14:foregroundMark x1="5217" y1="65556" x2="5217" y2="65556"/>
                        </a14:backgroundRemoval>
                      </a14:imgEffect>
                    </a14:imgLayer>
                  </a14:imgProps>
                </a:ext>
                <a:ext uri="{28A0092B-C50C-407E-A947-70E740481C1C}">
                  <a14:useLocalDpi xmlns:a14="http://schemas.microsoft.com/office/drawing/2010/main" val="0"/>
                </a:ext>
              </a:extLst>
            </a:blip>
            <a:srcRect l="2095" t="54021" r="94748" b="32795"/>
            <a:stretch/>
          </p:blipFill>
          <p:spPr bwMode="auto">
            <a:xfrm>
              <a:off x="4029906" y="1213133"/>
              <a:ext cx="977544" cy="200250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https://howlandiceland2011.files.wordpress.com/2011/10/reykjavc3adk-daylight-hours_blog.jpg">
              <a:extLst>
                <a:ext uri="{FF2B5EF4-FFF2-40B4-BE49-F238E27FC236}">
                  <a16:creationId xmlns:a16="http://schemas.microsoft.com/office/drawing/2014/main" xmlns="" id="{7CFE0BDD-BFB0-43DD-B25F-784108781503}"/>
                </a:ext>
              </a:extLst>
            </p:cNvPr>
            <p:cNvPicPr>
              <a:picLocks noChangeAspect="1" noChangeArrowheads="1"/>
            </p:cNvPicPr>
            <p:nvPr/>
          </p:nvPicPr>
          <p:blipFill rotWithShape="1">
            <a:blip r:embed="rId20">
              <a:extLst>
                <a:ext uri="{BEBA8EAE-BF5A-486C-A8C5-ECC9F3942E4B}">
                  <a14:imgProps xmlns:a14="http://schemas.microsoft.com/office/drawing/2010/main">
                    <a14:imgLayer r:embed="rId18">
                      <a14:imgEffect>
                        <a14:backgroundRemoval t="55278" b="65778" l="2406" r="4986">
                          <a14:foregroundMark x1="4145" y1="60056" x2="4145" y2="60056"/>
                          <a14:foregroundMark x1="4116" y1="58667" x2="2899" y2="60611"/>
                          <a14:foregroundMark x1="2899" y1="60611" x2="3913" y2="63000"/>
                          <a14:foregroundMark x1="3913" y1="63000" x2="3884" y2="64611"/>
                          <a14:foregroundMark x1="4493" y1="65333" x2="4957" y2="56944"/>
                          <a14:foregroundMark x1="4986" y1="56889" x2="3507" y2="58278"/>
                          <a14:foregroundMark x1="3507" y1="58278" x2="2580" y2="60389"/>
                          <a14:foregroundMark x1="2812" y1="61111" x2="2841" y2="62278"/>
                        </a14:backgroundRemoval>
                      </a14:imgEffect>
                    </a14:imgLayer>
                  </a14:imgProps>
                </a:ext>
                <a:ext uri="{28A0092B-C50C-407E-A947-70E740481C1C}">
                  <a14:useLocalDpi xmlns:a14="http://schemas.microsoft.com/office/drawing/2010/main" val="0"/>
                </a:ext>
              </a:extLst>
            </a:blip>
            <a:srcRect l="2095" t="54021" r="94748" b="32795"/>
            <a:stretch/>
          </p:blipFill>
          <p:spPr bwMode="auto">
            <a:xfrm rot="19672499">
              <a:off x="4072518" y="1444064"/>
              <a:ext cx="977544" cy="20025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xmlns="" id="{94721B1B-C26A-49BB-8996-BFCC98E08873}"/>
              </a:ext>
            </a:extLst>
          </p:cNvPr>
          <p:cNvGrpSpPr/>
          <p:nvPr/>
        </p:nvGrpSpPr>
        <p:grpSpPr>
          <a:xfrm>
            <a:off x="10090347" y="1167259"/>
            <a:ext cx="1854663" cy="2044490"/>
            <a:chOff x="10090347" y="1167259"/>
            <a:chExt cx="1854663" cy="2044490"/>
          </a:xfrm>
        </p:grpSpPr>
        <p:pic>
          <p:nvPicPr>
            <p:cNvPr id="43" name="Picture 6" descr="https://howlandiceland2011.files.wordpress.com/2011/10/reykjavc3adk-daylight-hours_blog.jpg">
              <a:extLst>
                <a:ext uri="{FF2B5EF4-FFF2-40B4-BE49-F238E27FC236}">
                  <a16:creationId xmlns:a16="http://schemas.microsoft.com/office/drawing/2014/main" xmlns="" id="{806D9D33-4C0C-4575-A01F-8F23B6DA9EBB}"/>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78167" b="89056" l="8522" r="13913">
                          <a14:foregroundMark x1="10232" y1="84778" x2="10232" y2="84778"/>
                          <a14:foregroundMark x1="12464" y1="80778" x2="10522" y2="81167"/>
                          <a14:foregroundMark x1="10522" y1="81167" x2="8783" y2="82722"/>
                          <a14:foregroundMark x1="8783" y1="82722" x2="10783" y2="83833"/>
                          <a14:foregroundMark x1="10783" y1="83833" x2="12580" y2="83167"/>
                          <a14:foregroundMark x1="12580" y1="83167" x2="11478" y2="86389"/>
                          <a14:foregroundMark x1="11478" y1="86389" x2="12377" y2="86389"/>
                          <a14:foregroundMark x1="12116" y1="79667" x2="13217" y2="82556"/>
                          <a14:foregroundMark x1="13217" y1="82556" x2="13333" y2="86000"/>
                          <a14:foregroundMark x1="13333" y1="86000" x2="10841" y2="80611"/>
                          <a14:foregroundMark x1="10841" y1="80611" x2="11130" y2="83944"/>
                          <a14:foregroundMark x1="11130" y1="83944" x2="10986" y2="87389"/>
                          <a14:foregroundMark x1="10986" y1="87389" x2="9681" y2="84889"/>
                          <a14:foregroundMark x1="9681" y1="84889" x2="9681" y2="81222"/>
                          <a14:foregroundMark x1="8986" y1="84167" x2="11710" y2="88000"/>
                          <a14:foregroundMark x1="11710" y1="88000" x2="13043" y2="85944"/>
                          <a14:foregroundMark x1="13043" y1="85944" x2="13449" y2="82833"/>
                          <a14:foregroundMark x1="13449" y1="82833" x2="13449" y2="82611"/>
                          <a14:foregroundMark x1="10986" y1="88556" x2="9507" y2="87111"/>
                          <a14:foregroundMark x1="9507" y1="87111" x2="8725" y2="84167"/>
                          <a14:foregroundMark x1="8725" y1="84167" x2="8783" y2="84056"/>
                          <a14:foregroundMark x1="8522" y1="83389" x2="8522" y2="83389"/>
                          <a14:foregroundMark x1="13913" y1="84278" x2="13478" y2="86556"/>
                        </a14:backgroundRemoval>
                      </a14:imgEffect>
                    </a14:imgLayer>
                  </a14:imgProps>
                </a:ext>
                <a:ext uri="{28A0092B-C50C-407E-A947-70E740481C1C}">
                  <a14:useLocalDpi xmlns:a14="http://schemas.microsoft.com/office/drawing/2010/main" val="0"/>
                </a:ext>
              </a:extLst>
            </a:blip>
            <a:srcRect l="8099" t="76879" r="85521" b="9489"/>
            <a:stretch/>
          </p:blipFill>
          <p:spPr bwMode="auto">
            <a:xfrm>
              <a:off x="10090347" y="1167259"/>
              <a:ext cx="1854663" cy="204449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https://howlandiceland2011.files.wordpress.com/2011/10/reykjavc3adk-daylight-hours_blog.jpg">
              <a:extLst>
                <a:ext uri="{FF2B5EF4-FFF2-40B4-BE49-F238E27FC236}">
                  <a16:creationId xmlns:a16="http://schemas.microsoft.com/office/drawing/2014/main" xmlns="" id="{DAAA5F3D-4DA2-4610-9494-38ACB761D5B4}"/>
                </a:ext>
              </a:extLst>
            </p:cNvPr>
            <p:cNvPicPr>
              <a:picLocks noChangeAspect="1" noChangeArrowheads="1"/>
            </p:cNvPicPr>
            <p:nvPr/>
          </p:nvPicPr>
          <p:blipFill rotWithShape="1">
            <a:blip r:embed="rId19">
              <a:extLst>
                <a:ext uri="{BEBA8EAE-BF5A-486C-A8C5-ECC9F3942E4B}">
                  <a14:imgProps xmlns:a14="http://schemas.microsoft.com/office/drawing/2010/main">
                    <a14:imgLayer r:embed="rId18">
                      <a14:imgEffect>
                        <a14:backgroundRemoval t="55278" b="66167" l="2319" r="5217">
                          <a14:foregroundMark x1="3768" y1="58222" x2="3855" y2="61389"/>
                          <a14:foregroundMark x1="3855" y1="61389" x2="4667" y2="58389"/>
                          <a14:foregroundMark x1="4667" y1="58389" x2="4812" y2="65056"/>
                          <a14:foregroundMark x1="4812" y1="65056" x2="3333" y2="63833"/>
                          <a14:foregroundMark x1="3333" y1="63833" x2="3014" y2="60500"/>
                          <a14:foregroundMark x1="3014" y1="60500" x2="3913" y2="57778"/>
                          <a14:foregroundMark x1="3913" y1="57778" x2="4696" y2="56944"/>
                          <a14:foregroundMark x1="4174" y1="56500" x2="2870" y2="58667"/>
                          <a14:foregroundMark x1="2870" y1="58667" x2="2754" y2="60056"/>
                          <a14:foregroundMark x1="5159" y1="57056" x2="5072" y2="60500"/>
                          <a14:foregroundMark x1="2319" y1="60722" x2="2319" y2="60722"/>
                          <a14:foregroundMark x1="5217" y1="56222" x2="5217" y2="56222"/>
                          <a14:foregroundMark x1="5217" y1="65889" x2="5217" y2="65889"/>
                          <a14:foregroundMark x1="5043" y1="66167" x2="5043" y2="66167"/>
                          <a14:foregroundMark x1="5188" y1="56611" x2="5188" y2="56611"/>
                          <a14:foregroundMark x1="5188" y1="55889" x2="5188" y2="55889"/>
                          <a14:foregroundMark x1="5217" y1="65778" x2="5217" y2="65778"/>
                          <a14:foregroundMark x1="5217" y1="65556" x2="5217" y2="65556"/>
                        </a14:backgroundRemoval>
                      </a14:imgEffect>
                    </a14:imgLayer>
                  </a14:imgProps>
                </a:ext>
                <a:ext uri="{28A0092B-C50C-407E-A947-70E740481C1C}">
                  <a14:useLocalDpi xmlns:a14="http://schemas.microsoft.com/office/drawing/2010/main" val="0"/>
                </a:ext>
              </a:extLst>
            </a:blip>
            <a:srcRect l="2095" t="54021" r="94748" b="32795"/>
            <a:stretch/>
          </p:blipFill>
          <p:spPr bwMode="auto">
            <a:xfrm>
              <a:off x="10090347" y="1167259"/>
              <a:ext cx="977544" cy="2002505"/>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ectangle 16">
            <a:extLst>
              <a:ext uri="{FF2B5EF4-FFF2-40B4-BE49-F238E27FC236}">
                <a16:creationId xmlns:a16="http://schemas.microsoft.com/office/drawing/2014/main" xmlns="" id="{E6150F1F-E723-420D-A5C5-C79BD9BBA385}"/>
              </a:ext>
            </a:extLst>
          </p:cNvPr>
          <p:cNvSpPr/>
          <p:nvPr/>
        </p:nvSpPr>
        <p:spPr>
          <a:xfrm>
            <a:off x="7596551" y="3665948"/>
            <a:ext cx="656580" cy="1618229"/>
          </a:xfrm>
          <a:prstGeom prst="rect">
            <a:avLst/>
          </a:prstGeom>
          <a:solidFill>
            <a:srgbClr val="F1F1F1"/>
          </a:solidFill>
          <a:ln>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a16="http://schemas.microsoft.com/office/drawing/2014/main" xmlns=""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beings at the end of the last larval instar.</a:t>
            </a:r>
          </a:p>
        </p:txBody>
      </p:sp>
    </p:spTree>
    <p:extLst>
      <p:ext uri="{BB962C8B-B14F-4D97-AF65-F5344CB8AC3E}">
        <p14:creationId xmlns:p14="http://schemas.microsoft.com/office/powerpoint/2010/main" val="48478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17" grpId="0" animBg="1"/>
      <p:bldP spid="19"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ED016E-B05D-4998-BBE3-31264E6D7D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FDE3E628-B7E1-43C4-96F3-5567056300AA}"/>
              </a:ext>
            </a:extLst>
          </p:cNvPr>
          <p:cNvSpPr>
            <a:spLocks noGrp="1"/>
          </p:cNvSpPr>
          <p:nvPr>
            <p:ph idx="1"/>
          </p:nvPr>
        </p:nvSpPr>
        <p:spPr/>
        <p:txBody>
          <a:bodyPr>
            <a:normAutofit fontScale="77500" lnSpcReduction="20000"/>
          </a:bodyPr>
          <a:lstStyle/>
          <a:p>
            <a:pPr fontAlgn="base">
              <a:buFont typeface="Arial" charset="0"/>
              <a:buChar char="•"/>
            </a:pPr>
            <a:r>
              <a:rPr lang="en-US" dirty="0">
                <a:solidFill>
                  <a:srgbClr val="000000"/>
                </a:solidFill>
                <a:latin typeface="Calibri" charset="0"/>
              </a:rPr>
              <a:t>Question​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Implies the research to address that complication or question?​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Our experiment was designed using two strains of </a:t>
            </a:r>
            <a:r>
              <a:rPr lang="en-US" i="1" dirty="0">
                <a:solidFill>
                  <a:srgbClr val="000000"/>
                </a:solidFill>
                <a:latin typeface="Calibri" charset="0"/>
              </a:rPr>
              <a:t>Ostrinia nubilalis </a:t>
            </a:r>
            <a:r>
              <a:rPr lang="en-US" dirty="0">
                <a:solidFill>
                  <a:srgbClr val="000000"/>
                </a:solidFill>
                <a:latin typeface="Calibri" charset="0"/>
              </a:rPr>
              <a:t>with  genetically different diapause lengths. We exposed each strain conditions that induce diapause and measured the degree to which diapause length altered nutrition accumulation in preparation for diapause and nutrition depletion during diapause.​</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 then determine if the genotype for diapause length played any significant role in nutrition accumulation in preparation for diapause and how nutrition depletion changes across diapause within each strain and between each strain.​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Could we capitalize on this information about nutrition accumulation and depletion to inform how we manage winning insect pests?​</a:t>
            </a:r>
            <a:endParaRPr lang="en-US" dirty="0"/>
          </a:p>
        </p:txBody>
      </p:sp>
    </p:spTree>
    <p:extLst>
      <p:ext uri="{BB962C8B-B14F-4D97-AF65-F5344CB8AC3E}">
        <p14:creationId xmlns:p14="http://schemas.microsoft.com/office/powerpoint/2010/main" val="142110189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pPr fontAlgn="base">
              <a:buFont typeface="Arial" charset="0"/>
              <a:buChar char="•"/>
            </a:pPr>
            <a:r>
              <a:rPr lang="en-US" dirty="0">
                <a:solidFill>
                  <a:srgbClr val="000000"/>
                </a:solidFill>
                <a:latin typeface="Calibri" charset="0"/>
              </a:rPr>
              <a:t>Hypothesis​</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Clear testable hypothesis that will advance knowledge and understanding​</a:t>
            </a:r>
          </a:p>
          <a:p>
            <a:pPr lvl="1" fontAlgn="base">
              <a:buFont typeface="Arial" charset="0"/>
              <a:buChar char="•"/>
            </a:pPr>
            <a:r>
              <a:rPr lang="en-US" dirty="0">
                <a:solidFill>
                  <a:srgbClr val="000000"/>
                </a:solidFill>
                <a:latin typeface="Calibri" charset="0"/>
              </a:rPr>
              <a:t>This work is the first phase of a two phase process. </a:t>
            </a:r>
          </a:p>
          <a:p>
            <a:pPr lvl="2" fontAlgn="base">
              <a:buFont typeface="Arial" charset="0"/>
              <a:buChar char="•"/>
            </a:pPr>
            <a:r>
              <a:rPr lang="en-US" dirty="0">
                <a:solidFill>
                  <a:srgbClr val="000000"/>
                </a:solidFill>
                <a:latin typeface="Calibri" charset="0"/>
              </a:rPr>
              <a:t>Phase I: Is there a clear delineation in nutrition accumulation between strains?</a:t>
            </a:r>
          </a:p>
          <a:p>
            <a:pPr lvl="2" fontAlgn="base">
              <a:buFont typeface="Arial" charset="0"/>
              <a:buChar char="•"/>
            </a:pPr>
            <a:r>
              <a:rPr lang="en-US" dirty="0">
                <a:solidFill>
                  <a:srgbClr val="000000"/>
                </a:solidFill>
                <a:latin typeface="Calibri" charset="0"/>
              </a:rPr>
              <a:t>Phase II: Can we make skinny larvae</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We hypothesized nutrient accumulation and depletion in </a:t>
            </a:r>
            <a:r>
              <a:rPr lang="en-US" i="1" dirty="0">
                <a:solidFill>
                  <a:srgbClr val="000000"/>
                </a:solidFill>
                <a:latin typeface="Calibri" charset="0"/>
              </a:rPr>
              <a:t>O. nubilalis </a:t>
            </a:r>
            <a:r>
              <a:rPr lang="en-US" dirty="0">
                <a:solidFill>
                  <a:srgbClr val="000000"/>
                </a:solidFill>
                <a:latin typeface="Calibri" charset="0"/>
              </a:rPr>
              <a:t>is directly proportional to diapause length and as such will be significantly different between the two strains tested. ​</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The more time spent in diapause, the more energy you need to store and the slower you use that energy​</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Nutrition accumulation is a possible pest management target for ECB</a:t>
            </a:r>
          </a:p>
          <a:p>
            <a:endParaRPr lang="en-US" dirty="0"/>
          </a:p>
        </p:txBody>
      </p:sp>
    </p:spTree>
    <p:extLst>
      <p:ext uri="{BB962C8B-B14F-4D97-AF65-F5344CB8AC3E}">
        <p14:creationId xmlns:p14="http://schemas.microsoft.com/office/powerpoint/2010/main" val="14639371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Temperature Determines Insect Activity</a:t>
            </a:r>
          </a:p>
        </p:txBody>
      </p:sp>
      <p:sp>
        <p:nvSpPr>
          <p:cNvPr id="3" name="Content Placeholder 2"/>
          <p:cNvSpPr>
            <a:spLocks noGrp="1"/>
          </p:cNvSpPr>
          <p:nvPr>
            <p:ph idx="1"/>
          </p:nvPr>
        </p:nvSpPr>
        <p:spPr>
          <a:xfrm>
            <a:off x="275573" y="1690688"/>
            <a:ext cx="4421321" cy="4522222"/>
          </a:xfrm>
        </p:spPr>
        <p:txBody>
          <a:bodyPr>
            <a:normAutofit/>
          </a:bodyPr>
          <a:lstStyle/>
          <a:p>
            <a:pPr marL="514350" indent="-514350">
              <a:buFont typeface="+mj-lt"/>
              <a:buAutoNum type="arabicPeriod"/>
            </a:pPr>
            <a:r>
              <a:rPr lang="en-US" sz="3200" dirty="0"/>
              <a:t>Insects are ectotherms</a:t>
            </a:r>
          </a:p>
          <a:p>
            <a:pPr marL="514350" indent="-514350">
              <a:buFont typeface="+mj-lt"/>
              <a:buAutoNum type="arabicPeriod"/>
            </a:pPr>
            <a:r>
              <a:rPr lang="en-US" sz="3200" dirty="0"/>
              <a:t>Metabolic rate is proportional to external temperatures</a:t>
            </a:r>
          </a:p>
          <a:p>
            <a:pPr marL="514350" indent="-514350">
              <a:buFont typeface="+mj-lt"/>
              <a:buAutoNum type="arabicPeriod"/>
            </a:pPr>
            <a:r>
              <a:rPr lang="en-US" sz="3200" dirty="0"/>
              <a:t>Metabolic rate determines activity levels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6894" y="1415239"/>
            <a:ext cx="6721185" cy="48936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 name="Text Box 4"/>
          <p:cNvSpPr txBox="1">
            <a:spLocks noChangeArrowheads="1"/>
          </p:cNvSpPr>
          <p:nvPr/>
        </p:nvSpPr>
        <p:spPr bwMode="auto">
          <a:xfrm>
            <a:off x="8861922" y="6626136"/>
            <a:ext cx="3918651"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x-none" sz="1089" b="1" dirty="0">
                <a:latin typeface="Arial" charset="0"/>
              </a:rPr>
              <a:t>R. F. </a:t>
            </a:r>
            <a:r>
              <a:rPr lang="en-GB" altLang="x-none" sz="1089" b="1" dirty="0" err="1">
                <a:latin typeface="Arial" charset="0"/>
              </a:rPr>
              <a:t>Nespolo</a:t>
            </a:r>
            <a:r>
              <a:rPr lang="en-GB" altLang="x-none" sz="1089" b="1" dirty="0">
                <a:latin typeface="Arial" charset="0"/>
              </a:rPr>
              <a:t> et al. J </a:t>
            </a:r>
            <a:r>
              <a:rPr lang="en-GB" altLang="x-none" sz="1089" b="1" dirty="0" err="1">
                <a:latin typeface="Arial" charset="0"/>
              </a:rPr>
              <a:t>Exp</a:t>
            </a:r>
            <a:r>
              <a:rPr lang="en-GB" altLang="x-none" sz="1089" b="1" dirty="0">
                <a:latin typeface="Arial" charset="0"/>
              </a:rPr>
              <a:t> </a:t>
            </a:r>
            <a:r>
              <a:rPr lang="en-GB" altLang="x-none" sz="1089" b="1" dirty="0" err="1">
                <a:latin typeface="Arial" charset="0"/>
              </a:rPr>
              <a:t>Biol</a:t>
            </a:r>
            <a:r>
              <a:rPr lang="en-GB" altLang="x-none" sz="1089" b="1" dirty="0">
                <a:latin typeface="Arial" charset="0"/>
              </a:rPr>
              <a:t> 2003;206</a:t>
            </a:r>
          </a:p>
        </p:txBody>
      </p:sp>
      <p:sp>
        <p:nvSpPr>
          <p:cNvPr id="6" name="Text Box 1"/>
          <p:cNvSpPr txBox="1">
            <a:spLocks noChangeArrowheads="1"/>
          </p:cNvSpPr>
          <p:nvPr/>
        </p:nvSpPr>
        <p:spPr bwMode="auto">
          <a:xfrm>
            <a:off x="6464595" y="1541721"/>
            <a:ext cx="4569528" cy="2775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9pPr>
          </a:lstStyle>
          <a:p>
            <a:pPr algn="ctr"/>
            <a:r>
              <a:rPr lang="en-GB" altLang="x-none" sz="1452" b="1" dirty="0">
                <a:latin typeface="Arial" charset="0"/>
              </a:rPr>
              <a:t>Oxygen consumption and body mass </a:t>
            </a:r>
            <a:r>
              <a:rPr lang="en-GB" altLang="x-none" sz="1452" b="1">
                <a:latin typeface="Arial" charset="0"/>
              </a:rPr>
              <a:t>in crickets</a:t>
            </a:r>
            <a:endParaRPr lang="en-GB" altLang="x-none" sz="1452" b="1" dirty="0">
              <a:latin typeface="Arial" charset="0"/>
            </a:endParaRPr>
          </a:p>
        </p:txBody>
      </p:sp>
    </p:spTree>
    <p:extLst>
      <p:ext uri="{BB962C8B-B14F-4D97-AF65-F5344CB8AC3E}">
        <p14:creationId xmlns:p14="http://schemas.microsoft.com/office/powerpoint/2010/main" val="13093378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13852" t="46576" r="20178" b="584"/>
          <a:stretch/>
        </p:blipFill>
        <p:spPr>
          <a:xfrm>
            <a:off x="2450953" y="1996675"/>
            <a:ext cx="8217048" cy="3875484"/>
          </a:xfrm>
          <a:prstGeom prst="rect">
            <a:avLst/>
          </a:prstGeom>
        </p:spPr>
      </p:pic>
      <p:sp>
        <p:nvSpPr>
          <p:cNvPr id="2" name="Title 1"/>
          <p:cNvSpPr>
            <a:spLocks noGrp="1"/>
          </p:cNvSpPr>
          <p:nvPr>
            <p:ph type="title"/>
          </p:nvPr>
        </p:nvSpPr>
        <p:spPr>
          <a:xfrm>
            <a:off x="1931194" y="1058356"/>
            <a:ext cx="8336756" cy="994172"/>
          </a:xfrm>
        </p:spPr>
        <p:txBody>
          <a:bodyPr>
            <a:normAutofit/>
          </a:bodyPr>
          <a:lstStyle/>
          <a:p>
            <a:r>
              <a:rPr lang="en-US" sz="2700"/>
              <a:t>Temperatures differ geographically, BUT winter temperatures differ </a:t>
            </a:r>
            <a:r>
              <a:rPr lang="en-US" sz="2700" u="sng"/>
              <a:t>MORE!</a:t>
            </a:r>
          </a:p>
        </p:txBody>
      </p:sp>
      <p:pic>
        <p:nvPicPr>
          <p:cNvPr id="48" name="Picture 47"/>
          <p:cNvPicPr>
            <a:picLocks noChangeAspect="1"/>
          </p:cNvPicPr>
          <p:nvPr/>
        </p:nvPicPr>
        <p:blipFill>
          <a:blip r:embed="rId4"/>
          <a:stretch>
            <a:fillRect/>
          </a:stretch>
        </p:blipFill>
        <p:spPr>
          <a:xfrm>
            <a:off x="1524000" y="2004951"/>
            <a:ext cx="4366872" cy="3867208"/>
          </a:xfrm>
          <a:prstGeom prst="rect">
            <a:avLst/>
          </a:prstGeom>
        </p:spPr>
      </p:pic>
      <p:sp>
        <p:nvSpPr>
          <p:cNvPr id="50" name="Left Arrow 49"/>
          <p:cNvSpPr/>
          <p:nvPr/>
        </p:nvSpPr>
        <p:spPr>
          <a:xfrm>
            <a:off x="5177161" y="3130154"/>
            <a:ext cx="622377" cy="300038"/>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Right Arrow 51"/>
          <p:cNvSpPr/>
          <p:nvPr/>
        </p:nvSpPr>
        <p:spPr>
          <a:xfrm>
            <a:off x="9378557" y="2959297"/>
            <a:ext cx="529161" cy="28932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TextBox 56"/>
          <p:cNvSpPr txBox="1"/>
          <p:nvPr/>
        </p:nvSpPr>
        <p:spPr>
          <a:xfrm>
            <a:off x="6977100" y="5058434"/>
            <a:ext cx="2733537"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40ᵒ-50ᵒF Degree Difference</a:t>
            </a:r>
          </a:p>
        </p:txBody>
      </p:sp>
      <p:pic>
        <p:nvPicPr>
          <p:cNvPr id="58"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15615" t="57046" r="70190" b="6866"/>
          <a:stretch/>
        </p:blipFill>
        <p:spPr>
          <a:xfrm>
            <a:off x="5890872" y="4661297"/>
            <a:ext cx="808878" cy="1210865"/>
          </a:xfrm>
          <a:prstGeom prst="rect">
            <a:avLst/>
          </a:prstGeom>
        </p:spPr>
      </p:pic>
      <p:sp>
        <p:nvSpPr>
          <p:cNvPr id="62" name="TextBox 61"/>
          <p:cNvSpPr txBox="1"/>
          <p:nvPr/>
        </p:nvSpPr>
        <p:spPr>
          <a:xfrm>
            <a:off x="2681622" y="5058435"/>
            <a:ext cx="1608374"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10ᵒF Difference</a:t>
            </a:r>
          </a:p>
        </p:txBody>
      </p:sp>
      <p:sp>
        <p:nvSpPr>
          <p:cNvPr id="63" name="Left Arrow 62"/>
          <p:cNvSpPr/>
          <p:nvPr/>
        </p:nvSpPr>
        <p:spPr>
          <a:xfrm>
            <a:off x="5354065" y="5116706"/>
            <a:ext cx="445473" cy="300038"/>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ight Arrow 63"/>
          <p:cNvSpPr/>
          <p:nvPr/>
        </p:nvSpPr>
        <p:spPr>
          <a:xfrm flipH="1">
            <a:off x="10039353" y="5122064"/>
            <a:ext cx="529161" cy="28932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TextBox 14"/>
          <p:cNvSpPr txBox="1"/>
          <p:nvPr/>
        </p:nvSpPr>
        <p:spPr>
          <a:xfrm>
            <a:off x="6845530" y="5471046"/>
            <a:ext cx="3408962"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Insects evolve to cope with winter</a:t>
            </a:r>
          </a:p>
        </p:txBody>
      </p:sp>
    </p:spTree>
    <p:extLst>
      <p:ext uri="{BB962C8B-B14F-4D97-AF65-F5344CB8AC3E}">
        <p14:creationId xmlns:p14="http://schemas.microsoft.com/office/powerpoint/2010/main" val="25698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8" presetClass="entr" presetSubtype="0" accel="5000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set>
                                      <p:cBhvr>
                                        <p:cTn id="25" dur="455" fill="hold">
                                          <p:stCondLst>
                                            <p:cond delay="0"/>
                                          </p:stCondLst>
                                        </p:cTn>
                                        <p:tgtEl>
                                          <p:spTgt spid="57"/>
                                        </p:tgtEl>
                                        <p:attrNameLst>
                                          <p:attrName>style.rotation</p:attrName>
                                        </p:attrNameLst>
                                      </p:cBhvr>
                                      <p:to>
                                        <p:strVal val="-45.0"/>
                                      </p:to>
                                    </p:set>
                                    <p:anim calcmode="lin" valueType="num">
                                      <p:cBhvr>
                                        <p:cTn id="26" dur="455" fill="hold">
                                          <p:stCondLst>
                                            <p:cond delay="455"/>
                                          </p:stCondLst>
                                        </p:cTn>
                                        <p:tgtEl>
                                          <p:spTgt spid="57"/>
                                        </p:tgtEl>
                                        <p:attrNameLst>
                                          <p:attrName>style.rotation</p:attrName>
                                        </p:attrNameLst>
                                      </p:cBhvr>
                                      <p:tavLst>
                                        <p:tav tm="0">
                                          <p:val>
                                            <p:fltVal val="-45"/>
                                          </p:val>
                                        </p:tav>
                                        <p:tav tm="69900">
                                          <p:val>
                                            <p:fltVal val="45"/>
                                          </p:val>
                                        </p:tav>
                                        <p:tav tm="100000">
                                          <p:val>
                                            <p:fltVal val="0"/>
                                          </p:val>
                                        </p:tav>
                                      </p:tavLst>
                                    </p:anim>
                                    <p:anim calcmode="lin" valueType="num">
                                      <p:cBhvr>
                                        <p:cTn id="27" dur="455" fill="hold">
                                          <p:stCondLst>
                                            <p:cond delay="0"/>
                                          </p:stCondLst>
                                        </p:cTn>
                                        <p:tgtEl>
                                          <p:spTgt spid="57"/>
                                        </p:tgtEl>
                                        <p:attrNameLst>
                                          <p:attrName>ppt_y</p:attrName>
                                        </p:attrNameLst>
                                      </p:cBhvr>
                                      <p:tavLst>
                                        <p:tav tm="0">
                                          <p:val>
                                            <p:strVal val="#ppt_y-1"/>
                                          </p:val>
                                        </p:tav>
                                        <p:tav tm="100000">
                                          <p:val>
                                            <p:strVal val="#ppt_y-(0.354*#ppt_w-0.172*#ppt_h)"/>
                                          </p:val>
                                        </p:tav>
                                      </p:tavLst>
                                    </p:anim>
                                    <p:anim calcmode="lin" valueType="num">
                                      <p:cBhvr>
                                        <p:cTn id="28" dur="156" decel="50000" autoRev="1" fill="hold">
                                          <p:stCondLst>
                                            <p:cond delay="455"/>
                                          </p:stCondLst>
                                        </p:cTn>
                                        <p:tgtEl>
                                          <p:spTgt spid="57"/>
                                        </p:tgtEl>
                                        <p:attrNameLst>
                                          <p:attrName>ppt_y</p:attrName>
                                        </p:attrNameLst>
                                      </p:cBhvr>
                                      <p:tavLst>
                                        <p:tav tm="0">
                                          <p:val>
                                            <p:strVal val="#ppt_y-(0.354*#ppt_w-0.172*#ppt_h)"/>
                                          </p:val>
                                        </p:tav>
                                        <p:tav tm="100000">
                                          <p:val>
                                            <p:strVal val="#ppt_y-(0.354*#ppt_w-0.172*#ppt_h)-#ppt_h/2"/>
                                          </p:val>
                                        </p:tav>
                                      </p:tavLst>
                                    </p:anim>
                                    <p:anim calcmode="lin" valueType="num">
                                      <p:cBhvr>
                                        <p:cTn id="29" dur="136" fill="hold">
                                          <p:stCondLst>
                                            <p:cond delay="864"/>
                                          </p:stCondLst>
                                        </p:cTn>
                                        <p:tgtEl>
                                          <p:spTgt spid="57"/>
                                        </p:tgtEl>
                                        <p:attrNameLst>
                                          <p:attrName>ppt_y</p:attrName>
                                        </p:attrNameLst>
                                      </p:cBhvr>
                                      <p:tavLst>
                                        <p:tav tm="0">
                                          <p:val>
                                            <p:strVal val="#ppt_y-(0.354*#ppt_w-0.172*#ppt_h)"/>
                                          </p:val>
                                        </p:tav>
                                        <p:tav tm="100000">
                                          <p:val>
                                            <p:strVal val="#ppt_y"/>
                                          </p:val>
                                        </p:tav>
                                      </p:tavLst>
                                    </p:anim>
                                  </p:childTnLst>
                                </p:cTn>
                              </p:par>
                              <p:par>
                                <p:cTn id="30" presetID="1"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2" grpId="0" animBg="1"/>
      <p:bldP spid="57" grpId="0" animBg="1"/>
      <p:bldP spid="62" grpId="0" animBg="1"/>
      <p:bldP spid="63" grpId="0" animBg="1"/>
      <p:bldP spid="64" grpId="0" animBg="1"/>
      <p:bldP spid="15"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effect does treatment have on lipid accumulation?</a:t>
            </a:r>
          </a:p>
        </p:txBody>
      </p:sp>
      <p:sp>
        <p:nvSpPr>
          <p:cNvPr id="3" name="Content Placeholder 2"/>
          <p:cNvSpPr>
            <a:spLocks noGrp="1"/>
          </p:cNvSpPr>
          <p:nvPr>
            <p:ph idx="1"/>
          </p:nvPr>
        </p:nvSpPr>
        <p:spPr>
          <a:xfrm>
            <a:off x="609600" y="1600203"/>
            <a:ext cx="4662240" cy="4525963"/>
          </a:xfrm>
        </p:spPr>
        <p:txBody>
          <a:bodyPr/>
          <a:lstStyle/>
          <a:p>
            <a:r>
              <a:rPr lang="en-US" dirty="0"/>
              <a:t>ECB exposed to conditions that induce diapause accumulate more lipids compared to larvae in non diapause conditions.</a:t>
            </a:r>
          </a:p>
        </p:txBody>
      </p:sp>
      <p:pic>
        <p:nvPicPr>
          <p:cNvPr id="6"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6037"/>
          <a:stretch/>
        </p:blipFill>
        <p:spPr>
          <a:xfrm>
            <a:off x="6096000" y="1563617"/>
            <a:ext cx="1991529" cy="3774926"/>
          </a:xfrm>
          <a:prstGeom prst="rect">
            <a:avLst/>
          </a:prstGeom>
        </p:spPr>
      </p:pic>
      <p:pic>
        <p:nvPicPr>
          <p:cNvPr id="4"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9530733" y="1563617"/>
            <a:ext cx="2038292" cy="3740123"/>
          </a:xfrm>
          <a:prstGeom prst="rect">
            <a:avLst/>
          </a:prstGeom>
        </p:spPr>
      </p:pic>
      <p:sp>
        <p:nvSpPr>
          <p:cNvPr id="17" name="L-Shape 16"/>
          <p:cNvSpPr/>
          <p:nvPr/>
        </p:nvSpPr>
        <p:spPr>
          <a:xfrm rot="2614971">
            <a:off x="8627387" y="2957621"/>
            <a:ext cx="1032794" cy="1008221"/>
          </a:xfrm>
          <a:prstGeom prst="corner">
            <a:avLst>
              <a:gd name="adj1" fmla="val 19420"/>
              <a:gd name="adj2" fmla="val 18146"/>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TextBox 18"/>
          <p:cNvSpPr txBox="1"/>
          <p:nvPr/>
        </p:nvSpPr>
        <p:spPr>
          <a:xfrm>
            <a:off x="6096000" y="5422187"/>
            <a:ext cx="1991530" cy="1200329"/>
          </a:xfrm>
          <a:prstGeom prst="rect">
            <a:avLst/>
          </a:prstGeom>
          <a:noFill/>
        </p:spPr>
        <p:txBody>
          <a:bodyPr wrap="square" rtlCol="0">
            <a:spAutoFit/>
          </a:bodyPr>
          <a:lstStyle/>
          <a:p>
            <a:r>
              <a:rPr lang="en-US" sz="3600" b="1"/>
              <a:t>Non Diapause</a:t>
            </a:r>
            <a:endParaRPr lang="en-US" sz="3600" b="1" dirty="0"/>
          </a:p>
        </p:txBody>
      </p:sp>
      <p:sp>
        <p:nvSpPr>
          <p:cNvPr id="20" name="TextBox 19"/>
          <p:cNvSpPr txBox="1"/>
          <p:nvPr/>
        </p:nvSpPr>
        <p:spPr>
          <a:xfrm>
            <a:off x="9530733" y="5431511"/>
            <a:ext cx="2051667" cy="646331"/>
          </a:xfrm>
          <a:prstGeom prst="rect">
            <a:avLst/>
          </a:prstGeom>
          <a:noFill/>
        </p:spPr>
        <p:txBody>
          <a:bodyPr wrap="square" rtlCol="0">
            <a:spAutoFit/>
          </a:bodyPr>
          <a:lstStyle/>
          <a:p>
            <a:r>
              <a:rPr lang="en-US" sz="3600" b="1"/>
              <a:t>Diapause</a:t>
            </a:r>
            <a:endParaRPr lang="en-US" sz="3600" b="1" dirty="0"/>
          </a:p>
        </p:txBody>
      </p:sp>
    </p:spTree>
    <p:extLst>
      <p:ext uri="{BB962C8B-B14F-4D97-AF65-F5344CB8AC3E}">
        <p14:creationId xmlns:p14="http://schemas.microsoft.com/office/powerpoint/2010/main" val="15216078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LEAN/LIPID</a:t>
            </a:r>
            <a:r>
              <a:rPr lang="en-US" dirty="0"/>
              <a:t> mass accumulation</a:t>
            </a:r>
          </a:p>
        </p:txBody>
      </p:sp>
      <p:graphicFrame>
        <p:nvGraphicFramePr>
          <p:cNvPr id="4" name="Chart 3">
            <a:extLst>
              <a:ext uri="{FF2B5EF4-FFF2-40B4-BE49-F238E27FC236}">
                <a16:creationId xmlns:a16="http://schemas.microsoft.com/office/drawing/2014/main" xmlns="" id="{E37908D7-9AAD-4912-ACF8-AE974CA0D79B}"/>
              </a:ext>
            </a:extLst>
          </p:cNvPr>
          <p:cNvGraphicFramePr/>
          <p:nvPr>
            <p:extLst/>
          </p:nvPr>
        </p:nvGraphicFramePr>
        <p:xfrm>
          <a:off x="1841500" y="1193800"/>
          <a:ext cx="8432800" cy="5511800"/>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p:cNvSpPr/>
          <p:nvPr/>
        </p:nvSpPr>
        <p:spPr>
          <a:xfrm>
            <a:off x="6802023" y="5276302"/>
            <a:ext cx="3067506" cy="769441"/>
          </a:xfrm>
          <a:prstGeom prst="rect">
            <a:avLst/>
          </a:prstGeom>
          <a:noFill/>
        </p:spPr>
        <p:txBody>
          <a:bodyPr wrap="none" lIns="91440" tIns="45720" rIns="91440" bIns="45720">
            <a:spAutoFit/>
          </a:bodyPr>
          <a:lstStyle/>
          <a:p>
            <a:pPr algn="ctr"/>
            <a:r>
              <a:rPr lang="en-US" sz="4400" b="1">
                <a:ln w="12700">
                  <a:noFill/>
                  <a:prstDash val="solid"/>
                </a:ln>
                <a:pattFill prst="narHorz">
                  <a:fgClr>
                    <a:srgbClr val="FF0000"/>
                  </a:fgClr>
                  <a:bgClr>
                    <a:schemeClr val="bg1"/>
                  </a:bgClr>
                </a:pattFill>
                <a:effectLst>
                  <a:innerShdw blurRad="177800">
                    <a:schemeClr val="accent3">
                      <a:lumMod val="50000"/>
                    </a:schemeClr>
                  </a:innerShdw>
                </a:effectLst>
              </a:rPr>
              <a:t>PREDICTION</a:t>
            </a:r>
            <a:endParaRPr lang="en-US" sz="4400" b="1" dirty="0">
              <a:ln w="12700">
                <a:noFill/>
                <a:prstDash val="solid"/>
              </a:ln>
              <a:pattFill prst="narHorz">
                <a:fgClr>
                  <a:srgbClr val="FF0000"/>
                </a:fgClr>
                <a:bgClr>
                  <a:schemeClr val="bg1"/>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968441155"/>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204" y="766783"/>
            <a:ext cx="7653445" cy="21910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lant in a field&#10;&#10;Description generated with very high confidence">
            <a:extLst>
              <a:ext uri="{FF2B5EF4-FFF2-40B4-BE49-F238E27FC236}">
                <a16:creationId xmlns:a16="http://schemas.microsoft.com/office/drawing/2014/main" xmlns="" id="{23E3104C-BCCB-4A03-BFB2-E562444E14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204" y="2963242"/>
            <a:ext cx="5137320" cy="2397344"/>
          </a:xfrm>
          <a:prstGeom prst="rect">
            <a:avLst/>
          </a:prstGeom>
        </p:spPr>
      </p:pic>
      <p:pic>
        <p:nvPicPr>
          <p:cNvPr id="8" name="Picture 7" descr="A bird standing on top of a grass covered field&#10;&#10;Description generated with high confidence">
            <a:extLst>
              <a:ext uri="{FF2B5EF4-FFF2-40B4-BE49-F238E27FC236}">
                <a16:creationId xmlns:a16="http://schemas.microsoft.com/office/drawing/2014/main" xmlns="" id="{4284FF7C-9A28-47BA-8159-4773C9E3561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594"/>
          <a:stretch/>
        </p:blipFill>
        <p:spPr>
          <a:xfrm>
            <a:off x="9321143" y="2959394"/>
            <a:ext cx="2602506" cy="2399592"/>
          </a:xfrm>
          <a:prstGeom prst="rect">
            <a:avLst/>
          </a:prstGeom>
        </p:spPr>
      </p:pic>
      <p:sp>
        <p:nvSpPr>
          <p:cNvPr id="11" name="Rectangle 10"/>
          <p:cNvSpPr/>
          <p:nvPr/>
        </p:nvSpPr>
        <p:spPr>
          <a:xfrm>
            <a:off x="323518" y="1649853"/>
            <a:ext cx="3946686" cy="3416320"/>
          </a:xfrm>
          <a:prstGeom prst="rect">
            <a:avLst/>
          </a:prstGeom>
        </p:spPr>
        <p:txBody>
          <a:bodyPr wrap="square">
            <a:spAutoFit/>
          </a:bodyPr>
          <a:lstStyle/>
          <a:p>
            <a:pPr marL="285750" indent="-285750">
              <a:buFont typeface="Arial"/>
              <a:buChar char="•"/>
            </a:pPr>
            <a:r>
              <a:rPr lang="en-US" sz="3600" b="1" dirty="0">
                <a:cs typeface="Calibri"/>
              </a:rPr>
              <a:t>Adult emerge at the beginning of the warm season.</a:t>
            </a:r>
          </a:p>
          <a:p>
            <a:pPr marL="285750" indent="-285750">
              <a:buFont typeface="Arial"/>
              <a:buChar char="•"/>
            </a:pPr>
            <a:r>
              <a:rPr lang="en-US" sz="3600" b="1" dirty="0">
                <a:cs typeface="Calibri"/>
              </a:rPr>
              <a:t>Larvae diapause at the end of the warm season.</a:t>
            </a:r>
          </a:p>
        </p:txBody>
      </p:sp>
    </p:spTree>
    <p:extLst>
      <p:ext uri="{BB962C8B-B14F-4D97-AF65-F5344CB8AC3E}">
        <p14:creationId xmlns:p14="http://schemas.microsoft.com/office/powerpoint/2010/main" val="197781574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143348800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81392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4" name="Isosceles Triangle 3">
            <a:extLst>
              <a:ext uri="{FF2B5EF4-FFF2-40B4-BE49-F238E27FC236}">
                <a16:creationId xmlns:a16="http://schemas.microsoft.com/office/drawing/2014/main" xmlns="" id="{A53C7FC5-892B-44CF-89B0-FE1EAC143FAF}"/>
              </a:ext>
            </a:extLst>
          </p:cNvPr>
          <p:cNvSpPr/>
          <p:nvPr/>
        </p:nvSpPr>
        <p:spPr>
          <a:xfrm rot="20629646">
            <a:off x="1017370" y="4204908"/>
            <a:ext cx="2255723" cy="1029276"/>
          </a:xfrm>
          <a:prstGeom prst="triangle">
            <a:avLst>
              <a:gd name="adj" fmla="val 100000"/>
            </a:avLst>
          </a:prstGeom>
          <a:solidFill>
            <a:schemeClr val="accent3">
              <a:lumMod val="50000"/>
              <a:alpha val="25000"/>
            </a:schemeClr>
          </a:solidFill>
          <a:ln w="28575">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en-US"/>
          </a:p>
        </p:txBody>
      </p:sp>
    </p:spTree>
    <p:extLst>
      <p:ext uri="{BB962C8B-B14F-4D97-AF65-F5344CB8AC3E}">
        <p14:creationId xmlns:p14="http://schemas.microsoft.com/office/powerpoint/2010/main" val="24233637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Lipid Extraction</a:t>
            </a:r>
            <a:endParaRPr lang="en-US" dirty="0"/>
          </a:p>
        </p:txBody>
      </p:sp>
      <p:cxnSp>
        <p:nvCxnSpPr>
          <p:cNvPr id="5" name="Straight Connector 4">
            <a:extLst>
              <a:ext uri="{FF2B5EF4-FFF2-40B4-BE49-F238E27FC236}">
                <a16:creationId xmlns:a16="http://schemas.microsoft.com/office/drawing/2014/main" xmlns=""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421104" y="1330383"/>
            <a:ext cx="1793422" cy="2632662"/>
            <a:chOff x="0" y="1382198"/>
            <a:chExt cx="1793422" cy="2632662"/>
          </a:xfrm>
        </p:grpSpPr>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ackgroundRemoval t="4516" b="90000" l="9926" r="89706"/>
                      </a14:imgEffect>
                    </a14:imgLayer>
                  </a14:imgProps>
                </a:ext>
                <a:ext uri="{28A0092B-C50C-407E-A947-70E740481C1C}">
                  <a14:useLocalDpi xmlns:a14="http://schemas.microsoft.com/office/drawing/2010/main" val="0"/>
                </a:ext>
              </a:extLst>
            </a:blip>
            <a:srcRect l="9805" t="11162" r="14369"/>
            <a:stretch/>
          </p:blipFill>
          <p:spPr>
            <a:xfrm>
              <a:off x="0" y="1382198"/>
              <a:ext cx="1793422" cy="1793422"/>
            </a:xfrm>
            <a:prstGeom prst="rect">
              <a:avLst/>
            </a:prstGeom>
            <a:noFill/>
            <a:ln>
              <a:noFill/>
            </a:ln>
          </p:spPr>
        </p:pic>
        <p:sp>
          <p:nvSpPr>
            <p:cNvPr id="25" name="Rectangle 24"/>
            <p:cNvSpPr/>
            <p:nvPr/>
          </p:nvSpPr>
          <p:spPr>
            <a:xfrm>
              <a:off x="0" y="3335149"/>
              <a:ext cx="1793422"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Dehydrated</a:t>
              </a:r>
            </a:p>
          </p:txBody>
        </p:sp>
        <p:sp>
          <p:nvSpPr>
            <p:cNvPr id="30" name="Frame 29"/>
            <p:cNvSpPr/>
            <p:nvPr/>
          </p:nvSpPr>
          <p:spPr>
            <a:xfrm>
              <a:off x="0" y="1386320"/>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p:cNvGrpSpPr/>
          <p:nvPr/>
        </p:nvGrpSpPr>
        <p:grpSpPr>
          <a:xfrm>
            <a:off x="2810229" y="1200566"/>
            <a:ext cx="1616797" cy="2768321"/>
            <a:chOff x="2033782" y="1382198"/>
            <a:chExt cx="1616797" cy="2768321"/>
          </a:xfrm>
        </p:grpSpPr>
        <p:pic>
          <p:nvPicPr>
            <p:cNvPr id="15" name="Picture 14"/>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6859" b="95174" l="40463" r="83521">
                          <a14:foregroundMark x1="62698" y1="60373" x2="62698" y2="60373"/>
                          <a14:foregroundMark x1="56603" y1="39881" x2="56603" y2="39881"/>
                          <a14:foregroundMark x1="71783" y1="37849" x2="71783" y2="37849"/>
                          <a14:foregroundMark x1="60722" y1="40135" x2="60722" y2="40135"/>
                          <a14:foregroundMark x1="63995" y1="61304" x2="63995" y2="61304"/>
                        </a14:backgroundRemoval>
                      </a14:imgEffect>
                    </a14:imgLayer>
                  </a14:imgProps>
                </a:ext>
                <a:ext uri="{28A0092B-C50C-407E-A947-70E740481C1C}">
                  <a14:useLocalDpi xmlns:a14="http://schemas.microsoft.com/office/drawing/2010/main" val="0"/>
                </a:ext>
              </a:extLst>
            </a:blip>
            <a:srcRect l="40317" r="13648"/>
            <a:stretch/>
          </p:blipFill>
          <p:spPr>
            <a:xfrm>
              <a:off x="2056450" y="1382198"/>
              <a:ext cx="1594129" cy="1921552"/>
            </a:xfrm>
            <a:prstGeom prst="rect">
              <a:avLst/>
            </a:prstGeom>
          </p:spPr>
        </p:pic>
        <p:sp>
          <p:nvSpPr>
            <p:cNvPr id="26" name="Rectangle 25"/>
            <p:cNvSpPr/>
            <p:nvPr/>
          </p:nvSpPr>
          <p:spPr>
            <a:xfrm>
              <a:off x="2056449" y="3470808"/>
              <a:ext cx="1594129"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Pulverized</a:t>
              </a:r>
              <a:endParaRPr lang="en-US" dirty="0"/>
            </a:p>
          </p:txBody>
        </p:sp>
        <p:sp>
          <p:nvSpPr>
            <p:cNvPr id="31" name="Frame 30"/>
            <p:cNvSpPr/>
            <p:nvPr/>
          </p:nvSpPr>
          <p:spPr>
            <a:xfrm>
              <a:off x="2033782" y="1521980"/>
              <a:ext cx="1616797"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8" name="Group 37"/>
          <p:cNvGrpSpPr/>
          <p:nvPr/>
        </p:nvGrpSpPr>
        <p:grpSpPr>
          <a:xfrm>
            <a:off x="9868980" y="1334503"/>
            <a:ext cx="1793423" cy="2628540"/>
            <a:chOff x="8302392" y="1516135"/>
            <a:chExt cx="1793423" cy="2628540"/>
          </a:xfrm>
        </p:grpSpPr>
        <p:pic>
          <p:nvPicPr>
            <p:cNvPr id="12" name="Picture 11"/>
            <p:cNvPicPr>
              <a:picLocks noChangeAspect="1"/>
            </p:cNvPicPr>
            <p:nvPr/>
          </p:nvPicPr>
          <p:blipFill>
            <a:blip r:embed="rId6">
              <a:extLst>
                <a:ext uri="{BEBA8EAE-BF5A-486C-A8C5-ECC9F3942E4B}">
                  <a14:imgProps xmlns:a14="http://schemas.microsoft.com/office/drawing/2010/main">
                    <a14:imgLayer r:embed="rId7">
                      <a14:imgEffect>
                        <a14:backgroundRemoval t="3514" b="97568" l="1426" r="90428"/>
                      </a14:imgEffect>
                    </a14:imgLayer>
                  </a14:imgProps>
                </a:ext>
                <a:ext uri="{28A0092B-C50C-407E-A947-70E740481C1C}">
                  <a14:useLocalDpi xmlns:a14="http://schemas.microsoft.com/office/drawing/2010/main" val="0"/>
                </a:ext>
              </a:extLst>
            </a:blip>
            <a:stretch>
              <a:fillRect/>
            </a:stretch>
          </p:blipFill>
          <p:spPr>
            <a:xfrm>
              <a:off x="8302392" y="1521980"/>
              <a:ext cx="1793422" cy="1665292"/>
            </a:xfrm>
            <a:prstGeom prst="rect">
              <a:avLst/>
            </a:prstGeom>
          </p:spPr>
        </p:pic>
        <p:sp>
          <p:nvSpPr>
            <p:cNvPr id="29" name="Rectangle 28"/>
            <p:cNvSpPr/>
            <p:nvPr/>
          </p:nvSpPr>
          <p:spPr>
            <a:xfrm>
              <a:off x="8302392" y="3470809"/>
              <a:ext cx="1793423" cy="6738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Dried</a:t>
              </a:r>
            </a:p>
          </p:txBody>
        </p:sp>
        <p:sp>
          <p:nvSpPr>
            <p:cNvPr id="34" name="Frame 33"/>
            <p:cNvSpPr/>
            <p:nvPr/>
          </p:nvSpPr>
          <p:spPr>
            <a:xfrm>
              <a:off x="8302393" y="1516135"/>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7" name="Group 36"/>
          <p:cNvGrpSpPr/>
          <p:nvPr/>
        </p:nvGrpSpPr>
        <p:grpSpPr>
          <a:xfrm>
            <a:off x="7457188" y="1340348"/>
            <a:ext cx="1793422" cy="2628540"/>
            <a:chOff x="6712418" y="4229461"/>
            <a:chExt cx="1793422" cy="2628540"/>
          </a:xfrm>
        </p:grpSpPr>
        <p:pic>
          <p:nvPicPr>
            <p:cNvPr id="10" name="Picture 9"/>
            <p:cNvPicPr>
              <a:picLocks noChangeAspect="1"/>
            </p:cNvPicPr>
            <p:nvPr/>
          </p:nvPicPr>
          <p:blipFill>
            <a:blip r:embed="rId8" cstate="print">
              <a:extLst>
                <a:ext uri="{BEBA8EAE-BF5A-486C-A8C5-ECC9F3942E4B}">
                  <a14:imgProps xmlns:a14="http://schemas.microsoft.com/office/drawing/2010/main">
                    <a14:imgLayer r:embed="rId9">
                      <a14:imgEffect>
                        <a14:backgroundRemoval t="4778" b="94000" l="6556" r="93556">
                          <a14:foregroundMark x1="90333" y1="41556" x2="90333" y2="41556"/>
                          <a14:foregroundMark x1="90333" y1="39444" x2="90333" y2="39444"/>
                          <a14:foregroundMark x1="91000" y1="54889" x2="91000" y2="54889"/>
                          <a14:foregroundMark x1="91556" y1="63222" x2="91556" y2="63222"/>
                          <a14:foregroundMark x1="91333" y1="67556" x2="91333" y2="67556"/>
                          <a14:foregroundMark x1="91000" y1="71778" x2="91000" y2="71778"/>
                          <a14:foregroundMark x1="89667" y1="74333" x2="89667" y2="74333"/>
                          <a14:foregroundMark x1="89667" y1="65000" x2="89667" y2="65000"/>
                          <a14:foregroundMark x1="90333" y1="60556" x2="90333" y2="60556"/>
                          <a14:foregroundMark x1="92000" y1="59000" x2="92000" y2="59000"/>
                          <a14:foregroundMark x1="91222" y1="52111" x2="91222" y2="52111"/>
                          <a14:foregroundMark x1="91222" y1="49444" x2="91222" y2="49444"/>
                          <a14:foregroundMark x1="90556" y1="46333" x2="90556" y2="46333"/>
                          <a14:foregroundMark x1="91333" y1="42222" x2="91333" y2="42222"/>
                          <a14:foregroundMark x1="91889" y1="46111" x2="91889" y2="46111"/>
                          <a14:foregroundMark x1="91889" y1="56556" x2="91889" y2="56556"/>
                          <a14:foregroundMark x1="91222" y1="40000" x2="91222" y2="40000"/>
                          <a14:foregroundMark x1="92000" y1="44222" x2="92000" y2="44222"/>
                        </a14:backgroundRemoval>
                      </a14:imgEffect>
                    </a14:imgLayer>
                  </a14:imgProps>
                </a:ext>
                <a:ext uri="{28A0092B-C50C-407E-A947-70E740481C1C}">
                  <a14:useLocalDpi xmlns:a14="http://schemas.microsoft.com/office/drawing/2010/main" val="0"/>
                </a:ext>
              </a:extLst>
            </a:blip>
            <a:stretch>
              <a:fillRect/>
            </a:stretch>
          </p:blipFill>
          <p:spPr>
            <a:xfrm>
              <a:off x="6712418" y="4247504"/>
              <a:ext cx="1793422" cy="1793422"/>
            </a:xfrm>
            <a:prstGeom prst="rect">
              <a:avLst/>
            </a:prstGeom>
          </p:spPr>
        </p:pic>
        <p:sp>
          <p:nvSpPr>
            <p:cNvPr id="28" name="Rectangle 27"/>
            <p:cNvSpPr/>
            <p:nvPr/>
          </p:nvSpPr>
          <p:spPr>
            <a:xfrm>
              <a:off x="6712418" y="6196333"/>
              <a:ext cx="1793422" cy="661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Centrifuged</a:t>
              </a:r>
            </a:p>
          </p:txBody>
        </p:sp>
        <p:sp>
          <p:nvSpPr>
            <p:cNvPr id="36" name="Frame 35"/>
            <p:cNvSpPr/>
            <p:nvPr/>
          </p:nvSpPr>
          <p:spPr>
            <a:xfrm>
              <a:off x="6712418" y="4229461"/>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7" name="Rectangle 26"/>
          <p:cNvSpPr/>
          <p:nvPr/>
        </p:nvSpPr>
        <p:spPr>
          <a:xfrm>
            <a:off x="5045397" y="3279211"/>
            <a:ext cx="1793422"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Solubilized</a:t>
            </a:r>
            <a:endParaRPr lang="en-US" dirty="0"/>
          </a:p>
        </p:txBody>
      </p:sp>
      <p:sp>
        <p:nvSpPr>
          <p:cNvPr id="35" name="Frame 34"/>
          <p:cNvSpPr/>
          <p:nvPr/>
        </p:nvSpPr>
        <p:spPr>
          <a:xfrm>
            <a:off x="5045397" y="1330383"/>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9" name="Picture 38"/>
          <p:cNvPicPr>
            <a:picLocks noChangeAspect="1"/>
          </p:cNvPicPr>
          <p:nvPr/>
        </p:nvPicPr>
        <p:blipFill rotWithShape="1">
          <a:blip r:embed="rId10" cstate="print">
            <a:extLst>
              <a:ext uri="{28A0092B-C50C-407E-A947-70E740481C1C}">
                <a14:useLocalDpi xmlns:a14="http://schemas.microsoft.com/office/drawing/2010/main" val="0"/>
              </a:ext>
            </a:extLst>
          </a:blip>
          <a:srcRect l="56768" t="11919" r="22338" b="25656"/>
          <a:stretch/>
        </p:blipFill>
        <p:spPr>
          <a:xfrm>
            <a:off x="5659168" y="4783039"/>
            <a:ext cx="873656" cy="1857783"/>
          </a:xfrm>
          <a:prstGeom prst="rect">
            <a:avLst/>
          </a:prstGeom>
        </p:spPr>
      </p:pic>
    </p:spTree>
    <p:extLst>
      <p:ext uri="{BB962C8B-B14F-4D97-AF65-F5344CB8AC3E}">
        <p14:creationId xmlns:p14="http://schemas.microsoft.com/office/powerpoint/2010/main" val="147015697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488712" cy="4351338"/>
          </a:xfrm>
        </p:spPr>
        <p:txBody>
          <a:bodyPr/>
          <a:lstStyle/>
          <a:p>
            <a:r>
              <a:rPr lang="en-US" dirty="0"/>
              <a:t>Diapause and non diapause larvae enter wandering stage</a:t>
            </a:r>
          </a:p>
          <a:p>
            <a:r>
              <a:rPr lang="en-US" dirty="0"/>
              <a:t>Wandering stage larvae terminate feeding</a:t>
            </a:r>
          </a:p>
          <a:p>
            <a:r>
              <a:rPr lang="en-US" dirty="0"/>
              <a:t>Stored resources at their peak during wandering stage</a:t>
            </a:r>
          </a:p>
        </p:txBody>
      </p:sp>
      <p:sp>
        <p:nvSpPr>
          <p:cNvPr id="5" name="Title 1"/>
          <p:cNvSpPr txBox="1">
            <a:spLocks/>
          </p:cNvSpPr>
          <p:nvPr/>
        </p:nvSpPr>
        <p:spPr>
          <a:xfrm>
            <a:off x="990600" y="517525"/>
            <a:ext cx="64947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Shared Developmental Stage</a:t>
            </a:r>
            <a:endParaRPr lang="en-US"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3380" y="1099449"/>
            <a:ext cx="2055751" cy="1487278"/>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8177" y="1098809"/>
            <a:ext cx="2055751" cy="1487278"/>
          </a:xfrm>
          <a:prstGeom prst="rect">
            <a:avLst/>
          </a:prstGeom>
        </p:spPr>
      </p:pic>
      <p:sp>
        <p:nvSpPr>
          <p:cNvPr id="2" name="TextBox 1"/>
          <p:cNvSpPr txBox="1"/>
          <p:nvPr/>
        </p:nvSpPr>
        <p:spPr>
          <a:xfrm>
            <a:off x="7208875" y="791104"/>
            <a:ext cx="1367682" cy="461665"/>
          </a:xfrm>
          <a:prstGeom prst="rect">
            <a:avLst/>
          </a:prstGeom>
          <a:noFill/>
        </p:spPr>
        <p:txBody>
          <a:bodyPr wrap="none" rtlCol="0">
            <a:spAutoFit/>
          </a:bodyPr>
          <a:lstStyle/>
          <a:p>
            <a:r>
              <a:rPr lang="en-US" sz="2400" b="1" dirty="0"/>
              <a:t>Diapause</a:t>
            </a:r>
          </a:p>
        </p:txBody>
      </p:sp>
      <p:sp>
        <p:nvSpPr>
          <p:cNvPr id="8" name="TextBox 7"/>
          <p:cNvSpPr txBox="1"/>
          <p:nvPr/>
        </p:nvSpPr>
        <p:spPr>
          <a:xfrm>
            <a:off x="9455458" y="791104"/>
            <a:ext cx="1965603" cy="461665"/>
          </a:xfrm>
          <a:prstGeom prst="rect">
            <a:avLst/>
          </a:prstGeom>
          <a:noFill/>
        </p:spPr>
        <p:txBody>
          <a:bodyPr wrap="none" rtlCol="0">
            <a:spAutoFit/>
          </a:bodyPr>
          <a:lstStyle/>
          <a:p>
            <a:r>
              <a:rPr lang="en-US" sz="2400" b="1"/>
              <a:t>Non-diapause</a:t>
            </a:r>
            <a:endParaRPr lang="en-US" sz="2400" b="1" dirty="0"/>
          </a:p>
        </p:txBody>
      </p:sp>
      <p:cxnSp>
        <p:nvCxnSpPr>
          <p:cNvPr id="10" name="Straight Arrow Connector 9"/>
          <p:cNvCxnSpPr/>
          <p:nvPr/>
        </p:nvCxnSpPr>
        <p:spPr>
          <a:xfrm>
            <a:off x="8259163" y="2396621"/>
            <a:ext cx="683170" cy="4784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9283372" y="2298593"/>
            <a:ext cx="541299" cy="5951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11447" y="2875086"/>
            <a:ext cx="2703241" cy="461665"/>
          </a:xfrm>
          <a:prstGeom prst="rect">
            <a:avLst/>
          </a:prstGeom>
          <a:noFill/>
        </p:spPr>
        <p:txBody>
          <a:bodyPr wrap="none" rtlCol="0">
            <a:spAutoFit/>
          </a:bodyPr>
          <a:lstStyle/>
          <a:p>
            <a:r>
              <a:rPr lang="en-US" sz="2400" b="1"/>
              <a:t>WANDERING STAGE</a:t>
            </a:r>
          </a:p>
        </p:txBody>
      </p:sp>
      <p:cxnSp>
        <p:nvCxnSpPr>
          <p:cNvPr id="18" name="Straight Arrow Connector 17"/>
          <p:cNvCxnSpPr/>
          <p:nvPr/>
        </p:nvCxnSpPr>
        <p:spPr>
          <a:xfrm>
            <a:off x="9163067" y="3336751"/>
            <a:ext cx="0" cy="368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28031" t="16685" r="16450"/>
          <a:stretch/>
        </p:blipFill>
        <p:spPr>
          <a:xfrm>
            <a:off x="8313701" y="3883259"/>
            <a:ext cx="1698732" cy="1911917"/>
          </a:xfrm>
          <a:prstGeom prst="rect">
            <a:avLst/>
          </a:prstGeom>
        </p:spPr>
      </p:pic>
      <p:sp>
        <p:nvSpPr>
          <p:cNvPr id="22" name="&quot;No&quot; Symbol 21"/>
          <p:cNvSpPr/>
          <p:nvPr/>
        </p:nvSpPr>
        <p:spPr>
          <a:xfrm>
            <a:off x="8288953" y="3999369"/>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3826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2" grpId="0"/>
      <p:bldP spid="8" grpId="0"/>
      <p:bldP spid="15" grpId="0"/>
      <p:bldP spid="22"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effect does genotype have on lipid accumulation?</a:t>
            </a:r>
          </a:p>
        </p:txBody>
      </p:sp>
      <p:sp>
        <p:nvSpPr>
          <p:cNvPr id="3" name="Content Placeholder 2"/>
          <p:cNvSpPr>
            <a:spLocks noGrp="1"/>
          </p:cNvSpPr>
          <p:nvPr>
            <p:ph idx="1"/>
          </p:nvPr>
        </p:nvSpPr>
        <p:spPr>
          <a:xfrm>
            <a:off x="609600" y="1600203"/>
            <a:ext cx="4662240" cy="4525963"/>
          </a:xfrm>
        </p:spPr>
        <p:txBody>
          <a:bodyPr/>
          <a:lstStyle/>
          <a:p>
            <a:r>
              <a:rPr lang="en-US" dirty="0"/>
              <a:t>When comparing accumulated lipids at the start of the 5</a:t>
            </a:r>
            <a:r>
              <a:rPr lang="en-US" baseline="30000" dirty="0"/>
              <a:t>th</a:t>
            </a:r>
            <a:r>
              <a:rPr lang="en-US" dirty="0"/>
              <a:t> instar there is no significant difference between strains.</a:t>
            </a:r>
          </a:p>
        </p:txBody>
      </p:sp>
      <p:pic>
        <p:nvPicPr>
          <p:cNvPr id="6"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6037"/>
          <a:stretch/>
        </p:blipFill>
        <p:spPr>
          <a:xfrm>
            <a:off x="6096000" y="1563617"/>
            <a:ext cx="1991529" cy="3774926"/>
          </a:xfrm>
          <a:prstGeom prst="rect">
            <a:avLst/>
          </a:prstGeom>
        </p:spPr>
      </p:pic>
      <p:sp>
        <p:nvSpPr>
          <p:cNvPr id="8" name="TextBox 7"/>
          <p:cNvSpPr txBox="1"/>
          <p:nvPr/>
        </p:nvSpPr>
        <p:spPr>
          <a:xfrm>
            <a:off x="6096000" y="5422187"/>
            <a:ext cx="1991530" cy="1200329"/>
          </a:xfrm>
          <a:prstGeom prst="rect">
            <a:avLst/>
          </a:prstGeom>
          <a:noFill/>
        </p:spPr>
        <p:txBody>
          <a:bodyPr wrap="square" rtlCol="0">
            <a:spAutoFit/>
          </a:bodyPr>
          <a:lstStyle/>
          <a:p>
            <a:r>
              <a:rPr lang="en-US" sz="3600" b="1"/>
              <a:t>Non Diapause</a:t>
            </a:r>
            <a:endParaRPr lang="en-US" sz="3600" b="1" dirty="0"/>
          </a:p>
        </p:txBody>
      </p:sp>
      <p:pic>
        <p:nvPicPr>
          <p:cNvPr id="4"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9530733" y="1563617"/>
            <a:ext cx="2038292" cy="3740123"/>
          </a:xfrm>
          <a:prstGeom prst="rect">
            <a:avLst/>
          </a:prstGeom>
        </p:spPr>
      </p:pic>
      <p:sp>
        <p:nvSpPr>
          <p:cNvPr id="9" name="TextBox 8"/>
          <p:cNvSpPr txBox="1"/>
          <p:nvPr/>
        </p:nvSpPr>
        <p:spPr>
          <a:xfrm>
            <a:off x="9530733" y="5431511"/>
            <a:ext cx="2051667" cy="646331"/>
          </a:xfrm>
          <a:prstGeom prst="rect">
            <a:avLst/>
          </a:prstGeom>
          <a:noFill/>
        </p:spPr>
        <p:txBody>
          <a:bodyPr wrap="square" rtlCol="0">
            <a:spAutoFit/>
          </a:bodyPr>
          <a:lstStyle/>
          <a:p>
            <a:r>
              <a:rPr lang="en-US" sz="3600" b="1"/>
              <a:t>Diapause</a:t>
            </a:r>
            <a:endParaRPr lang="en-US" sz="3600" b="1" dirty="0"/>
          </a:p>
        </p:txBody>
      </p:sp>
      <p:pic>
        <p:nvPicPr>
          <p:cNvPr id="10" name="Picture 6" descr="A picture containing mollusk, invertebrate, animal&#10;&#10;Description generated with high confidence">
            <a:extLst>
              <a:ext uri="{FF2B5EF4-FFF2-40B4-BE49-F238E27FC236}">
                <a16:creationId xmlns:a16="http://schemas.microsoft.com/office/drawing/2014/main" xmlns="" id="{89F1FB30-282F-49CA-85A0-EBC1CF1ABF17}"/>
              </a:ext>
            </a:extLst>
          </p:cNvPr>
          <p:cNvPicPr>
            <a:picLocks noChangeAspect="1"/>
          </p:cNvPicPr>
          <p:nvPr/>
        </p:nvPicPr>
        <p:blipFill>
          <a:blip r:embed="rId3"/>
          <a:stretch>
            <a:fillRect/>
          </a:stretch>
        </p:blipFill>
        <p:spPr>
          <a:xfrm>
            <a:off x="6450746" y="2454505"/>
            <a:ext cx="1314229" cy="1017751"/>
          </a:xfrm>
          <a:prstGeom prst="rect">
            <a:avLst/>
          </a:prstGeom>
        </p:spPr>
      </p:pic>
      <p:pic>
        <p:nvPicPr>
          <p:cNvPr id="11" name="Picture 8" descr="A picture containing invertebrate, animal, mollusk&#10;&#10;Description generated with very high confidence">
            <a:extLst>
              <a:ext uri="{FF2B5EF4-FFF2-40B4-BE49-F238E27FC236}">
                <a16:creationId xmlns:a16="http://schemas.microsoft.com/office/drawing/2014/main" xmlns="" id="{B67AD4F2-7751-46BE-B535-9AD6101CEAD4}"/>
              </a:ext>
            </a:extLst>
          </p:cNvPr>
          <p:cNvPicPr>
            <a:picLocks noChangeAspect="1"/>
          </p:cNvPicPr>
          <p:nvPr/>
        </p:nvPicPr>
        <p:blipFill>
          <a:blip r:embed="rId4"/>
          <a:stretch>
            <a:fillRect/>
          </a:stretch>
        </p:blipFill>
        <p:spPr>
          <a:xfrm>
            <a:off x="6439030" y="3968909"/>
            <a:ext cx="1305468" cy="1014014"/>
          </a:xfrm>
          <a:prstGeom prst="rect">
            <a:avLst/>
          </a:prstGeom>
        </p:spPr>
      </p:pic>
      <p:sp>
        <p:nvSpPr>
          <p:cNvPr id="5" name="Equal 4"/>
          <p:cNvSpPr/>
          <p:nvPr/>
        </p:nvSpPr>
        <p:spPr>
          <a:xfrm>
            <a:off x="6725873" y="3489149"/>
            <a:ext cx="763973" cy="47976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6" descr="A picture containing mollusk, invertebrate, animal&#10;&#10;Description generated with high confidence">
            <a:extLst>
              <a:ext uri="{FF2B5EF4-FFF2-40B4-BE49-F238E27FC236}">
                <a16:creationId xmlns:a16="http://schemas.microsoft.com/office/drawing/2014/main" xmlns="" id="{89F1FB30-282F-49CA-85A0-EBC1CF1ABF17}"/>
              </a:ext>
            </a:extLst>
          </p:cNvPr>
          <p:cNvPicPr>
            <a:picLocks noChangeAspect="1"/>
          </p:cNvPicPr>
          <p:nvPr/>
        </p:nvPicPr>
        <p:blipFill>
          <a:blip r:embed="rId3"/>
          <a:stretch>
            <a:fillRect/>
          </a:stretch>
        </p:blipFill>
        <p:spPr>
          <a:xfrm>
            <a:off x="9951827" y="2454505"/>
            <a:ext cx="1314229" cy="1017751"/>
          </a:xfrm>
          <a:prstGeom prst="rect">
            <a:avLst/>
          </a:prstGeom>
        </p:spPr>
      </p:pic>
      <p:pic>
        <p:nvPicPr>
          <p:cNvPr id="16" name="Picture 8" descr="A picture containing invertebrate, animal, mollusk&#10;&#10;Description generated with very high confidence">
            <a:extLst>
              <a:ext uri="{FF2B5EF4-FFF2-40B4-BE49-F238E27FC236}">
                <a16:creationId xmlns:a16="http://schemas.microsoft.com/office/drawing/2014/main" xmlns="" id="{B67AD4F2-7751-46BE-B535-9AD6101CEAD4}"/>
              </a:ext>
            </a:extLst>
          </p:cNvPr>
          <p:cNvPicPr>
            <a:picLocks noChangeAspect="1"/>
          </p:cNvPicPr>
          <p:nvPr/>
        </p:nvPicPr>
        <p:blipFill>
          <a:blip r:embed="rId4"/>
          <a:stretch>
            <a:fillRect/>
          </a:stretch>
        </p:blipFill>
        <p:spPr>
          <a:xfrm>
            <a:off x="9940111" y="3968909"/>
            <a:ext cx="1305468" cy="1014014"/>
          </a:xfrm>
          <a:prstGeom prst="rect">
            <a:avLst/>
          </a:prstGeom>
        </p:spPr>
      </p:pic>
      <p:sp>
        <p:nvSpPr>
          <p:cNvPr id="18" name="Equal 17"/>
          <p:cNvSpPr/>
          <p:nvPr/>
        </p:nvSpPr>
        <p:spPr>
          <a:xfrm>
            <a:off x="10226954" y="3489149"/>
            <a:ext cx="763973" cy="47976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10379013" y="2788933"/>
            <a:ext cx="439544" cy="369332"/>
          </a:xfrm>
          <a:prstGeom prst="rect">
            <a:avLst/>
          </a:prstGeom>
          <a:noFill/>
        </p:spPr>
        <p:txBody>
          <a:bodyPr wrap="none" rtlCol="0">
            <a:spAutoFit/>
          </a:bodyPr>
          <a:lstStyle/>
          <a:p>
            <a:r>
              <a:rPr lang="en-US"/>
              <a:t>UZ</a:t>
            </a:r>
          </a:p>
        </p:txBody>
      </p:sp>
      <p:sp>
        <p:nvSpPr>
          <p:cNvPr id="20" name="TextBox 19"/>
          <p:cNvSpPr txBox="1"/>
          <p:nvPr/>
        </p:nvSpPr>
        <p:spPr>
          <a:xfrm>
            <a:off x="10342734" y="4299794"/>
            <a:ext cx="421910" cy="369332"/>
          </a:xfrm>
          <a:prstGeom prst="rect">
            <a:avLst/>
          </a:prstGeom>
          <a:noFill/>
        </p:spPr>
        <p:txBody>
          <a:bodyPr wrap="none" rtlCol="0">
            <a:spAutoFit/>
          </a:bodyPr>
          <a:lstStyle/>
          <a:p>
            <a:r>
              <a:rPr lang="en-US" dirty="0"/>
              <a:t>BE</a:t>
            </a:r>
          </a:p>
        </p:txBody>
      </p:sp>
      <p:sp>
        <p:nvSpPr>
          <p:cNvPr id="21" name="TextBox 20"/>
          <p:cNvSpPr txBox="1"/>
          <p:nvPr/>
        </p:nvSpPr>
        <p:spPr>
          <a:xfrm>
            <a:off x="6869113" y="2788933"/>
            <a:ext cx="439544" cy="369332"/>
          </a:xfrm>
          <a:prstGeom prst="rect">
            <a:avLst/>
          </a:prstGeom>
          <a:noFill/>
        </p:spPr>
        <p:txBody>
          <a:bodyPr wrap="none" rtlCol="0">
            <a:spAutoFit/>
          </a:bodyPr>
          <a:lstStyle/>
          <a:p>
            <a:r>
              <a:rPr lang="en-US"/>
              <a:t>UZ</a:t>
            </a:r>
          </a:p>
        </p:txBody>
      </p:sp>
      <p:sp>
        <p:nvSpPr>
          <p:cNvPr id="22" name="TextBox 21"/>
          <p:cNvSpPr txBox="1"/>
          <p:nvPr/>
        </p:nvSpPr>
        <p:spPr>
          <a:xfrm>
            <a:off x="6832834" y="4299794"/>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1428673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xmlns="" id="{E37908D7-9AAD-4912-ACF8-AE974CA0D79B}"/>
              </a:ext>
            </a:extLst>
          </p:cNvPr>
          <p:cNvGraphicFramePr/>
          <p:nvPr>
            <p:extLst>
              <p:ext uri="{D42A27DB-BD31-4B8C-83A1-F6EECF244321}">
                <p14:modId xmlns:p14="http://schemas.microsoft.com/office/powerpoint/2010/main" val="2049140790"/>
              </p:ext>
            </p:extLst>
          </p:nvPr>
        </p:nvGraphicFramePr>
        <p:xfrm>
          <a:off x="1841500" y="1193800"/>
          <a:ext cx="8432800" cy="5511800"/>
        </p:xfrm>
        <a:graphic>
          <a:graphicData uri="http://schemas.openxmlformats.org/drawingml/2006/chart">
            <c:chart xmlns:c="http://schemas.openxmlformats.org/drawingml/2006/chart" xmlns:r="http://schemas.openxmlformats.org/officeDocument/2006/relationships" r:id="rId2"/>
          </a:graphicData>
        </a:graphic>
      </p:graphicFrame>
      <p:sp>
        <p:nvSpPr>
          <p:cNvPr id="4" name="Title 1"/>
          <p:cNvSpPr>
            <a:spLocks noGrp="1"/>
          </p:cNvSpPr>
          <p:nvPr>
            <p:ph type="title"/>
          </p:nvPr>
        </p:nvSpPr>
        <p:spPr>
          <a:xfrm>
            <a:off x="609600" y="274638"/>
            <a:ext cx="10972800" cy="1143000"/>
          </a:xfrm>
        </p:spPr>
        <p:txBody>
          <a:bodyPr/>
          <a:lstStyle/>
          <a:p>
            <a:r>
              <a:rPr lang="en-US" b="1" u="sng" dirty="0" smtClean="0"/>
              <a:t>LIPID</a:t>
            </a:r>
            <a:r>
              <a:rPr lang="en-US" dirty="0" smtClean="0"/>
              <a:t> </a:t>
            </a:r>
            <a:r>
              <a:rPr lang="en-US" dirty="0"/>
              <a:t>mass depletion</a:t>
            </a:r>
          </a:p>
        </p:txBody>
      </p:sp>
      <p:sp>
        <p:nvSpPr>
          <p:cNvPr id="6" name="Rectangle 5"/>
          <p:cNvSpPr/>
          <p:nvPr/>
        </p:nvSpPr>
        <p:spPr>
          <a:xfrm>
            <a:off x="2750723" y="5266871"/>
            <a:ext cx="3067506" cy="635902"/>
          </a:xfrm>
          <a:prstGeom prst="rect">
            <a:avLst/>
          </a:prstGeom>
          <a:noFill/>
        </p:spPr>
        <p:txBody>
          <a:bodyPr wrap="none" lIns="91440" tIns="45720" rIns="91440" bIns="45720">
            <a:spAutoFit/>
          </a:bodyPr>
          <a:lstStyle/>
          <a:p>
            <a:pPr algn="ctr"/>
            <a:r>
              <a:rPr lang="en-US" sz="4400" b="1">
                <a:ln w="12700">
                  <a:noFill/>
                  <a:prstDash val="solid"/>
                </a:ln>
                <a:pattFill prst="narHorz">
                  <a:fgClr>
                    <a:srgbClr val="FF0000"/>
                  </a:fgClr>
                  <a:bgClr>
                    <a:schemeClr val="bg1"/>
                  </a:bgClr>
                </a:pattFill>
                <a:effectLst>
                  <a:innerShdw blurRad="177800">
                    <a:schemeClr val="accent3">
                      <a:lumMod val="50000"/>
                    </a:schemeClr>
                  </a:innerShdw>
                </a:effectLst>
              </a:rPr>
              <a:t>PREDICTION</a:t>
            </a:r>
            <a:endParaRPr lang="en-US" sz="4400" b="1" dirty="0">
              <a:ln w="12700">
                <a:noFill/>
                <a:prstDash val="solid"/>
              </a:ln>
              <a:pattFill prst="narHorz">
                <a:fgClr>
                  <a:srgbClr val="FF0000"/>
                </a:fgClr>
                <a:bgClr>
                  <a:schemeClr val="bg1"/>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3286040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xmlns=""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sp>
        <p:nvSpPr>
          <p:cNvPr id="27" name="TextBox 26">
            <a:extLst>
              <a:ext uri="{FF2B5EF4-FFF2-40B4-BE49-F238E27FC236}">
                <a16:creationId xmlns:a16="http://schemas.microsoft.com/office/drawing/2014/main" xmlns="" id="{3CAEBCC9-E619-4381-BA56-9C6D47B43C6C}"/>
              </a:ext>
            </a:extLst>
          </p:cNvPr>
          <p:cNvSpPr txBox="1"/>
          <p:nvPr/>
        </p:nvSpPr>
        <p:spPr>
          <a:xfrm>
            <a:off x="9632040" y="4760684"/>
            <a:ext cx="2371272"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cs typeface="Calibri"/>
              </a:rPr>
              <a:t>LD 12:12</a:t>
            </a:r>
          </a:p>
          <a:p>
            <a:pPr algn="ctr"/>
            <a:r>
              <a:rPr lang="en-US" sz="2400" b="1" dirty="0">
                <a:cs typeface="Calibri"/>
              </a:rPr>
              <a:t>(23°C, 65% </a:t>
            </a:r>
            <a:r>
              <a:rPr lang="en-US" sz="2400" b="1" dirty="0" err="1">
                <a:cs typeface="Calibri"/>
              </a:rPr>
              <a:t>rh</a:t>
            </a:r>
            <a:r>
              <a:rPr lang="en-US" sz="2400" b="1" dirty="0">
                <a:cs typeface="Calibri"/>
              </a:rPr>
              <a:t>)</a:t>
            </a:r>
            <a:endParaRPr lang="en-US" sz="2400" dirty="0">
              <a:cs typeface="Calibri"/>
            </a:endParaRPr>
          </a:p>
        </p:txBody>
      </p:sp>
      <p:sp>
        <p:nvSpPr>
          <p:cNvPr id="33" name="Rectangle 32">
            <a:extLst>
              <a:ext uri="{FF2B5EF4-FFF2-40B4-BE49-F238E27FC236}">
                <a16:creationId xmlns:a16="http://schemas.microsoft.com/office/drawing/2014/main" xmlns=""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xmlns=""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xmlns=""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sp>
        <p:nvSpPr>
          <p:cNvPr id="14" name="TextBox 13">
            <a:extLst>
              <a:ext uri="{FF2B5EF4-FFF2-40B4-BE49-F238E27FC236}">
                <a16:creationId xmlns:a16="http://schemas.microsoft.com/office/drawing/2014/main" xmlns="" id="{0657EE9C-D237-4F99-B3A9-61F649019DAE}"/>
              </a:ext>
            </a:extLst>
          </p:cNvPr>
          <p:cNvSpPr txBox="1"/>
          <p:nvPr/>
        </p:nvSpPr>
        <p:spPr>
          <a:xfrm>
            <a:off x="2855682" y="4760682"/>
            <a:ext cx="2371272"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cs typeface="Calibri"/>
              </a:rPr>
              <a:t>LD 16:8 </a:t>
            </a:r>
            <a:r>
              <a:rPr lang="en-US" sz="2400" b="1" dirty="0">
                <a:cs typeface="Calibri"/>
              </a:rPr>
              <a:t>(23°C, 65% </a:t>
            </a:r>
            <a:r>
              <a:rPr lang="en-US" sz="2400" b="1" dirty="0" err="1">
                <a:cs typeface="Calibri"/>
              </a:rPr>
              <a:t>rh</a:t>
            </a:r>
            <a:r>
              <a:rPr lang="en-US" sz="2400" b="1" dirty="0">
                <a:cs typeface="Calibri"/>
              </a:rPr>
              <a:t>)</a:t>
            </a:r>
            <a:endParaRPr lang="en-US" sz="2400" dirty="0">
              <a:cs typeface="Calibri"/>
            </a:endParaRPr>
          </a:p>
        </p:txBody>
      </p:sp>
      <p:pic>
        <p:nvPicPr>
          <p:cNvPr id="2" name="Picture 1" descr="A picture containing animal, invertebrate, mollusk, person&#10;&#10;Description generated with very high confidence">
            <a:extLst>
              <a:ext uri="{FF2B5EF4-FFF2-40B4-BE49-F238E27FC236}">
                <a16:creationId xmlns:a16="http://schemas.microsoft.com/office/drawing/2014/main" xmlns="" id="{28620756-4155-4563-A004-1B4228CEC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2792782"/>
            <a:ext cx="2255907" cy="1628557"/>
          </a:xfrm>
          <a:prstGeom prst="rect">
            <a:avLst/>
          </a:prstGeom>
        </p:spPr>
      </p:pic>
      <p:pic>
        <p:nvPicPr>
          <p:cNvPr id="17" name="Picture 16" descr="A picture containing animal, invertebrate, mollusk, person&#10;&#10;Description generated with very high confidence">
            <a:extLst>
              <a:ext uri="{FF2B5EF4-FFF2-40B4-BE49-F238E27FC236}">
                <a16:creationId xmlns:a16="http://schemas.microsoft.com/office/drawing/2014/main" xmlns="" id="{B7807404-130B-4148-98AC-8DF7F938B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7" y="4579853"/>
            <a:ext cx="2255907" cy="1628557"/>
          </a:xfrm>
          <a:prstGeom prst="rect">
            <a:avLst/>
          </a:prstGeom>
        </p:spPr>
      </p:pic>
      <p:pic>
        <p:nvPicPr>
          <p:cNvPr id="19" name="Picture 18" descr="A picture containing animal, invertebrate, mollusk, person&#10;&#10;Description generated with very high confidence">
            <a:extLst>
              <a:ext uri="{FF2B5EF4-FFF2-40B4-BE49-F238E27FC236}">
                <a16:creationId xmlns:a16="http://schemas.microsoft.com/office/drawing/2014/main" xmlns="" id="{1127B953-603B-4A38-B8EF-E65BFB6BB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8" y="2792782"/>
            <a:ext cx="2255907" cy="1628557"/>
          </a:xfrm>
          <a:prstGeom prst="rect">
            <a:avLst/>
          </a:prstGeom>
        </p:spPr>
      </p:pic>
      <p:pic>
        <p:nvPicPr>
          <p:cNvPr id="20" name="Picture 19" descr="A picture containing animal, invertebrate, mollusk, person&#10;&#10;Description generated with very high confidence">
            <a:extLst>
              <a:ext uri="{FF2B5EF4-FFF2-40B4-BE49-F238E27FC236}">
                <a16:creationId xmlns:a16="http://schemas.microsoft.com/office/drawing/2014/main" xmlns="" id="{DA2AF151-29C4-4FC3-B645-4C6AF0969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4579853"/>
            <a:ext cx="2255907" cy="1628557"/>
          </a:xfrm>
          <a:prstGeom prst="rect">
            <a:avLst/>
          </a:prstGeom>
        </p:spPr>
      </p:pic>
      <p:sp>
        <p:nvSpPr>
          <p:cNvPr id="3" name="TextBox 2">
            <a:extLst>
              <a:ext uri="{FF2B5EF4-FFF2-40B4-BE49-F238E27FC236}">
                <a16:creationId xmlns:a16="http://schemas.microsoft.com/office/drawing/2014/main" xmlns="" id="{095E94B4-B217-4760-9941-222CE13BE016}"/>
              </a:ext>
            </a:extLst>
          </p:cNvPr>
          <p:cNvSpPr txBox="1"/>
          <p:nvPr/>
        </p:nvSpPr>
        <p:spPr>
          <a:xfrm>
            <a:off x="2864754" y="61685"/>
            <a:ext cx="673462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Treatments</a:t>
            </a:r>
            <a:endParaRPr lang="en-US" sz="5400" b="1" dirty="0">
              <a:cs typeface="Calibri"/>
            </a:endParaRPr>
          </a:p>
        </p:txBody>
      </p:sp>
      <p:cxnSp>
        <p:nvCxnSpPr>
          <p:cNvPr id="5" name="Straight Connector 4">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xmlns="" id="{4EB14098-980A-4116-9F01-B71252050845}"/>
              </a:ext>
            </a:extLst>
          </p:cNvPr>
          <p:cNvSpPr txBox="1"/>
          <p:nvPr/>
        </p:nvSpPr>
        <p:spPr>
          <a:xfrm>
            <a:off x="959756" y="3902450"/>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6" name="TextBox 5">
            <a:extLst>
              <a:ext uri="{FF2B5EF4-FFF2-40B4-BE49-F238E27FC236}">
                <a16:creationId xmlns:a16="http://schemas.microsoft.com/office/drawing/2014/main" xmlns="" id="{3A1FE551-8538-46BE-900D-DBC302F10F1C}"/>
              </a:ext>
            </a:extLst>
          </p:cNvPr>
          <p:cNvSpPr txBox="1"/>
          <p:nvPr/>
        </p:nvSpPr>
        <p:spPr>
          <a:xfrm>
            <a:off x="959755" y="5716734"/>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
        <p:nvSpPr>
          <p:cNvPr id="26" name="TextBox 25">
            <a:extLst>
              <a:ext uri="{FF2B5EF4-FFF2-40B4-BE49-F238E27FC236}">
                <a16:creationId xmlns:a16="http://schemas.microsoft.com/office/drawing/2014/main" xmlns="" id="{B91557B3-B3CB-4616-83F3-B5CD0C3DF51B}"/>
              </a:ext>
            </a:extLst>
          </p:cNvPr>
          <p:cNvSpPr txBox="1"/>
          <p:nvPr/>
        </p:nvSpPr>
        <p:spPr>
          <a:xfrm>
            <a:off x="7699827" y="3902449"/>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28" name="TextBox 27">
            <a:extLst>
              <a:ext uri="{FF2B5EF4-FFF2-40B4-BE49-F238E27FC236}">
                <a16:creationId xmlns:a16="http://schemas.microsoft.com/office/drawing/2014/main" xmlns="" id="{ADC601D8-944F-4810-9ECB-08716EF07EE1}"/>
              </a:ext>
            </a:extLst>
          </p:cNvPr>
          <p:cNvSpPr txBox="1"/>
          <p:nvPr/>
        </p:nvSpPr>
        <p:spPr>
          <a:xfrm>
            <a:off x="7699826" y="5716732"/>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Tree>
    <p:extLst>
      <p:ext uri="{BB962C8B-B14F-4D97-AF65-F5344CB8AC3E}">
        <p14:creationId xmlns:p14="http://schemas.microsoft.com/office/powerpoint/2010/main" val="29396603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xmlns="" id="{5C80223E-CCE2-4CF6-AFF6-C9D144297C70}"/>
              </a:ext>
            </a:extLst>
          </p:cNvPr>
          <p:cNvPicPr>
            <a:picLocks noGrp="1" noChangeAspect="1"/>
          </p:cNvPicPr>
          <p:nvPr/>
        </p:nvPicPr>
        <p:blipFill rotWithShape="1">
          <a:blip r:embed="rId3" cstate="print">
            <a:extLst>
              <a:ext uri="{28A0092B-C50C-407E-A947-70E740481C1C}">
                <a14:useLocalDpi xmlns:a14="http://schemas.microsoft.com/office/drawing/2010/main" val="0"/>
              </a:ext>
            </a:extLst>
          </a:blip>
          <a:srcRect t="19993" r="6815" b="1480"/>
          <a:stretch/>
        </p:blipFill>
        <p:spPr>
          <a:xfrm>
            <a:off x="0" y="0"/>
            <a:ext cx="12317980" cy="6857990"/>
          </a:xfrm>
          <a:prstGeom prst="rect">
            <a:avLst/>
          </a:prstGeom>
        </p:spPr>
      </p:pic>
      <p:pic>
        <p:nvPicPr>
          <p:cNvPr id="5" name="Content Placeholder 4">
            <a:extLst>
              <a:ext uri="{FF2B5EF4-FFF2-40B4-BE49-F238E27FC236}">
                <a16:creationId xmlns:a16="http://schemas.microsoft.com/office/drawing/2014/main" xmlns="" id="{AF102F97-6FC4-4ADA-98AA-00B65FB9FB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3903" y="394498"/>
            <a:ext cx="3104553" cy="2138840"/>
          </a:xfrm>
          <a:prstGeom prst="rect">
            <a:avLst/>
          </a:prstGeom>
        </p:spPr>
      </p:pic>
      <p:pic>
        <p:nvPicPr>
          <p:cNvPr id="6" name="Picture 5">
            <a:extLst>
              <a:ext uri="{FF2B5EF4-FFF2-40B4-BE49-F238E27FC236}">
                <a16:creationId xmlns:a16="http://schemas.microsoft.com/office/drawing/2014/main" xmlns="" id="{1A238BC1-BE8C-4B07-88B4-CD887C07B8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8687" y="274576"/>
            <a:ext cx="5612739" cy="1798820"/>
          </a:xfrm>
          <a:prstGeom prst="rect">
            <a:avLst/>
          </a:prstGeom>
        </p:spPr>
      </p:pic>
      <p:sp>
        <p:nvSpPr>
          <p:cNvPr id="7" name="TextBox 6">
            <a:extLst>
              <a:ext uri="{FF2B5EF4-FFF2-40B4-BE49-F238E27FC236}">
                <a16:creationId xmlns:a16="http://schemas.microsoft.com/office/drawing/2014/main" xmlns="" id="{BA9E6EE7-0955-4095-8605-96BB988DFD3C}"/>
              </a:ext>
            </a:extLst>
          </p:cNvPr>
          <p:cNvSpPr txBox="1"/>
          <p:nvPr/>
        </p:nvSpPr>
        <p:spPr>
          <a:xfrm>
            <a:off x="1175380" y="3236393"/>
            <a:ext cx="3715200"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400">
              <a:solidFill>
                <a:srgbClr val="FFFFFF"/>
              </a:solidFill>
              <a:cs typeface="Calibri"/>
            </a:endParaRPr>
          </a:p>
        </p:txBody>
      </p:sp>
      <p:graphicFrame>
        <p:nvGraphicFramePr>
          <p:cNvPr id="10" name="Table 10">
            <a:extLst>
              <a:ext uri="{FF2B5EF4-FFF2-40B4-BE49-F238E27FC236}">
                <a16:creationId xmlns:a16="http://schemas.microsoft.com/office/drawing/2014/main" xmlns="" id="{4387E65F-C676-4C68-BE73-12A020E89F13}"/>
              </a:ext>
            </a:extLst>
          </p:cNvPr>
          <p:cNvGraphicFramePr>
            <a:graphicFrameLocks noGrp="1"/>
          </p:cNvGraphicFramePr>
          <p:nvPr>
            <p:extLst>
              <p:ext uri="{D42A27DB-BD31-4B8C-83A1-F6EECF244321}">
                <p14:modId xmlns:p14="http://schemas.microsoft.com/office/powerpoint/2010/main" val="3189105677"/>
              </p:ext>
            </p:extLst>
          </p:nvPr>
        </p:nvGraphicFramePr>
        <p:xfrm>
          <a:off x="529452" y="3428995"/>
          <a:ext cx="5629538" cy="2621280"/>
        </p:xfrm>
        <a:graphic>
          <a:graphicData uri="http://schemas.openxmlformats.org/drawingml/2006/table">
            <a:tbl>
              <a:tblPr firstRow="1" bandRow="1">
                <a:tableStyleId>{2D5ABB26-0587-4C30-8999-92F81FD0307C}</a:tableStyleId>
              </a:tblPr>
              <a:tblGrid>
                <a:gridCol w="2814769">
                  <a:extLst>
                    <a:ext uri="{9D8B030D-6E8A-4147-A177-3AD203B41FA5}">
                      <a16:colId xmlns:a16="http://schemas.microsoft.com/office/drawing/2014/main" xmlns="" val="1718581615"/>
                    </a:ext>
                  </a:extLst>
                </a:gridCol>
                <a:gridCol w="2814769">
                  <a:extLst>
                    <a:ext uri="{9D8B030D-6E8A-4147-A177-3AD203B41FA5}">
                      <a16:colId xmlns:a16="http://schemas.microsoft.com/office/drawing/2014/main" xmlns="" val="2478008000"/>
                    </a:ext>
                  </a:extLst>
                </a:gridCol>
              </a:tblGrid>
              <a:tr h="359999">
                <a:tc gridSpan="2">
                  <a:txBody>
                    <a:bodyPr/>
                    <a:lstStyle/>
                    <a:p>
                      <a:pPr lvl="0" algn="ctr">
                        <a:buNone/>
                      </a:pPr>
                      <a:r>
                        <a:rPr lang="en-US" sz="2000" u="sng" strike="noStrike" noProof="0" dirty="0">
                          <a:solidFill>
                            <a:srgbClr val="FFFFFF"/>
                          </a:solidFill>
                        </a:rPr>
                        <a:t>Acknowledgements</a:t>
                      </a:r>
                      <a:endParaRPr lang="en-US" sz="2000" u="none" strike="noStrike" noProof="0" dirty="0">
                        <a:solidFill>
                          <a:srgbClr val="FFFFFF"/>
                        </a:solidFill>
                      </a:endParaRPr>
                    </a:p>
                  </a:txBody>
                  <a:tcPr/>
                </a:tc>
                <a:tc hMerge="1">
                  <a:txBody>
                    <a:bodyPr/>
                    <a:lstStyle/>
                    <a:p>
                      <a:pPr lvl="0" algn="ctr">
                        <a:buNone/>
                      </a:pPr>
                      <a:endParaRPr lang="en-US" sz="1800" u="none" strike="noStrike" noProof="0">
                        <a:solidFill>
                          <a:srgbClr val="FFFFFF"/>
                        </a:solidFill>
                      </a:endParaRPr>
                    </a:p>
                  </a:txBody>
                  <a:tcPr/>
                </a:tc>
                <a:extLst>
                  <a:ext uri="{0D108BD9-81ED-4DB2-BD59-A6C34878D82A}">
                    <a16:rowId xmlns:a16="http://schemas.microsoft.com/office/drawing/2014/main" xmlns="" val="3949197194"/>
                  </a:ext>
                </a:extLst>
              </a:tr>
              <a:tr h="1710000">
                <a:tc>
                  <a:txBody>
                    <a:bodyPr/>
                    <a:lstStyle/>
                    <a:p>
                      <a:pPr marL="0" marR="0" lvl="0" indent="0" algn="ctr">
                        <a:lnSpc>
                          <a:spcPct val="100000"/>
                        </a:lnSpc>
                        <a:spcBef>
                          <a:spcPts val="0"/>
                        </a:spcBef>
                        <a:spcAft>
                          <a:spcPts val="0"/>
                        </a:spcAft>
                        <a:buNone/>
                      </a:pPr>
                      <a:r>
                        <a:rPr lang="en-US" sz="2000" u="sng" strike="noStrike" noProof="0" dirty="0">
                          <a:solidFill>
                            <a:srgbClr val="FFFFFF"/>
                          </a:solidFill>
                        </a:rPr>
                        <a:t>Advisors</a:t>
                      </a:r>
                      <a:endParaRPr lang="en-US" sz="2000" dirty="0"/>
                    </a:p>
                    <a:p>
                      <a:pPr marL="0" marR="0" lvl="0" indent="0" algn="l">
                        <a:lnSpc>
                          <a:spcPct val="100000"/>
                        </a:lnSpc>
                        <a:spcBef>
                          <a:spcPts val="0"/>
                        </a:spcBef>
                        <a:spcAft>
                          <a:spcPts val="0"/>
                        </a:spcAft>
                        <a:buNone/>
                      </a:pPr>
                      <a:r>
                        <a:rPr lang="en-US" sz="2000" b="1" u="none" strike="noStrike" noProof="0" dirty="0">
                          <a:solidFill>
                            <a:srgbClr val="FFFFFF"/>
                          </a:solidFill>
                        </a:rPr>
                        <a:t>University of Florida</a:t>
                      </a:r>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Dr. Hahn, Dan </a:t>
                      </a:r>
                      <a:endParaRPr lang="en-US" sz="2000" dirty="0"/>
                    </a:p>
                    <a:p>
                      <a:pPr marL="0" marR="0" lvl="0" indent="0" algn="l">
                        <a:lnSpc>
                          <a:spcPct val="100000"/>
                        </a:lnSpc>
                        <a:spcBef>
                          <a:spcPts val="0"/>
                        </a:spcBef>
                        <a:spcAft>
                          <a:spcPts val="0"/>
                        </a:spcAft>
                        <a:buNone/>
                      </a:pPr>
                      <a:r>
                        <a:rPr lang="en-US" sz="2000" b="1" u="none" strike="noStrike" noProof="0" dirty="0">
                          <a:solidFill>
                            <a:srgbClr val="FFFFFF"/>
                          </a:solidFill>
                        </a:rPr>
                        <a:t>USDA ARS-CMAVE</a:t>
                      </a:r>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Dr. Beck, John </a:t>
                      </a:r>
                      <a:endParaRPr lang="en-US" sz="2000" dirty="0"/>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Dr. Meagher, Rob</a:t>
                      </a:r>
                    </a:p>
                  </a:txBody>
                  <a:tcPr/>
                </a:tc>
                <a:tc>
                  <a:txBody>
                    <a:bodyPr/>
                    <a:lstStyle/>
                    <a:p>
                      <a:pPr marL="0" marR="0" lvl="0" indent="0" algn="ctr">
                        <a:lnSpc>
                          <a:spcPct val="100000"/>
                        </a:lnSpc>
                        <a:spcBef>
                          <a:spcPts val="0"/>
                        </a:spcBef>
                        <a:spcAft>
                          <a:spcPts val="0"/>
                        </a:spcAft>
                        <a:buNone/>
                      </a:pPr>
                      <a:r>
                        <a:rPr lang="en-US" sz="2000" u="sng" strike="noStrike" noProof="0" dirty="0">
                          <a:solidFill>
                            <a:srgbClr val="FFFFFF"/>
                          </a:solidFill>
                        </a:rPr>
                        <a:t>Special Thanks</a:t>
                      </a:r>
                    </a:p>
                    <a:p>
                      <a:pPr marL="0" marR="0" lvl="0" indent="0" algn="l">
                        <a:lnSpc>
                          <a:spcPct val="100000"/>
                        </a:lnSpc>
                        <a:spcBef>
                          <a:spcPts val="0"/>
                        </a:spcBef>
                        <a:spcAft>
                          <a:spcPts val="0"/>
                        </a:spcAft>
                        <a:buNone/>
                      </a:pPr>
                      <a:r>
                        <a:rPr lang="en-US" sz="2000" b="1" i="0" u="none" strike="noStrike" noProof="0" dirty="0">
                          <a:solidFill>
                            <a:srgbClr val="FFFFFF"/>
                          </a:solidFill>
                          <a:latin typeface="+mn-lt"/>
                        </a:rPr>
                        <a:t>Tufts University</a:t>
                      </a:r>
                      <a:endParaRPr lang="en-US" sz="2000" b="0" i="0" u="none" strike="noStrike" noProof="0" dirty="0">
                        <a:solidFill>
                          <a:srgbClr val="FFFFFF"/>
                        </a:solidFill>
                        <a:latin typeface="+mn-lt"/>
                      </a:endParaRPr>
                    </a:p>
                    <a:p>
                      <a:pPr marL="285750" marR="0" lvl="0" indent="-285750" algn="l">
                        <a:lnSpc>
                          <a:spcPct val="100000"/>
                        </a:lnSpc>
                        <a:spcBef>
                          <a:spcPts val="0"/>
                        </a:spcBef>
                        <a:spcAft>
                          <a:spcPts val="0"/>
                        </a:spcAft>
                        <a:buChar char="•"/>
                      </a:pPr>
                      <a:r>
                        <a:rPr lang="en-US" sz="2000" b="0" i="0" u="none" strike="noStrike" noProof="0" dirty="0">
                          <a:solidFill>
                            <a:srgbClr val="FFFFFF"/>
                          </a:solidFill>
                          <a:latin typeface="+mn-lt"/>
                        </a:rPr>
                        <a:t>Dr. Dopman, Erik</a:t>
                      </a:r>
                      <a:endParaRPr lang="en-US" sz="2000" u="sng" strike="noStrike" noProof="0" dirty="0">
                        <a:solidFill>
                          <a:srgbClr val="FFFFFF"/>
                        </a:solidFill>
                      </a:endParaRPr>
                    </a:p>
                    <a:p>
                      <a:pPr marL="0" marR="0" lvl="0" indent="0" algn="ctr">
                        <a:lnSpc>
                          <a:spcPct val="100000"/>
                        </a:lnSpc>
                        <a:spcBef>
                          <a:spcPts val="0"/>
                        </a:spcBef>
                        <a:spcAft>
                          <a:spcPts val="0"/>
                        </a:spcAft>
                        <a:buNone/>
                      </a:pPr>
                      <a:r>
                        <a:rPr lang="en-US" sz="2000" u="sng" strike="noStrike" noProof="0" dirty="0">
                          <a:solidFill>
                            <a:srgbClr val="FFFFFF"/>
                          </a:solidFill>
                        </a:rPr>
                        <a:t>Undergraduates</a:t>
                      </a:r>
                      <a:endParaRPr lang="en-US" sz="2000" u="none" strike="noStrike" noProof="0" dirty="0">
                        <a:solidFill>
                          <a:srgbClr val="FFFFFF"/>
                        </a:solidFill>
                      </a:endParaRPr>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Margaret Anderson</a:t>
                      </a:r>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Erin </a:t>
                      </a:r>
                      <a:r>
                        <a:rPr lang="en-US" sz="2000" u="none" strike="noStrike" noProof="0" dirty="0" err="1">
                          <a:solidFill>
                            <a:srgbClr val="FFFFFF"/>
                          </a:solidFill>
                        </a:rPr>
                        <a:t>Lapasaran</a:t>
                      </a:r>
                      <a:endParaRPr lang="en-US" sz="2000" u="none" strike="noStrike" noProof="0" dirty="0">
                        <a:solidFill>
                          <a:srgbClr val="FFFFFF"/>
                        </a:solidFill>
                      </a:endParaRPr>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Jeremiah Martinez</a:t>
                      </a:r>
                    </a:p>
                  </a:txBody>
                  <a:tcPr/>
                </a:tc>
                <a:extLst>
                  <a:ext uri="{0D108BD9-81ED-4DB2-BD59-A6C34878D82A}">
                    <a16:rowId xmlns:a16="http://schemas.microsoft.com/office/drawing/2014/main" xmlns="" val="2820679211"/>
                  </a:ext>
                </a:extLst>
              </a:tr>
            </a:tbl>
          </a:graphicData>
        </a:graphic>
      </p:graphicFrame>
    </p:spTree>
    <p:extLst>
      <p:ext uri="{BB962C8B-B14F-4D97-AF65-F5344CB8AC3E}">
        <p14:creationId xmlns:p14="http://schemas.microsoft.com/office/powerpoint/2010/main" val="17358629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7" descr="A picture containing indoor, wall, white, sitting&#10;&#10;Description generated with very high confidence">
            <a:extLst>
              <a:ext uri="{FF2B5EF4-FFF2-40B4-BE49-F238E27FC236}">
                <a16:creationId xmlns:a16="http://schemas.microsoft.com/office/drawing/2014/main" xmlns=""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326" y="1322948"/>
            <a:ext cx="4849864" cy="5507948"/>
          </a:xfrm>
          <a:prstGeom prst="rect">
            <a:avLst/>
          </a:prstGeom>
        </p:spPr>
      </p:pic>
      <p:graphicFrame>
        <p:nvGraphicFramePr>
          <p:cNvPr id="2" name="Diagram 29">
            <a:extLst>
              <a:ext uri="{FF2B5EF4-FFF2-40B4-BE49-F238E27FC236}">
                <a16:creationId xmlns:a16="http://schemas.microsoft.com/office/drawing/2014/main" xmlns="" id="{EE640A8E-7B7E-46AB-8331-F8F5F10FD10E}"/>
              </a:ext>
            </a:extLst>
          </p:cNvPr>
          <p:cNvGraphicFramePr/>
          <p:nvPr>
            <p:extLst>
              <p:ext uri="{D42A27DB-BD31-4B8C-83A1-F6EECF244321}">
                <p14:modId xmlns:p14="http://schemas.microsoft.com/office/powerpoint/2010/main" val="128001985"/>
              </p:ext>
            </p:extLst>
          </p:nvPr>
        </p:nvGraphicFramePr>
        <p:xfrm>
          <a:off x="2654174" y="1486024"/>
          <a:ext cx="7102929" cy="49275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picture containing animal, invertebrate, mollusk, person&#10;&#10;Description generated with very high confidence">
            <a:extLst>
              <a:ext uri="{FF2B5EF4-FFF2-40B4-BE49-F238E27FC236}">
                <a16:creationId xmlns:a16="http://schemas.microsoft.com/office/drawing/2014/main" xmlns="" id="{07C3ADFF-FD96-47D0-8410-FB1257DA5CB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82579" y="4897352"/>
            <a:ext cx="532337" cy="403915"/>
          </a:xfrm>
          <a:prstGeom prst="rect">
            <a:avLst/>
          </a:prstGeom>
        </p:spPr>
      </p:pic>
      <p:pic>
        <p:nvPicPr>
          <p:cNvPr id="21" name="Picture 20" descr="A picture containing animal, invertebrate, mollusk, person&#10;&#10;Description generated with very high confidence">
            <a:extLst>
              <a:ext uri="{FF2B5EF4-FFF2-40B4-BE49-F238E27FC236}">
                <a16:creationId xmlns:a16="http://schemas.microsoft.com/office/drawing/2014/main" xmlns="" id="{9D785F8A-828C-43F8-B273-BCEC8EF2526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80864" y="4017423"/>
            <a:ext cx="750051" cy="549057"/>
          </a:xfrm>
          <a:prstGeom prst="rect">
            <a:avLst/>
          </a:prstGeom>
        </p:spPr>
      </p:pic>
      <p:pic>
        <p:nvPicPr>
          <p:cNvPr id="24" name="Picture 23" descr="A picture containing animal, invertebrate, mollusk, person&#10;&#10;Description generated with very high confidence">
            <a:extLst>
              <a:ext uri="{FF2B5EF4-FFF2-40B4-BE49-F238E27FC236}">
                <a16:creationId xmlns:a16="http://schemas.microsoft.com/office/drawing/2014/main" xmlns="" id="{29CEEC8E-4C0A-4FB5-8AF3-4304E06D1DE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60363" y="3318923"/>
            <a:ext cx="913336" cy="666985"/>
          </a:xfrm>
          <a:prstGeom prst="rect">
            <a:avLst/>
          </a:prstGeom>
        </p:spPr>
      </p:pic>
      <p:pic>
        <p:nvPicPr>
          <p:cNvPr id="25" name="Picture 24" descr="A picture containing animal, invertebrate, mollusk, person&#10;&#10;Description generated with very high confidence">
            <a:extLst>
              <a:ext uri="{FF2B5EF4-FFF2-40B4-BE49-F238E27FC236}">
                <a16:creationId xmlns:a16="http://schemas.microsoft.com/office/drawing/2014/main" xmlns="" id="{DE1221B0-616C-4460-AD58-CF6DFBC58D9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03148" y="2729279"/>
            <a:ext cx="1149193" cy="839342"/>
          </a:xfrm>
          <a:prstGeom prst="rect">
            <a:avLst/>
          </a:prstGeom>
        </p:spPr>
      </p:pic>
      <p:pic>
        <p:nvPicPr>
          <p:cNvPr id="26" name="Picture 25" descr="A picture containing animal, invertebrate, mollusk, person&#10;&#10;Description generated with very high confidence">
            <a:extLst>
              <a:ext uri="{FF2B5EF4-FFF2-40B4-BE49-F238E27FC236}">
                <a16:creationId xmlns:a16="http://schemas.microsoft.com/office/drawing/2014/main" xmlns="" id="{1E16498B-FA3E-4032-B923-F05C8BF9DCB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484533" y="2149471"/>
            <a:ext cx="1575550" cy="1147771"/>
          </a:xfrm>
          <a:prstGeom prst="rect">
            <a:avLst/>
          </a:prstGeom>
        </p:spPr>
      </p:pic>
      <p:pic>
        <p:nvPicPr>
          <p:cNvPr id="7" name="Picture 6" descr="A picture containing animal, invertebrate, mollusk, person&#10;&#10;Description generated with very high confidence">
            <a:extLst>
              <a:ext uri="{FF2B5EF4-FFF2-40B4-BE49-F238E27FC236}">
                <a16:creationId xmlns:a16="http://schemas.microsoft.com/office/drawing/2014/main" xmlns="" id="{1D18CFCB-531D-453C-9BBC-EAFC0341B53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3580" y="2783711"/>
            <a:ext cx="2373835" cy="1710199"/>
          </a:xfrm>
          <a:prstGeom prst="rect">
            <a:avLst/>
          </a:prstGeom>
        </p:spPr>
      </p:pic>
      <p:pic>
        <p:nvPicPr>
          <p:cNvPr id="8" name="Picture 7" descr="A picture containing animal, invertebrate, mollusk, person&#10;&#10;Description generated with very high confidence">
            <a:extLst>
              <a:ext uri="{FF2B5EF4-FFF2-40B4-BE49-F238E27FC236}">
                <a16:creationId xmlns:a16="http://schemas.microsoft.com/office/drawing/2014/main" xmlns="" id="{906FB41B-3EC5-4AB7-9A8F-244C47D4279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3580" y="4570782"/>
            <a:ext cx="2373835" cy="1710199"/>
          </a:xfrm>
          <a:prstGeom prst="rect">
            <a:avLst/>
          </a:prstGeom>
        </p:spPr>
      </p:pic>
      <p:sp>
        <p:nvSpPr>
          <p:cNvPr id="9" name="TextBox 8">
            <a:extLst>
              <a:ext uri="{FF2B5EF4-FFF2-40B4-BE49-F238E27FC236}">
                <a16:creationId xmlns:a16="http://schemas.microsoft.com/office/drawing/2014/main" xmlns="" id="{DB70BF75-1FD1-4576-A188-E7A2FFE4E912}"/>
              </a:ext>
            </a:extLst>
          </p:cNvPr>
          <p:cNvSpPr txBox="1"/>
          <p:nvPr/>
        </p:nvSpPr>
        <p:spPr>
          <a:xfrm>
            <a:off x="1367970" y="3873815"/>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34" name="TextBox 33">
            <a:extLst>
              <a:ext uri="{FF2B5EF4-FFF2-40B4-BE49-F238E27FC236}">
                <a16:creationId xmlns:a16="http://schemas.microsoft.com/office/drawing/2014/main" xmlns="" id="{9059E6E1-715B-44B9-A31E-DC096D29BA64}"/>
              </a:ext>
            </a:extLst>
          </p:cNvPr>
          <p:cNvSpPr txBox="1"/>
          <p:nvPr/>
        </p:nvSpPr>
        <p:spPr>
          <a:xfrm>
            <a:off x="1367969" y="5760671"/>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
        <p:nvSpPr>
          <p:cNvPr id="37" name="TextBox 36">
            <a:extLst>
              <a:ext uri="{FF2B5EF4-FFF2-40B4-BE49-F238E27FC236}">
                <a16:creationId xmlns:a16="http://schemas.microsoft.com/office/drawing/2014/main" xmlns="" id="{CE8F80A3-BBD4-4F73-ACAD-78E07FC39C9B}"/>
              </a:ext>
            </a:extLst>
          </p:cNvPr>
          <p:cNvSpPr txBox="1"/>
          <p:nvPr/>
        </p:nvSpPr>
        <p:spPr>
          <a:xfrm>
            <a:off x="2864754" y="61685"/>
            <a:ext cx="673462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Rearing</a:t>
            </a:r>
            <a:endParaRPr lang="en-US" dirty="0"/>
          </a:p>
        </p:txBody>
      </p:sp>
      <p:cxnSp>
        <p:nvCxnSpPr>
          <p:cNvPr id="41" name="Straight Connector 40">
            <a:extLst>
              <a:ext uri="{FF2B5EF4-FFF2-40B4-BE49-F238E27FC236}">
                <a16:creationId xmlns:a16="http://schemas.microsoft.com/office/drawing/2014/main" xmlns="" id="{F3EE876F-3154-432F-8160-B3415FC0F9BD}"/>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xmlns="" id="{B439D311-1453-4CF0-90F3-68049BCFFDEC}"/>
              </a:ext>
            </a:extLst>
          </p:cNvPr>
          <p:cNvSpPr txBox="1"/>
          <p:nvPr/>
        </p:nvSpPr>
        <p:spPr>
          <a:xfrm>
            <a:off x="7981042" y="4615542"/>
            <a:ext cx="3840842" cy="1938992"/>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b="1" dirty="0">
                <a:cs typeface="Calibri"/>
              </a:rPr>
              <a:t>Larvae continuously reared in treatment conditions</a:t>
            </a:r>
          </a:p>
          <a:p>
            <a:pPr marL="285750" indent="-285750">
              <a:buFont typeface="Arial"/>
              <a:buChar char="•"/>
            </a:pPr>
            <a:r>
              <a:rPr lang="en-US" sz="2400" b="1" dirty="0">
                <a:cs typeface="Calibri"/>
              </a:rPr>
              <a:t>Insects fed ad libitum</a:t>
            </a:r>
          </a:p>
          <a:p>
            <a:pPr marL="285750" indent="-285750">
              <a:buFont typeface="Arial"/>
              <a:buChar char="•"/>
            </a:pPr>
            <a:r>
              <a:rPr lang="en-US" sz="2400" b="1" dirty="0">
                <a:cs typeface="Calibri"/>
              </a:rPr>
              <a:t>Sampling during 5th instar</a:t>
            </a:r>
          </a:p>
        </p:txBody>
      </p:sp>
      <p:sp>
        <p:nvSpPr>
          <p:cNvPr id="3" name="Circle: Hollow 2">
            <a:extLst>
              <a:ext uri="{FF2B5EF4-FFF2-40B4-BE49-F238E27FC236}">
                <a16:creationId xmlns:a16="http://schemas.microsoft.com/office/drawing/2014/main" xmlns="" id="{114135CC-AFDC-496D-9C38-1F76CBC2F342}"/>
              </a:ext>
            </a:extLst>
          </p:cNvPr>
          <p:cNvSpPr/>
          <p:nvPr/>
        </p:nvSpPr>
        <p:spPr>
          <a:xfrm>
            <a:off x="7668731" y="2021135"/>
            <a:ext cx="1083878" cy="1186018"/>
          </a:xfrm>
          <a:prstGeom prst="donut">
            <a:avLst>
              <a:gd name="adj" fmla="val 452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753416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Diagram 19">
            <a:extLst>
              <a:ext uri="{FF2B5EF4-FFF2-40B4-BE49-F238E27FC236}">
                <a16:creationId xmlns:a16="http://schemas.microsoft.com/office/drawing/2014/main" xmlns="" id="{2EC643FA-4159-43F6-9F4B-C564015479BC}"/>
              </a:ext>
            </a:extLst>
          </p:cNvPr>
          <p:cNvGraphicFramePr/>
          <p:nvPr>
            <p:extLst>
              <p:ext uri="{D42A27DB-BD31-4B8C-83A1-F6EECF244321}">
                <p14:modId xmlns:p14="http://schemas.microsoft.com/office/powerpoint/2010/main" val="64709939"/>
              </p:ext>
            </p:extLst>
          </p:nvPr>
        </p:nvGraphicFramePr>
        <p:xfrm>
          <a:off x="49758" y="2253632"/>
          <a:ext cx="12055670" cy="17377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Rectangle 24">
            <a:extLst>
              <a:ext uri="{FF2B5EF4-FFF2-40B4-BE49-F238E27FC236}">
                <a16:creationId xmlns:a16="http://schemas.microsoft.com/office/drawing/2014/main" xmlns="" id="{146C499D-4E54-4B65-BBAE-6F426C07FD68}"/>
              </a:ext>
            </a:extLst>
          </p:cNvPr>
          <p:cNvSpPr/>
          <p:nvPr/>
        </p:nvSpPr>
        <p:spPr>
          <a:xfrm>
            <a:off x="49758" y="1469880"/>
            <a:ext cx="4078895" cy="964442"/>
          </a:xfrm>
          <a:prstGeom prst="rect">
            <a:avLst/>
          </a:prstGeom>
          <a:solidFill>
            <a:schemeClr val="accent3">
              <a:lumMod val="75000"/>
            </a:schemeClr>
          </a:solidFill>
          <a:ln>
            <a:noFill/>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r>
              <a:rPr lang="en-US" sz="3600" dirty="0">
                <a:solidFill>
                  <a:schemeClr val="bg1"/>
                </a:solidFill>
                <a:cs typeface="Calibri"/>
              </a:rPr>
              <a:t>Accumulation</a:t>
            </a:r>
          </a:p>
        </p:txBody>
      </p:sp>
      <p:sp>
        <p:nvSpPr>
          <p:cNvPr id="26" name="Rectangle 25">
            <a:extLst>
              <a:ext uri="{FF2B5EF4-FFF2-40B4-BE49-F238E27FC236}">
                <a16:creationId xmlns:a16="http://schemas.microsoft.com/office/drawing/2014/main" xmlns="" id="{F822F6F3-E2E0-48E6-B17A-5D93B9BFF70C}"/>
              </a:ext>
            </a:extLst>
          </p:cNvPr>
          <p:cNvSpPr/>
          <p:nvPr/>
        </p:nvSpPr>
        <p:spPr>
          <a:xfrm>
            <a:off x="4128653" y="1469880"/>
            <a:ext cx="7976774" cy="964442"/>
          </a:xfrm>
          <a:prstGeom prst="rect">
            <a:avLst/>
          </a:prstGeom>
          <a:solidFill>
            <a:schemeClr val="accent1">
              <a:lumMod val="7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600" dirty="0">
                <a:solidFill>
                  <a:schemeClr val="bg1"/>
                </a:solidFill>
                <a:cs typeface="Calibri"/>
              </a:rPr>
              <a:t>Depletion</a:t>
            </a:r>
          </a:p>
        </p:txBody>
      </p:sp>
      <p:sp>
        <p:nvSpPr>
          <p:cNvPr id="2" name="TextBox 1">
            <a:extLst>
              <a:ext uri="{FF2B5EF4-FFF2-40B4-BE49-F238E27FC236}">
                <a16:creationId xmlns:a16="http://schemas.microsoft.com/office/drawing/2014/main" xmlns=""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5</a:t>
            </a:r>
            <a:r>
              <a:rPr lang="en-US" sz="5400" b="1" baseline="30000" dirty="0">
                <a:cs typeface="Calibri"/>
              </a:rPr>
              <a:t>th</a:t>
            </a:r>
            <a:r>
              <a:rPr lang="en-US" sz="5400" b="1" dirty="0">
                <a:cs typeface="Calibri"/>
              </a:rPr>
              <a:t> Instar Larvae Samples</a:t>
            </a:r>
            <a:endParaRPr lang="en-US" dirty="0"/>
          </a:p>
        </p:txBody>
      </p:sp>
      <p:cxnSp>
        <p:nvCxnSpPr>
          <p:cNvPr id="3" name="Straight Connector 2">
            <a:extLst>
              <a:ext uri="{FF2B5EF4-FFF2-40B4-BE49-F238E27FC236}">
                <a16:creationId xmlns:a16="http://schemas.microsoft.com/office/drawing/2014/main" xmlns=""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l="28031" t="16685" r="16450"/>
          <a:stretch/>
        </p:blipFill>
        <p:spPr>
          <a:xfrm>
            <a:off x="499569" y="4516808"/>
            <a:ext cx="1149884" cy="960215"/>
          </a:xfrm>
          <a:prstGeom prst="ellipse">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2418" y="5391815"/>
            <a:ext cx="1390682" cy="1006119"/>
          </a:xfrm>
          <a:prstGeom prst="rect">
            <a:avLst/>
          </a:prstGeom>
        </p:spPr>
      </p:pic>
      <p:sp>
        <p:nvSpPr>
          <p:cNvPr id="17" name="Rectangle 16"/>
          <p:cNvSpPr/>
          <p:nvPr/>
        </p:nvSpPr>
        <p:spPr>
          <a:xfrm>
            <a:off x="343946" y="3416917"/>
            <a:ext cx="1476873" cy="94956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Beginning of last larval instar</a:t>
            </a:r>
          </a:p>
        </p:txBody>
      </p:sp>
      <p:sp>
        <p:nvSpPr>
          <p:cNvPr id="19" name="Frame 18"/>
          <p:cNvSpPr/>
          <p:nvPr/>
        </p:nvSpPr>
        <p:spPr>
          <a:xfrm>
            <a:off x="336075"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p:cNvSpPr/>
          <p:nvPr/>
        </p:nvSpPr>
        <p:spPr>
          <a:xfrm>
            <a:off x="2434505" y="4213656"/>
            <a:ext cx="1586510" cy="109941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Nutrition stores at </a:t>
            </a:r>
            <a:r>
              <a:rPr lang="en-US">
                <a:solidFill>
                  <a:schemeClr val="bg1"/>
                </a:solidFill>
              </a:rPr>
              <a:t>maximum levels</a:t>
            </a:r>
            <a:endParaRPr lang="en-US" dirty="0">
              <a:solidFill>
                <a:schemeClr val="bg1"/>
              </a:solidFill>
            </a:endParaRPr>
          </a:p>
        </p:txBody>
      </p:sp>
      <p:sp>
        <p:nvSpPr>
          <p:cNvPr id="28" name="Frame 27"/>
          <p:cNvSpPr/>
          <p:nvPr/>
        </p:nvSpPr>
        <p:spPr>
          <a:xfrm>
            <a:off x="2434504" y="4176585"/>
            <a:ext cx="1586511" cy="2467120"/>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79047" y="3567331"/>
            <a:ext cx="1390682" cy="1006119"/>
          </a:xfrm>
          <a:prstGeom prst="rect">
            <a:avLst/>
          </a:prstGeom>
        </p:spPr>
      </p:pic>
      <p:sp>
        <p:nvSpPr>
          <p:cNvPr id="30" name="Rectangle 29"/>
          <p:cNvSpPr/>
          <p:nvPr/>
        </p:nvSpPr>
        <p:spPr>
          <a:xfrm>
            <a:off x="4692856" y="464965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Lipids depleted</a:t>
            </a:r>
          </a:p>
        </p:txBody>
      </p:sp>
      <p:sp>
        <p:nvSpPr>
          <p:cNvPr id="31" name="Frame 30"/>
          <p:cNvSpPr/>
          <p:nvPr/>
        </p:nvSpPr>
        <p:spPr>
          <a:xfrm>
            <a:off x="4692856"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5" name="Picture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87114" y="4608791"/>
            <a:ext cx="1390682" cy="1006119"/>
          </a:xfrm>
          <a:prstGeom prst="rect">
            <a:avLst/>
          </a:prstGeom>
        </p:spPr>
      </p:pic>
      <p:sp>
        <p:nvSpPr>
          <p:cNvPr id="36" name="Rectangle 35"/>
          <p:cNvSpPr/>
          <p:nvPr/>
        </p:nvSpPr>
        <p:spPr>
          <a:xfrm>
            <a:off x="6900923" y="569111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More lipids depleted</a:t>
            </a:r>
          </a:p>
        </p:txBody>
      </p:sp>
      <p:sp>
        <p:nvSpPr>
          <p:cNvPr id="37" name="Frame 36"/>
          <p:cNvSpPr/>
          <p:nvPr/>
        </p:nvSpPr>
        <p:spPr>
          <a:xfrm>
            <a:off x="6900923" y="445784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8" name="Picture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62625" y="3834709"/>
            <a:ext cx="1390682" cy="1006119"/>
          </a:xfrm>
          <a:prstGeom prst="rect">
            <a:avLst/>
          </a:prstGeom>
        </p:spPr>
      </p:pic>
      <p:sp>
        <p:nvSpPr>
          <p:cNvPr id="39" name="Rectangle 38"/>
          <p:cNvSpPr/>
          <p:nvPr/>
        </p:nvSpPr>
        <p:spPr>
          <a:xfrm>
            <a:off x="9276434" y="4917031"/>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Even more lipids depleted</a:t>
            </a:r>
          </a:p>
        </p:txBody>
      </p:sp>
      <p:sp>
        <p:nvSpPr>
          <p:cNvPr id="40" name="Frame 39"/>
          <p:cNvSpPr/>
          <p:nvPr/>
        </p:nvSpPr>
        <p:spPr>
          <a:xfrm>
            <a:off x="9276434" y="3683762"/>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790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6" grpId="0" animBg="1"/>
      <p:bldP spid="37" grpId="0" animBg="1"/>
      <p:bldP spid="39" grpId="0" animBg="1"/>
      <p:bldP spid="4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lnSpc>
                <a:spcPct val="150000"/>
              </a:lnSpc>
              <a:tabLst>
                <a:tab pos="11366500" algn="l"/>
              </a:tabLst>
            </a:pPr>
            <a:r>
              <a:rPr lang="en-US" sz="4800" b="1" u="sng" dirty="0">
                <a:solidFill>
                  <a:schemeClr val="tx1"/>
                </a:solidFill>
              </a:rPr>
              <a:t>When do I compare individuals?</a:t>
            </a:r>
            <a:endParaRPr lang="en-US" sz="4000" dirty="0">
              <a:solidFill>
                <a:schemeClr val="tx1"/>
              </a:solidFill>
            </a:endParaRPr>
          </a:p>
        </p:txBody>
      </p:sp>
    </p:spTree>
    <p:extLst>
      <p:ext uri="{BB962C8B-B14F-4D97-AF65-F5344CB8AC3E}">
        <p14:creationId xmlns:p14="http://schemas.microsoft.com/office/powerpoint/2010/main" val="1216941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198" y="353961"/>
            <a:ext cx="7073902" cy="134342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a:t>Comparing by Phenotype</a:t>
            </a:r>
          </a:p>
        </p:txBody>
      </p:sp>
      <p:sp>
        <p:nvSpPr>
          <p:cNvPr id="5" name="Content Placeholder 2"/>
          <p:cNvSpPr txBox="1">
            <a:spLocks/>
          </p:cNvSpPr>
          <p:nvPr/>
        </p:nvSpPr>
        <p:spPr>
          <a:xfrm>
            <a:off x="0" y="2701532"/>
            <a:ext cx="7370726" cy="271869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200150" lvl="1" indent="-742950">
              <a:lnSpc>
                <a:spcPct val="120000"/>
              </a:lnSpc>
              <a:spcAft>
                <a:spcPts val="500"/>
              </a:spcAft>
              <a:buFont typeface="+mj-lt"/>
              <a:buAutoNum type="arabicPeriod"/>
            </a:pPr>
            <a:r>
              <a:rPr lang="en-US" sz="4400" b="1" dirty="0"/>
              <a:t>Development</a:t>
            </a:r>
          </a:p>
          <a:p>
            <a:pPr marL="1200150" lvl="1" indent="-742950">
              <a:lnSpc>
                <a:spcPct val="120000"/>
              </a:lnSpc>
              <a:spcAft>
                <a:spcPts val="500"/>
              </a:spcAft>
              <a:buFont typeface="+mj-lt"/>
              <a:buAutoNum type="arabicPeriod"/>
            </a:pPr>
            <a:r>
              <a:rPr lang="en-US" sz="4400" b="1" dirty="0"/>
              <a:t>Metabolic activity</a:t>
            </a:r>
          </a:p>
          <a:p>
            <a:pPr marL="1200150" lvl="1" indent="-742950">
              <a:lnSpc>
                <a:spcPct val="110000"/>
              </a:lnSpc>
              <a:spcAft>
                <a:spcPts val="500"/>
              </a:spcAft>
              <a:buFont typeface="+mj-lt"/>
              <a:buAutoNum type="arabicPeriod"/>
            </a:pPr>
            <a:r>
              <a:rPr lang="en-US" sz="4400" b="1" dirty="0"/>
              <a:t>Feeding is terminated</a:t>
            </a:r>
          </a:p>
        </p:txBody>
      </p:sp>
      <p:pic>
        <p:nvPicPr>
          <p:cNvPr id="2" name="Picture 1"/>
          <p:cNvPicPr>
            <a:picLocks noChangeAspect="1"/>
          </p:cNvPicPr>
          <p:nvPr/>
        </p:nvPicPr>
        <p:blipFill>
          <a:blip r:embed="rId2">
            <a:alphaModFix/>
            <a:extLst>
              <a:ext uri="{BEBA8EAE-BF5A-486C-A8C5-ECC9F3942E4B}">
                <a14:imgProps xmlns:a14="http://schemas.microsoft.com/office/drawing/2010/main">
                  <a14:imgLayer r:embed="rId3">
                    <a14:imgEffect>
                      <a14:backgroundRemoval t="0" b="100000" l="0" r="100000">
                        <a14:foregroundMark x1="30800" y1="38110" x2="30800" y2="38110"/>
                        <a14:foregroundMark x1="24900" y1="54573" x2="24900" y2="54573"/>
                        <a14:foregroundMark x1="28400" y1="58079" x2="28400" y2="58079"/>
                        <a14:foregroundMark x1="30000" y1="56555" x2="30000" y2="56555"/>
                        <a14:foregroundMark x1="32700" y1="61433" x2="32700" y2="61433"/>
                        <a14:foregroundMark x1="41800" y1="72104" x2="41800" y2="72104"/>
                        <a14:foregroundMark x1="48400" y1="81402" x2="48400" y2="81402"/>
                        <a14:foregroundMark x1="52500" y1="84604" x2="52500" y2="84604"/>
                        <a14:foregroundMark x1="50700" y1="82927" x2="50700" y2="82927"/>
                        <a14:foregroundMark x1="53800" y1="82165" x2="53800" y2="82165"/>
                        <a14:foregroundMark x1="46900" y1="85518" x2="46900" y2="85518"/>
                        <a14:foregroundMark x1="22400" y1="54573" x2="22400" y2="54573"/>
                        <a14:foregroundMark x1="34000" y1="39482" x2="34000" y2="39482"/>
                        <a14:foregroundMark x1="36400" y1="40701" x2="36400" y2="40701"/>
                        <a14:foregroundMark x1="40400" y1="41463" x2="40400" y2="41463"/>
                        <a14:foregroundMark x1="43000" y1="41616" x2="43000" y2="41616"/>
                        <a14:foregroundMark x1="46700" y1="40854" x2="46700" y2="40854"/>
                        <a14:foregroundMark x1="50700" y1="41616" x2="50700" y2="41616"/>
                        <a14:foregroundMark x1="55100" y1="41616" x2="55100" y2="41616"/>
                        <a14:foregroundMark x1="58700" y1="40701" x2="58700" y2="40701"/>
                        <a14:foregroundMark x1="60200" y1="40244" x2="60200" y2="40244"/>
                        <a14:foregroundMark x1="64500" y1="38415" x2="64500" y2="38415"/>
                        <a14:foregroundMark x1="42500" y1="50457" x2="42500" y2="50457"/>
                        <a14:foregroundMark x1="45600" y1="50305" x2="45600" y2="50305"/>
                        <a14:foregroundMark x1="55800" y1="51524" x2="55800" y2="51524"/>
                        <a14:foregroundMark x1="79500" y1="83689" x2="79500" y2="83689"/>
                        <a14:foregroundMark x1="81400" y1="84146" x2="81400" y2="84146"/>
                        <a14:foregroundMark x1="86100" y1="85518" x2="86100" y2="85518"/>
                        <a14:foregroundMark x1="88100" y1="83689" x2="88100" y2="83689"/>
                        <a14:foregroundMark x1="8400" y1="84604" x2="8400" y2="84604"/>
                        <a14:foregroundMark x1="11300" y1="83841" x2="11300" y2="83841"/>
                        <a14:foregroundMark x1="16200" y1="84146" x2="16200" y2="84146"/>
                        <a14:foregroundMark x1="51800" y1="87195" x2="51800" y2="87195"/>
                      </a14:backgroundRemoval>
                    </a14:imgEffect>
                  </a14:imgLayer>
                </a14:imgProps>
              </a:ext>
            </a:extLst>
          </a:blip>
          <a:stretch>
            <a:fillRect/>
          </a:stretch>
        </p:blipFill>
        <p:spPr>
          <a:xfrm>
            <a:off x="7215188" y="2116757"/>
            <a:ext cx="3117834" cy="2045299"/>
          </a:xfrm>
          <a:prstGeom prst="rect">
            <a:avLst/>
          </a:prstGeom>
        </p:spPr>
      </p:pic>
      <p:pic>
        <p:nvPicPr>
          <p:cNvPr id="10" name="Picture 9"/>
          <p:cNvPicPr>
            <a:picLocks noChangeAspect="1"/>
          </p:cNvPicPr>
          <p:nvPr/>
        </p:nvPicPr>
        <p:blipFill rotWithShape="1">
          <a:blip r:embed="rId4">
            <a:alphaModFix/>
            <a:extLst>
              <a:ext uri="{28A0092B-C50C-407E-A947-70E740481C1C}">
                <a14:useLocalDpi xmlns:a14="http://schemas.microsoft.com/office/drawing/2010/main" val="0"/>
              </a:ext>
            </a:extLst>
          </a:blip>
          <a:srcRect b="58"/>
          <a:stretch/>
        </p:blipFill>
        <p:spPr>
          <a:xfrm flipH="1">
            <a:off x="9533160" y="471806"/>
            <a:ext cx="2535943" cy="2600744"/>
          </a:xfrm>
          <a:prstGeom prst="rect">
            <a:avLst/>
          </a:prstGeom>
        </p:spPr>
      </p:pic>
      <p:pic>
        <p:nvPicPr>
          <p:cNvPr id="11" name="Picture 10"/>
          <p:cNvPicPr>
            <a:picLocks noChangeAspect="1"/>
          </p:cNvPicPr>
          <p:nvPr/>
        </p:nvPicPr>
        <p:blipFill rotWithShape="1">
          <a:blip r:embed="rId5">
            <a:alphaModFix/>
            <a:extLst>
              <a:ext uri="{28A0092B-C50C-407E-A947-70E740481C1C}">
                <a14:useLocalDpi xmlns:a14="http://schemas.microsoft.com/office/drawing/2010/main" val="0"/>
              </a:ext>
            </a:extLst>
          </a:blip>
          <a:srcRect b="50198"/>
          <a:stretch/>
        </p:blipFill>
        <p:spPr>
          <a:xfrm rot="1457088" flipH="1">
            <a:off x="10850194" y="221434"/>
            <a:ext cx="1341806" cy="919388"/>
          </a:xfrm>
          <a:prstGeom prst="rect">
            <a:avLst/>
          </a:prstGeom>
        </p:spPr>
      </p:pic>
      <p:grpSp>
        <p:nvGrpSpPr>
          <p:cNvPr id="12" name="Group 11"/>
          <p:cNvGrpSpPr/>
          <p:nvPr/>
        </p:nvGrpSpPr>
        <p:grpSpPr>
          <a:xfrm>
            <a:off x="9649387" y="4456241"/>
            <a:ext cx="2142228" cy="2201733"/>
            <a:chOff x="8365153" y="4600145"/>
            <a:chExt cx="1756707" cy="1911917"/>
          </a:xfrm>
        </p:grpSpPr>
        <p:pic>
          <p:nvPicPr>
            <p:cNvPr id="13" name="Picture 12"/>
            <p:cNvPicPr>
              <a:picLocks noChangeAspect="1"/>
            </p:cNvPicPr>
            <p:nvPr/>
          </p:nvPicPr>
          <p:blipFill rotWithShape="1">
            <a:blip r:embed="rId6" cstate="print">
              <a:alphaModFix/>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14" name="&quot;No&quot; Symbol 13"/>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TextBox 14"/>
          <p:cNvSpPr txBox="1"/>
          <p:nvPr/>
        </p:nvSpPr>
        <p:spPr>
          <a:xfrm>
            <a:off x="10081991" y="376283"/>
            <a:ext cx="502061" cy="584775"/>
          </a:xfrm>
          <a:prstGeom prst="rect">
            <a:avLst/>
          </a:prstGeom>
          <a:noFill/>
        </p:spPr>
        <p:txBody>
          <a:bodyPr wrap="none" rtlCol="0">
            <a:spAutoFit/>
          </a:bodyPr>
          <a:lstStyle/>
          <a:p>
            <a:r>
              <a:rPr lang="en-US" sz="3200" b="1" dirty="0"/>
              <a:t>1.</a:t>
            </a:r>
          </a:p>
        </p:txBody>
      </p:sp>
      <p:sp>
        <p:nvSpPr>
          <p:cNvPr id="16" name="TextBox 15"/>
          <p:cNvSpPr txBox="1"/>
          <p:nvPr/>
        </p:nvSpPr>
        <p:spPr>
          <a:xfrm>
            <a:off x="7265031" y="2116757"/>
            <a:ext cx="502061" cy="584775"/>
          </a:xfrm>
          <a:prstGeom prst="rect">
            <a:avLst/>
          </a:prstGeom>
          <a:noFill/>
        </p:spPr>
        <p:txBody>
          <a:bodyPr wrap="none" rtlCol="0">
            <a:spAutoFit/>
          </a:bodyPr>
          <a:lstStyle/>
          <a:p>
            <a:r>
              <a:rPr lang="en-US" sz="3200" b="1" dirty="0"/>
              <a:t>2.</a:t>
            </a:r>
          </a:p>
        </p:txBody>
      </p:sp>
      <p:sp>
        <p:nvSpPr>
          <p:cNvPr id="17" name="TextBox 16"/>
          <p:cNvSpPr txBox="1"/>
          <p:nvPr/>
        </p:nvSpPr>
        <p:spPr>
          <a:xfrm>
            <a:off x="9106807" y="4425113"/>
            <a:ext cx="502061" cy="584775"/>
          </a:xfrm>
          <a:prstGeom prst="rect">
            <a:avLst/>
          </a:prstGeom>
          <a:noFill/>
        </p:spPr>
        <p:txBody>
          <a:bodyPr wrap="none" rtlCol="0">
            <a:spAutoFit/>
          </a:bodyPr>
          <a:lstStyle/>
          <a:p>
            <a:r>
              <a:rPr lang="en-US" sz="3200" b="1" dirty="0"/>
              <a:t>3.</a:t>
            </a:r>
          </a:p>
        </p:txBody>
      </p:sp>
    </p:spTree>
    <p:extLst>
      <p:ext uri="{BB962C8B-B14F-4D97-AF65-F5344CB8AC3E}">
        <p14:creationId xmlns:p14="http://schemas.microsoft.com/office/powerpoint/2010/main" val="1683052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5">
                                            <p:txEl>
                                              <p:pRg st="1" end="1"/>
                                            </p:txEl>
                                          </p:spTgt>
                                        </p:tgtEl>
                                        <p:attrNameLst>
                                          <p:attrName>style.opacity</p:attrName>
                                        </p:attrNameLst>
                                      </p:cBhvr>
                                      <p:to>
                                        <p:strVal val="0.1"/>
                                      </p:to>
                                    </p:set>
                                    <p:animEffect filter="image" prLst="opacity: 0.1">
                                      <p:cBhvr rctx="IE">
                                        <p:cTn id="7" dur="indefinite"/>
                                        <p:tgtEl>
                                          <p:spTgt spid="5">
                                            <p:txEl>
                                              <p:pRg st="1" end="1"/>
                                            </p:txEl>
                                          </p:spTgt>
                                        </p:tgtEl>
                                      </p:cBhvr>
                                    </p:animEffect>
                                  </p:childTnLst>
                                </p:cTn>
                              </p:par>
                              <p:par>
                                <p:cTn id="8" presetID="9" presetClass="emph" presetSubtype="0" nodeType="withEffect">
                                  <p:stCondLst>
                                    <p:cond delay="0"/>
                                  </p:stCondLst>
                                  <p:childTnLst>
                                    <p:set>
                                      <p:cBhvr rctx="PPT">
                                        <p:cTn id="9" dur="indefinite"/>
                                        <p:tgtEl>
                                          <p:spTgt spid="5">
                                            <p:txEl>
                                              <p:pRg st="2" end="2"/>
                                            </p:txEl>
                                          </p:spTgt>
                                        </p:tgtEl>
                                        <p:attrNameLst>
                                          <p:attrName>style.opacity</p:attrName>
                                        </p:attrNameLst>
                                      </p:cBhvr>
                                      <p:to>
                                        <p:strVal val="0.1"/>
                                      </p:to>
                                    </p:set>
                                    <p:animEffect filter="image" prLst="opacity: 0.1">
                                      <p:cBhvr rctx="IE">
                                        <p:cTn id="10" dur="indefinite"/>
                                        <p:tgtEl>
                                          <p:spTgt spid="5">
                                            <p:txEl>
                                              <p:pRg st="2" end="2"/>
                                            </p:txEl>
                                          </p:spTgt>
                                        </p:tgtEl>
                                      </p:cBhvr>
                                    </p:animEffect>
                                  </p:childTnLst>
                                </p:cTn>
                              </p:par>
                              <p:par>
                                <p:cTn id="11" presetID="9" presetClass="emph" presetSubtype="0" nodeType="withEffect">
                                  <p:stCondLst>
                                    <p:cond delay="0"/>
                                  </p:stCondLst>
                                  <p:childTnLst>
                                    <p:set>
                                      <p:cBhvr rctx="PPT">
                                        <p:cTn id="12" dur="indefinite"/>
                                        <p:tgtEl>
                                          <p:spTgt spid="2"/>
                                        </p:tgtEl>
                                        <p:attrNameLst>
                                          <p:attrName>style.opacity</p:attrName>
                                        </p:attrNameLst>
                                      </p:cBhvr>
                                      <p:to>
                                        <p:strVal val="0.1"/>
                                      </p:to>
                                    </p:set>
                                    <p:animEffect filter="image" prLst="opacity: 0.1">
                                      <p:cBhvr rctx="IE">
                                        <p:cTn id="13" dur="indefinite"/>
                                        <p:tgtEl>
                                          <p:spTgt spid="2"/>
                                        </p:tgtEl>
                                      </p:cBhvr>
                                    </p:animEffect>
                                  </p:childTnLst>
                                </p:cTn>
                              </p:par>
                              <p:par>
                                <p:cTn id="14" presetID="9" presetClass="emph" presetSubtype="0" nodeType="withEffect">
                                  <p:stCondLst>
                                    <p:cond delay="0"/>
                                  </p:stCondLst>
                                  <p:childTnLst>
                                    <p:set>
                                      <p:cBhvr rctx="PPT">
                                        <p:cTn id="15" dur="indefinite"/>
                                        <p:tgtEl>
                                          <p:spTgt spid="12"/>
                                        </p:tgtEl>
                                        <p:attrNameLst>
                                          <p:attrName>style.opacity</p:attrName>
                                        </p:attrNameLst>
                                      </p:cBhvr>
                                      <p:to>
                                        <p:strVal val="0.1"/>
                                      </p:to>
                                    </p:set>
                                    <p:animEffect filter="image" prLst="opacity: 0.1">
                                      <p:cBhvr rctx="IE">
                                        <p:cTn id="16" dur="indefinite"/>
                                        <p:tgtEl>
                                          <p:spTgt spid="12"/>
                                        </p:tgtEl>
                                      </p:cBhvr>
                                    </p:animEffect>
                                  </p:childTnLst>
                                </p:cTn>
                              </p:par>
                              <p:par>
                                <p:cTn id="17" presetID="9" presetClass="emph" presetSubtype="0" grpId="0" nodeType="withEffect">
                                  <p:stCondLst>
                                    <p:cond delay="0"/>
                                  </p:stCondLst>
                                  <p:childTnLst>
                                    <p:set>
                                      <p:cBhvr rctx="PPT">
                                        <p:cTn id="18" dur="indefinite"/>
                                        <p:tgtEl>
                                          <p:spTgt spid="16"/>
                                        </p:tgtEl>
                                        <p:attrNameLst>
                                          <p:attrName>style.opacity</p:attrName>
                                        </p:attrNameLst>
                                      </p:cBhvr>
                                      <p:to>
                                        <p:strVal val="0.1"/>
                                      </p:to>
                                    </p:set>
                                    <p:animEffect filter="image" prLst="opacity: 0.1">
                                      <p:cBhvr rctx="IE">
                                        <p:cTn id="19" dur="indefinite"/>
                                        <p:tgtEl>
                                          <p:spTgt spid="16"/>
                                        </p:tgtEl>
                                      </p:cBhvr>
                                    </p:animEffect>
                                  </p:childTnLst>
                                </p:cTn>
                              </p:par>
                              <p:par>
                                <p:cTn id="20" presetID="9" presetClass="emph" presetSubtype="0" grpId="0" nodeType="withEffect">
                                  <p:stCondLst>
                                    <p:cond delay="0"/>
                                  </p:stCondLst>
                                  <p:childTnLst>
                                    <p:set>
                                      <p:cBhvr rctx="PPT">
                                        <p:cTn id="21" dur="indefinite"/>
                                        <p:tgtEl>
                                          <p:spTgt spid="17"/>
                                        </p:tgtEl>
                                        <p:attrNameLst>
                                          <p:attrName>style.opacity</p:attrName>
                                        </p:attrNameLst>
                                      </p:cBhvr>
                                      <p:to>
                                        <p:strVal val="0.1"/>
                                      </p:to>
                                    </p:set>
                                    <p:animEffect filter="image" prLst="opacity: 0.1">
                                      <p:cBhvr rctx="IE">
                                        <p:cTn id="22" dur="indefinite"/>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larvae respond?</a:t>
            </a:r>
          </a:p>
        </p:txBody>
      </p:sp>
      <p:pic>
        <p:nvPicPr>
          <p:cNvPr id="4" name="Content Placeholder 7" descr="A picture containing indoor, wall, white, sitting&#10;&#10;Description generated with very high confidence">
            <a:extLst>
              <a:ext uri="{FF2B5EF4-FFF2-40B4-BE49-F238E27FC236}">
                <a16:creationId xmlns:a16="http://schemas.microsoft.com/office/drawing/2014/main" xmlns=""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935" y="2731625"/>
            <a:ext cx="3389835" cy="3813857"/>
          </a:xfrm>
          <a:prstGeom prst="rect">
            <a:avLst/>
          </a:prstGeom>
        </p:spPr>
      </p:pic>
      <p:sp>
        <p:nvSpPr>
          <p:cNvPr id="6" name="TextBox 5">
            <a:extLst>
              <a:ext uri="{FF2B5EF4-FFF2-40B4-BE49-F238E27FC236}">
                <a16:creationId xmlns:a16="http://schemas.microsoft.com/office/drawing/2014/main" xmlns="" id="{3CAEBCC9-E619-4381-BA56-9C6D47B43C6C}"/>
              </a:ext>
            </a:extLst>
          </p:cNvPr>
          <p:cNvSpPr txBox="1"/>
          <p:nvPr/>
        </p:nvSpPr>
        <p:spPr>
          <a:xfrm>
            <a:off x="2024867" y="5119008"/>
            <a:ext cx="1626980" cy="5847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cs typeface="Calibri"/>
              </a:rPr>
              <a:t>LD 12:12</a:t>
            </a:r>
          </a:p>
          <a:p>
            <a:pPr algn="ctr"/>
            <a:r>
              <a:rPr lang="en-US" sz="1600" b="1" dirty="0">
                <a:cs typeface="Calibri"/>
              </a:rPr>
              <a:t>(23°C, 65% </a:t>
            </a:r>
            <a:r>
              <a:rPr lang="en-US" sz="1600" b="1" dirty="0" err="1">
                <a:cs typeface="Calibri"/>
              </a:rPr>
              <a:t>rh</a:t>
            </a:r>
            <a:r>
              <a:rPr lang="en-US" sz="1600" b="1" dirty="0">
                <a:cs typeface="Calibri"/>
              </a:rPr>
              <a:t>)</a:t>
            </a:r>
            <a:endParaRPr lang="en-US" sz="1600" dirty="0">
              <a:cs typeface="Calibri"/>
            </a:endParaRPr>
          </a:p>
        </p:txBody>
      </p:sp>
      <p:pic>
        <p:nvPicPr>
          <p:cNvPr id="8" name="Picture 7" descr="A picture containing animal, invertebrate, mollusk, person&#10;&#10;Description generated with very high confidence">
            <a:extLst>
              <a:ext uri="{FF2B5EF4-FFF2-40B4-BE49-F238E27FC236}">
                <a16:creationId xmlns:a16="http://schemas.microsoft.com/office/drawing/2014/main" xmlns="" id="{B7807404-130B-4148-98AC-8DF7F938BA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288" y="4996023"/>
            <a:ext cx="1547825" cy="1107592"/>
          </a:xfrm>
          <a:prstGeom prst="rect">
            <a:avLst/>
          </a:prstGeom>
        </p:spPr>
      </p:pic>
      <p:pic>
        <p:nvPicPr>
          <p:cNvPr id="9" name="Picture 8" descr="A picture containing animal, invertebrate, mollusk, person&#10;&#10;Description generated with very high confidence">
            <a:extLst>
              <a:ext uri="{FF2B5EF4-FFF2-40B4-BE49-F238E27FC236}">
                <a16:creationId xmlns:a16="http://schemas.microsoft.com/office/drawing/2014/main" xmlns="" id="{1127B953-603B-4A38-B8EF-E65BFB6BBC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289" y="3780624"/>
            <a:ext cx="1547825" cy="1107592"/>
          </a:xfrm>
          <a:prstGeom prst="rect">
            <a:avLst/>
          </a:prstGeom>
        </p:spPr>
      </p:pic>
      <p:sp>
        <p:nvSpPr>
          <p:cNvPr id="10" name="TextBox 9">
            <a:extLst>
              <a:ext uri="{FF2B5EF4-FFF2-40B4-BE49-F238E27FC236}">
                <a16:creationId xmlns:a16="http://schemas.microsoft.com/office/drawing/2014/main" xmlns="" id="{B91557B3-B3CB-4616-83F3-B5CD0C3DF51B}"/>
              </a:ext>
            </a:extLst>
          </p:cNvPr>
          <p:cNvSpPr txBox="1"/>
          <p:nvPr/>
        </p:nvSpPr>
        <p:spPr>
          <a:xfrm>
            <a:off x="699135" y="4535316"/>
            <a:ext cx="1110380" cy="584775"/>
          </a:xfrm>
          <a:prstGeom prst="rect">
            <a:avLst/>
          </a:prstGeom>
          <a:solidFill>
            <a:schemeClr val="tx1">
              <a:lumMod val="50000"/>
              <a:lumOff val="50000"/>
            </a:schemeClr>
          </a:solidFill>
          <a:ln>
            <a:no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solidFill>
                  <a:schemeClr val="bg1"/>
                </a:solidFill>
              </a:rPr>
              <a:t>Long Genotype</a:t>
            </a:r>
          </a:p>
        </p:txBody>
      </p:sp>
      <p:sp>
        <p:nvSpPr>
          <p:cNvPr id="11" name="TextBox 10">
            <a:extLst>
              <a:ext uri="{FF2B5EF4-FFF2-40B4-BE49-F238E27FC236}">
                <a16:creationId xmlns:a16="http://schemas.microsoft.com/office/drawing/2014/main" xmlns="" id="{ADC601D8-944F-4810-9ECB-08716EF07EE1}"/>
              </a:ext>
            </a:extLst>
          </p:cNvPr>
          <p:cNvSpPr txBox="1"/>
          <p:nvPr/>
        </p:nvSpPr>
        <p:spPr>
          <a:xfrm>
            <a:off x="699134" y="5769222"/>
            <a:ext cx="1110380" cy="584775"/>
          </a:xfrm>
          <a:prstGeom prst="rect">
            <a:avLst/>
          </a:prstGeom>
          <a:solidFill>
            <a:schemeClr val="tx1">
              <a:lumMod val="50000"/>
              <a:lumOff val="50000"/>
            </a:schemeClr>
          </a:solidFill>
          <a:ln>
            <a:no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solidFill>
                  <a:schemeClr val="bg1"/>
                </a:solidFill>
              </a:rPr>
              <a:t>Short Genotype</a:t>
            </a:r>
          </a:p>
        </p:txBody>
      </p:sp>
      <p:sp>
        <p:nvSpPr>
          <p:cNvPr id="13" name="Right Arrow 12"/>
          <p:cNvSpPr/>
          <p:nvPr/>
        </p:nvSpPr>
        <p:spPr>
          <a:xfrm>
            <a:off x="3887616" y="3611301"/>
            <a:ext cx="3213111" cy="1863524"/>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Regular Visual Observation</a:t>
            </a:r>
          </a:p>
        </p:txBody>
      </p:sp>
      <p:grpSp>
        <p:nvGrpSpPr>
          <p:cNvPr id="17" name="Group 16"/>
          <p:cNvGrpSpPr/>
          <p:nvPr/>
        </p:nvGrpSpPr>
        <p:grpSpPr>
          <a:xfrm>
            <a:off x="7319128" y="1644530"/>
            <a:ext cx="2137390" cy="2174190"/>
            <a:chOff x="7747391" y="2085294"/>
            <a:chExt cx="3220597" cy="2976343"/>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8965" y="2731625"/>
              <a:ext cx="3209022" cy="2330012"/>
            </a:xfrm>
            <a:prstGeom prst="rect">
              <a:avLst/>
            </a:prstGeom>
          </p:spPr>
          <p:style>
            <a:lnRef idx="2">
              <a:schemeClr val="dk1"/>
            </a:lnRef>
            <a:fillRef idx="1">
              <a:schemeClr val="lt1"/>
            </a:fillRef>
            <a:effectRef idx="0">
              <a:schemeClr val="dk1"/>
            </a:effectRef>
            <a:fontRef idx="minor">
              <a:schemeClr val="dk1"/>
            </a:fontRef>
          </p:style>
        </p:pic>
        <p:sp>
          <p:nvSpPr>
            <p:cNvPr id="15" name="TextBox 14"/>
            <p:cNvSpPr txBox="1"/>
            <p:nvPr/>
          </p:nvSpPr>
          <p:spPr>
            <a:xfrm>
              <a:off x="7747391" y="2085294"/>
              <a:ext cx="3220597" cy="646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t>Larvae</a:t>
              </a:r>
            </a:p>
          </p:txBody>
        </p:sp>
      </p:grpSp>
      <p:grpSp>
        <p:nvGrpSpPr>
          <p:cNvPr id="26" name="Group 25"/>
          <p:cNvGrpSpPr/>
          <p:nvPr/>
        </p:nvGrpSpPr>
        <p:grpSpPr>
          <a:xfrm>
            <a:off x="9329195" y="4638553"/>
            <a:ext cx="2473057" cy="1868528"/>
            <a:chOff x="9120851" y="4179807"/>
            <a:chExt cx="2473057" cy="1868528"/>
          </a:xfrm>
        </p:grpSpPr>
        <p:sp>
          <p:nvSpPr>
            <p:cNvPr id="20" name="TextBox 19"/>
            <p:cNvSpPr txBox="1"/>
            <p:nvPr/>
          </p:nvSpPr>
          <p:spPr>
            <a:xfrm>
              <a:off x="9120851" y="4179807"/>
              <a:ext cx="247305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t>Pupae</a:t>
              </a:r>
            </a:p>
          </p:txBody>
        </p:sp>
        <p:sp>
          <p:nvSpPr>
            <p:cNvPr id="23" name="Rectangle 22"/>
            <p:cNvSpPr/>
            <p:nvPr/>
          </p:nvSpPr>
          <p:spPr>
            <a:xfrm rot="16200000">
              <a:off x="9652489" y="4106916"/>
              <a:ext cx="1409783" cy="2473055"/>
            </a:xfrm>
            <a:prstGeom prst="rect">
              <a:avLst/>
            </a:prstGeom>
          </p:spPr>
          <p:style>
            <a:lnRef idx="2">
              <a:schemeClr val="dk1"/>
            </a:lnRef>
            <a:fillRef idx="1">
              <a:schemeClr val="lt1"/>
            </a:fillRef>
            <a:effectRef idx="0">
              <a:schemeClr val="dk1"/>
            </a:effectRef>
            <a:fontRef idx="minor">
              <a:schemeClr val="dk1"/>
            </a:fontRef>
          </p:style>
        </p:sp>
        <p:sp>
          <p:nvSpPr>
            <p:cNvPr id="25" name="Rectangle 24"/>
            <p:cNvSpPr/>
            <p:nvPr/>
          </p:nvSpPr>
          <p:spPr>
            <a:xfrm rot="16200000">
              <a:off x="9837634" y="4347712"/>
              <a:ext cx="1039490" cy="1994383"/>
            </a:xfrm>
            <a:prstGeom prst="rect">
              <a:avLst/>
            </a:prstGeom>
            <a:blipFill rotWithShape="1">
              <a:blip r:embed="rId4"/>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pSp>
      <p:sp>
        <p:nvSpPr>
          <p:cNvPr id="19" name="Rectangle 18">
            <a:extLst>
              <a:ext uri="{FF2B5EF4-FFF2-40B4-BE49-F238E27FC236}">
                <a16:creationId xmlns:a16="http://schemas.microsoft.com/office/drawing/2014/main" xmlns="" id="{40BD9F8C-0823-4C85-B8D9-7F70FFF5D947}"/>
              </a:ext>
            </a:extLst>
          </p:cNvPr>
          <p:cNvSpPr/>
          <p:nvPr/>
        </p:nvSpPr>
        <p:spPr>
          <a:xfrm>
            <a:off x="210277" y="2519756"/>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spTree>
    <p:extLst>
      <p:ext uri="{BB962C8B-B14F-4D97-AF65-F5344CB8AC3E}">
        <p14:creationId xmlns:p14="http://schemas.microsoft.com/office/powerpoint/2010/main" val="17138332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1842325208"/>
              </p:ext>
            </p:extLst>
          </p:nvPr>
        </p:nvGraphicFramePr>
        <p:xfrm>
          <a:off x="599607" y="1239865"/>
          <a:ext cx="11317573" cy="5315918"/>
        </p:xfrm>
        <a:graphic>
          <a:graphicData uri="http://schemas.openxmlformats.org/drawingml/2006/chart">
            <c:chart xmlns:c="http://schemas.openxmlformats.org/drawingml/2006/chart" xmlns:r="http://schemas.openxmlformats.org/officeDocument/2006/relationships" r:id="rId2"/>
          </a:graphicData>
        </a:graphic>
      </p:graphicFrame>
      <p:pic>
        <p:nvPicPr>
          <p:cNvPr id="7" name="Picture 6" descr="A picture containing animal, invertebrate, mollusk, person&#10;&#10;Description generated with very high confidence">
            <a:extLst>
              <a:ext uri="{FF2B5EF4-FFF2-40B4-BE49-F238E27FC236}">
                <a16:creationId xmlns:a16="http://schemas.microsoft.com/office/drawing/2014/main" xmlns="" id="{D699667D-0C8E-4269-9CB6-EA27DFA196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8518" y="5672379"/>
            <a:ext cx="1069996" cy="765667"/>
          </a:xfrm>
          <a:prstGeom prst="rect">
            <a:avLst/>
          </a:prstGeom>
        </p:spPr>
      </p:pic>
      <p:sp>
        <p:nvSpPr>
          <p:cNvPr id="8" name="Rectangle 7">
            <a:extLst>
              <a:ext uri="{FF2B5EF4-FFF2-40B4-BE49-F238E27FC236}">
                <a16:creationId xmlns:a16="http://schemas.microsoft.com/office/drawing/2014/main" xmlns="" id="{D8656982-5B13-4EB8-BBC5-21642C649F27}"/>
              </a:ext>
            </a:extLst>
          </p:cNvPr>
          <p:cNvSpPr/>
          <p:nvPr/>
        </p:nvSpPr>
        <p:spPr>
          <a:xfrm rot="16036543">
            <a:off x="9078274" y="2288027"/>
            <a:ext cx="794946" cy="802604"/>
          </a:xfrm>
          <a:prstGeom prst="rect">
            <a:avLst/>
          </a:prstGeom>
          <a:blipFill rotWithShape="1">
            <a:blip r:embed="rId4"/>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cxnSp>
        <p:nvCxnSpPr>
          <p:cNvPr id="6" name="Straight Arrow Connector 5"/>
          <p:cNvCxnSpPr/>
          <p:nvPr/>
        </p:nvCxnSpPr>
        <p:spPr>
          <a:xfrm flipH="1" flipV="1">
            <a:off x="8357616" y="3236976"/>
            <a:ext cx="698390" cy="10241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541264" y="2724912"/>
            <a:ext cx="1073745" cy="5120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637949" y="2239961"/>
            <a:ext cx="2097434" cy="461665"/>
          </a:xfrm>
          <a:prstGeom prst="rect">
            <a:avLst/>
          </a:prstGeom>
          <a:noFill/>
        </p:spPr>
        <p:txBody>
          <a:bodyPr wrap="none" rtlCol="0">
            <a:spAutoFit/>
          </a:bodyPr>
          <a:lstStyle/>
          <a:p>
            <a:r>
              <a:rPr lang="en-US" sz="2400"/>
              <a:t>Short-Diapause</a:t>
            </a:r>
          </a:p>
        </p:txBody>
      </p:sp>
      <p:sp>
        <p:nvSpPr>
          <p:cNvPr id="13" name="TextBox 12"/>
          <p:cNvSpPr txBox="1"/>
          <p:nvPr/>
        </p:nvSpPr>
        <p:spPr>
          <a:xfrm>
            <a:off x="8245784" y="4325692"/>
            <a:ext cx="2029723" cy="461665"/>
          </a:xfrm>
          <a:prstGeom prst="rect">
            <a:avLst/>
          </a:prstGeom>
          <a:noFill/>
        </p:spPr>
        <p:txBody>
          <a:bodyPr wrap="none" rtlCol="0">
            <a:spAutoFit/>
          </a:bodyPr>
          <a:lstStyle/>
          <a:p>
            <a:r>
              <a:rPr lang="en-US" sz="2400" dirty="0"/>
              <a:t>Long-Diapause</a:t>
            </a:r>
          </a:p>
        </p:txBody>
      </p:sp>
      <p:sp>
        <p:nvSpPr>
          <p:cNvPr id="10" name="Title 1"/>
          <p:cNvSpPr>
            <a:spLocks noGrp="1"/>
          </p:cNvSpPr>
          <p:nvPr>
            <p:ph type="title"/>
          </p:nvPr>
        </p:nvSpPr>
        <p:spPr>
          <a:xfrm>
            <a:off x="609600" y="274638"/>
            <a:ext cx="10972800" cy="1443078"/>
          </a:xfrm>
        </p:spPr>
        <p:txBody>
          <a:bodyPr>
            <a:normAutofit/>
          </a:bodyPr>
          <a:lstStyle/>
          <a:p>
            <a:r>
              <a:rPr lang="en-US" dirty="0"/>
              <a:t>All larvae have pupated after 11-days in </a:t>
            </a:r>
            <a:r>
              <a:rPr lang="en-US" u="sng" dirty="0"/>
              <a:t>non diapause</a:t>
            </a:r>
            <a:r>
              <a:rPr lang="en-US" dirty="0"/>
              <a:t> conditions</a:t>
            </a:r>
          </a:p>
        </p:txBody>
      </p:sp>
    </p:spTree>
    <p:extLst>
      <p:ext uri="{BB962C8B-B14F-4D97-AF65-F5344CB8AC3E}">
        <p14:creationId xmlns:p14="http://schemas.microsoft.com/office/powerpoint/2010/main" val="10592680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430162488"/>
              </p:ext>
            </p:extLst>
          </p:nvPr>
        </p:nvGraphicFramePr>
        <p:xfrm>
          <a:off x="599607" y="312516"/>
          <a:ext cx="11317573" cy="6418068"/>
        </p:xfrm>
        <a:graphic>
          <a:graphicData uri="http://schemas.openxmlformats.org/drawingml/2006/chart">
            <c:chart xmlns:c="http://schemas.openxmlformats.org/drawingml/2006/chart" xmlns:r="http://schemas.openxmlformats.org/officeDocument/2006/relationships" r:id="rId2"/>
          </a:graphicData>
        </a:graphic>
      </p:graphicFrame>
      <p:cxnSp>
        <p:nvCxnSpPr>
          <p:cNvPr id="14" name="Straight Connector 13"/>
          <p:cNvCxnSpPr/>
          <p:nvPr/>
        </p:nvCxnSpPr>
        <p:spPr>
          <a:xfrm flipH="1">
            <a:off x="4308529" y="312516"/>
            <a:ext cx="726" cy="537696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descr="A picture containing animal, invertebrate, mollusk, person&#10;&#10;Description generated with very high confidence">
            <a:extLst>
              <a:ext uri="{FF2B5EF4-FFF2-40B4-BE49-F238E27FC236}">
                <a16:creationId xmlns:a16="http://schemas.microsoft.com/office/drawing/2014/main" xmlns="" id="{C0889D07-AA86-4704-A623-BEEECFC529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6314" y="5461090"/>
            <a:ext cx="638342" cy="456784"/>
          </a:xfrm>
          <a:prstGeom prst="rect">
            <a:avLst/>
          </a:prstGeom>
        </p:spPr>
      </p:pic>
      <p:sp>
        <p:nvSpPr>
          <p:cNvPr id="7" name="Rectangle 6">
            <a:extLst>
              <a:ext uri="{FF2B5EF4-FFF2-40B4-BE49-F238E27FC236}">
                <a16:creationId xmlns:a16="http://schemas.microsoft.com/office/drawing/2014/main" xmlns="" id="{D8656982-5B13-4EB8-BBC5-21642C649F27}"/>
              </a:ext>
            </a:extLst>
          </p:cNvPr>
          <p:cNvSpPr/>
          <p:nvPr/>
        </p:nvSpPr>
        <p:spPr>
          <a:xfrm rot="16036543">
            <a:off x="3189157" y="1368717"/>
            <a:ext cx="466543" cy="449078"/>
          </a:xfrm>
          <a:prstGeom prst="rect">
            <a:avLst/>
          </a:prstGeom>
          <a:blipFill rotWithShape="1">
            <a:blip r:embed="rId4"/>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cxnSp>
        <p:nvCxnSpPr>
          <p:cNvPr id="10" name="Straight Arrow Connector 9"/>
          <p:cNvCxnSpPr/>
          <p:nvPr/>
        </p:nvCxnSpPr>
        <p:spPr>
          <a:xfrm flipH="1">
            <a:off x="5686667" y="5312780"/>
            <a:ext cx="1246568" cy="37670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882487" y="4999425"/>
            <a:ext cx="1721946" cy="400110"/>
          </a:xfrm>
          <a:prstGeom prst="rect">
            <a:avLst/>
          </a:prstGeom>
          <a:noFill/>
        </p:spPr>
        <p:txBody>
          <a:bodyPr wrap="none" rtlCol="0">
            <a:spAutoFit/>
          </a:bodyPr>
          <a:lstStyle/>
          <a:p>
            <a:r>
              <a:rPr lang="en-US" sz="2000" dirty="0"/>
              <a:t>Long-Diapause</a:t>
            </a:r>
          </a:p>
        </p:txBody>
      </p:sp>
    </p:spTree>
    <p:extLst>
      <p:ext uri="{BB962C8B-B14F-4D97-AF65-F5344CB8AC3E}">
        <p14:creationId xmlns:p14="http://schemas.microsoft.com/office/powerpoint/2010/main" val="18221545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338934109"/>
              </p:ext>
            </p:extLst>
          </p:nvPr>
        </p:nvGraphicFramePr>
        <p:xfrm>
          <a:off x="599607" y="312516"/>
          <a:ext cx="11317573" cy="6418068"/>
        </p:xfrm>
        <a:graphic>
          <a:graphicData uri="http://schemas.openxmlformats.org/drawingml/2006/chart">
            <c:chart xmlns:c="http://schemas.openxmlformats.org/drawingml/2006/chart" xmlns:r="http://schemas.openxmlformats.org/officeDocument/2006/relationships" r:id="rId2"/>
          </a:graphicData>
        </a:graphic>
      </p:graphicFrame>
      <p:pic>
        <p:nvPicPr>
          <p:cNvPr id="7" name="Picture 6" descr="A picture containing animal, invertebrate, mollusk, person&#10;&#10;Description generated with very high confidence">
            <a:extLst>
              <a:ext uri="{FF2B5EF4-FFF2-40B4-BE49-F238E27FC236}">
                <a16:creationId xmlns:a16="http://schemas.microsoft.com/office/drawing/2014/main" xmlns="" id="{D699667D-0C8E-4269-9CB6-EA27DFA196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6314" y="5461090"/>
            <a:ext cx="638342" cy="456784"/>
          </a:xfrm>
          <a:prstGeom prst="rect">
            <a:avLst/>
          </a:prstGeom>
        </p:spPr>
      </p:pic>
      <p:sp>
        <p:nvSpPr>
          <p:cNvPr id="8" name="Rectangle 7">
            <a:extLst>
              <a:ext uri="{FF2B5EF4-FFF2-40B4-BE49-F238E27FC236}">
                <a16:creationId xmlns:a16="http://schemas.microsoft.com/office/drawing/2014/main" xmlns="" id="{D8656982-5B13-4EB8-BBC5-21642C649F27}"/>
              </a:ext>
            </a:extLst>
          </p:cNvPr>
          <p:cNvSpPr/>
          <p:nvPr/>
        </p:nvSpPr>
        <p:spPr>
          <a:xfrm rot="16036543">
            <a:off x="3189157" y="1368717"/>
            <a:ext cx="466543" cy="449078"/>
          </a:xfrm>
          <a:prstGeom prst="rect">
            <a:avLst/>
          </a:prstGeom>
          <a:blipFill rotWithShape="1">
            <a:blip r:embed="rId4"/>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10" name="Rectangle 9">
            <a:extLst>
              <a:ext uri="{FF2B5EF4-FFF2-40B4-BE49-F238E27FC236}">
                <a16:creationId xmlns:a16="http://schemas.microsoft.com/office/drawing/2014/main" xmlns="" id="{6E6006AB-0097-4EAF-8339-E8CB321E215E}"/>
              </a:ext>
            </a:extLst>
          </p:cNvPr>
          <p:cNvSpPr/>
          <p:nvPr/>
        </p:nvSpPr>
        <p:spPr>
          <a:xfrm rot="16036543">
            <a:off x="11175891" y="2662264"/>
            <a:ext cx="466543" cy="449078"/>
          </a:xfrm>
          <a:prstGeom prst="rect">
            <a:avLst/>
          </a:prstGeom>
          <a:blipFill rotWithShape="1">
            <a:blip r:embed="rId4"/>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3" name="TextBox 2"/>
          <p:cNvSpPr txBox="1"/>
          <p:nvPr/>
        </p:nvSpPr>
        <p:spPr>
          <a:xfrm>
            <a:off x="11029891" y="2266873"/>
            <a:ext cx="830677" cy="400110"/>
          </a:xfrm>
          <a:prstGeom prst="rect">
            <a:avLst/>
          </a:prstGeom>
          <a:noFill/>
        </p:spPr>
        <p:txBody>
          <a:bodyPr wrap="none" rtlCol="0">
            <a:spAutoFit/>
          </a:bodyPr>
          <a:lstStyle/>
          <a:p>
            <a:r>
              <a:rPr lang="en-US" sz="2000" b="1"/>
              <a:t>66.6%</a:t>
            </a:r>
          </a:p>
        </p:txBody>
      </p:sp>
      <p:cxnSp>
        <p:nvCxnSpPr>
          <p:cNvPr id="11" name="Straight Arrow Connector 10"/>
          <p:cNvCxnSpPr/>
          <p:nvPr/>
        </p:nvCxnSpPr>
        <p:spPr>
          <a:xfrm flipH="1">
            <a:off x="5686667" y="5312780"/>
            <a:ext cx="1246568" cy="37670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5440102" y="3715473"/>
            <a:ext cx="358814" cy="118459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731536" y="3337773"/>
            <a:ext cx="1781578" cy="400110"/>
          </a:xfrm>
          <a:prstGeom prst="rect">
            <a:avLst/>
          </a:prstGeom>
          <a:noFill/>
        </p:spPr>
        <p:txBody>
          <a:bodyPr wrap="none" rtlCol="0">
            <a:spAutoFit/>
          </a:bodyPr>
          <a:lstStyle/>
          <a:p>
            <a:r>
              <a:rPr lang="en-US" sz="2000" dirty="0"/>
              <a:t>Short-Diapause</a:t>
            </a:r>
          </a:p>
        </p:txBody>
      </p:sp>
      <p:sp>
        <p:nvSpPr>
          <p:cNvPr id="16" name="TextBox 15"/>
          <p:cNvSpPr txBox="1"/>
          <p:nvPr/>
        </p:nvSpPr>
        <p:spPr>
          <a:xfrm>
            <a:off x="6882487" y="4999425"/>
            <a:ext cx="1721946" cy="400110"/>
          </a:xfrm>
          <a:prstGeom prst="rect">
            <a:avLst/>
          </a:prstGeom>
          <a:noFill/>
        </p:spPr>
        <p:txBody>
          <a:bodyPr wrap="none" rtlCol="0">
            <a:spAutoFit/>
          </a:bodyPr>
          <a:lstStyle/>
          <a:p>
            <a:r>
              <a:rPr lang="en-US" sz="2000" dirty="0"/>
              <a:t>Long-Diapause</a:t>
            </a:r>
          </a:p>
        </p:txBody>
      </p:sp>
      <p:cxnSp>
        <p:nvCxnSpPr>
          <p:cNvPr id="21" name="Straight Connector 20"/>
          <p:cNvCxnSpPr/>
          <p:nvPr/>
        </p:nvCxnSpPr>
        <p:spPr>
          <a:xfrm flipH="1">
            <a:off x="3839294" y="312516"/>
            <a:ext cx="726" cy="537696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06996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Short-Diapause Genotype Response Varies!</a:t>
            </a:r>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lnSpc>
                <a:spcPct val="150000"/>
              </a:lnSpc>
              <a:tabLst>
                <a:tab pos="11366500" algn="l"/>
              </a:tabLst>
            </a:pPr>
            <a:r>
              <a:rPr lang="en-US" sz="3600" b="1" u="sng" dirty="0">
                <a:solidFill>
                  <a:schemeClr val="tx1"/>
                </a:solidFill>
              </a:rPr>
              <a:t>66.6% in Shallow Diapause:</a:t>
            </a:r>
            <a:r>
              <a:rPr lang="en-US" sz="3600" dirty="0">
                <a:solidFill>
                  <a:schemeClr val="tx1"/>
                </a:solidFill>
              </a:rPr>
              <a:t> </a:t>
            </a:r>
          </a:p>
          <a:p>
            <a:pPr marL="566738" algn="ctr">
              <a:lnSpc>
                <a:spcPct val="150000"/>
              </a:lnSpc>
              <a:tabLst>
                <a:tab pos="11366500" algn="l"/>
              </a:tabLst>
            </a:pPr>
            <a:r>
              <a:rPr lang="en-US" sz="3600" dirty="0">
                <a:solidFill>
                  <a:schemeClr val="tx1"/>
                </a:solidFill>
              </a:rPr>
              <a:t>Individuals that pupated before the end of the trial</a:t>
            </a:r>
          </a:p>
          <a:p>
            <a:pPr marL="566738" algn="ctr">
              <a:lnSpc>
                <a:spcPct val="150000"/>
              </a:lnSpc>
              <a:tabLst>
                <a:tab pos="11366500" algn="l"/>
              </a:tabLst>
            </a:pPr>
            <a:r>
              <a:rPr lang="en-US" sz="3600" b="1" u="sng" dirty="0">
                <a:solidFill>
                  <a:schemeClr val="tx1"/>
                </a:solidFill>
              </a:rPr>
              <a:t>33.3% in Deep Diapause:</a:t>
            </a:r>
            <a:r>
              <a:rPr lang="en-US" sz="3600" dirty="0">
                <a:solidFill>
                  <a:schemeClr val="tx1"/>
                </a:solidFill>
              </a:rPr>
              <a:t> </a:t>
            </a:r>
          </a:p>
          <a:p>
            <a:pPr marL="566738" algn="ctr">
              <a:lnSpc>
                <a:spcPct val="150000"/>
              </a:lnSpc>
              <a:tabLst>
                <a:tab pos="11366500" algn="l"/>
              </a:tabLst>
            </a:pPr>
            <a:r>
              <a:rPr lang="en-US" sz="3600" dirty="0">
                <a:solidFill>
                  <a:schemeClr val="tx1"/>
                </a:solidFill>
              </a:rPr>
              <a:t>Individuals that remained larvae during trial</a:t>
            </a:r>
          </a:p>
        </p:txBody>
      </p:sp>
    </p:spTree>
    <p:extLst>
      <p:ext uri="{BB962C8B-B14F-4D97-AF65-F5344CB8AC3E}">
        <p14:creationId xmlns:p14="http://schemas.microsoft.com/office/powerpoint/2010/main" val="173869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0" y="2375307"/>
            <a:ext cx="7370726" cy="271869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200150" lvl="1" indent="-742950">
              <a:lnSpc>
                <a:spcPct val="120000"/>
              </a:lnSpc>
              <a:spcAft>
                <a:spcPts val="500"/>
              </a:spcAft>
              <a:buFont typeface="+mj-lt"/>
              <a:buAutoNum type="arabicPeriod"/>
            </a:pPr>
            <a:r>
              <a:rPr lang="en-US" sz="4400" b="1" dirty="0"/>
              <a:t>Development</a:t>
            </a:r>
          </a:p>
          <a:p>
            <a:pPr marL="1200150" lvl="1" indent="-742950">
              <a:lnSpc>
                <a:spcPct val="120000"/>
              </a:lnSpc>
              <a:spcAft>
                <a:spcPts val="500"/>
              </a:spcAft>
              <a:buFont typeface="+mj-lt"/>
              <a:buAutoNum type="arabicPeriod"/>
            </a:pPr>
            <a:r>
              <a:rPr lang="en-US" sz="4400" b="1" dirty="0"/>
              <a:t>Metabolic activity</a:t>
            </a:r>
          </a:p>
          <a:p>
            <a:pPr marL="1200150" lvl="1" indent="-742950">
              <a:lnSpc>
                <a:spcPct val="110000"/>
              </a:lnSpc>
              <a:spcAft>
                <a:spcPts val="500"/>
              </a:spcAft>
              <a:buFont typeface="+mj-lt"/>
              <a:buAutoNum type="arabicPeriod"/>
            </a:pPr>
            <a:r>
              <a:rPr lang="en-US" sz="4400" b="1" dirty="0"/>
              <a:t>Feeding is terminated</a:t>
            </a:r>
          </a:p>
        </p:txBody>
      </p:sp>
      <p:pic>
        <p:nvPicPr>
          <p:cNvPr id="2" name="Picture 1"/>
          <p:cNvPicPr>
            <a:picLocks noChangeAspect="1"/>
          </p:cNvPicPr>
          <p:nvPr/>
        </p:nvPicPr>
        <p:blipFill>
          <a:blip r:embed="rId2">
            <a:alphaModFix/>
            <a:extLst>
              <a:ext uri="{BEBA8EAE-BF5A-486C-A8C5-ECC9F3942E4B}">
                <a14:imgProps xmlns:a14="http://schemas.microsoft.com/office/drawing/2010/main">
                  <a14:imgLayer r:embed="rId3">
                    <a14:imgEffect>
                      <a14:backgroundRemoval t="0" b="100000" l="0" r="100000">
                        <a14:foregroundMark x1="30800" y1="38110" x2="30800" y2="38110"/>
                        <a14:foregroundMark x1="24900" y1="54573" x2="24900" y2="54573"/>
                        <a14:foregroundMark x1="28400" y1="58079" x2="28400" y2="58079"/>
                        <a14:foregroundMark x1="30000" y1="56555" x2="30000" y2="56555"/>
                        <a14:foregroundMark x1="32700" y1="61433" x2="32700" y2="61433"/>
                        <a14:foregroundMark x1="41800" y1="72104" x2="41800" y2="72104"/>
                        <a14:foregroundMark x1="48400" y1="81402" x2="48400" y2="81402"/>
                        <a14:foregroundMark x1="52500" y1="84604" x2="52500" y2="84604"/>
                        <a14:foregroundMark x1="50700" y1="82927" x2="50700" y2="82927"/>
                        <a14:foregroundMark x1="53800" y1="82165" x2="53800" y2="82165"/>
                        <a14:foregroundMark x1="46900" y1="85518" x2="46900" y2="85518"/>
                        <a14:foregroundMark x1="22400" y1="54573" x2="22400" y2="54573"/>
                        <a14:foregroundMark x1="34000" y1="39482" x2="34000" y2="39482"/>
                        <a14:foregroundMark x1="36400" y1="40701" x2="36400" y2="40701"/>
                        <a14:foregroundMark x1="40400" y1="41463" x2="40400" y2="41463"/>
                        <a14:foregroundMark x1="43000" y1="41616" x2="43000" y2="41616"/>
                        <a14:foregroundMark x1="46700" y1="40854" x2="46700" y2="40854"/>
                        <a14:foregroundMark x1="50700" y1="41616" x2="50700" y2="41616"/>
                        <a14:foregroundMark x1="55100" y1="41616" x2="55100" y2="41616"/>
                        <a14:foregroundMark x1="58700" y1="40701" x2="58700" y2="40701"/>
                        <a14:foregroundMark x1="60200" y1="40244" x2="60200" y2="40244"/>
                        <a14:foregroundMark x1="64500" y1="38415" x2="64500" y2="38415"/>
                        <a14:foregroundMark x1="42500" y1="50457" x2="42500" y2="50457"/>
                        <a14:foregroundMark x1="45600" y1="50305" x2="45600" y2="50305"/>
                        <a14:foregroundMark x1="55800" y1="51524" x2="55800" y2="51524"/>
                        <a14:foregroundMark x1="79500" y1="83689" x2="79500" y2="83689"/>
                        <a14:foregroundMark x1="81400" y1="84146" x2="81400" y2="84146"/>
                        <a14:foregroundMark x1="86100" y1="85518" x2="86100" y2="85518"/>
                        <a14:foregroundMark x1="88100" y1="83689" x2="88100" y2="83689"/>
                        <a14:foregroundMark x1="8400" y1="84604" x2="8400" y2="84604"/>
                        <a14:foregroundMark x1="11300" y1="83841" x2="11300" y2="83841"/>
                        <a14:foregroundMark x1="16200" y1="84146" x2="16200" y2="84146"/>
                        <a14:foregroundMark x1="51800" y1="87195" x2="51800" y2="87195"/>
                      </a14:backgroundRemoval>
                    </a14:imgEffect>
                  </a14:imgLayer>
                </a14:imgProps>
              </a:ext>
            </a:extLst>
          </a:blip>
          <a:stretch>
            <a:fillRect/>
          </a:stretch>
        </p:blipFill>
        <p:spPr>
          <a:xfrm>
            <a:off x="7215188" y="2116757"/>
            <a:ext cx="3117834" cy="2045299"/>
          </a:xfrm>
          <a:prstGeom prst="rect">
            <a:avLst/>
          </a:prstGeom>
        </p:spPr>
      </p:pic>
      <p:pic>
        <p:nvPicPr>
          <p:cNvPr id="10" name="Picture 9"/>
          <p:cNvPicPr>
            <a:picLocks noChangeAspect="1"/>
          </p:cNvPicPr>
          <p:nvPr/>
        </p:nvPicPr>
        <p:blipFill rotWithShape="1">
          <a:blip r:embed="rId4">
            <a:alphaModFix/>
            <a:extLst>
              <a:ext uri="{28A0092B-C50C-407E-A947-70E740481C1C}">
                <a14:useLocalDpi xmlns:a14="http://schemas.microsoft.com/office/drawing/2010/main" val="0"/>
              </a:ext>
            </a:extLst>
          </a:blip>
          <a:srcRect b="58"/>
          <a:stretch/>
        </p:blipFill>
        <p:spPr>
          <a:xfrm flipH="1">
            <a:off x="9533160" y="471806"/>
            <a:ext cx="2535943" cy="2600744"/>
          </a:xfrm>
          <a:prstGeom prst="rect">
            <a:avLst/>
          </a:prstGeom>
        </p:spPr>
      </p:pic>
      <p:pic>
        <p:nvPicPr>
          <p:cNvPr id="11" name="Picture 10"/>
          <p:cNvPicPr>
            <a:picLocks noChangeAspect="1"/>
          </p:cNvPicPr>
          <p:nvPr/>
        </p:nvPicPr>
        <p:blipFill rotWithShape="1">
          <a:blip r:embed="rId5">
            <a:alphaModFix/>
            <a:extLst>
              <a:ext uri="{28A0092B-C50C-407E-A947-70E740481C1C}">
                <a14:useLocalDpi xmlns:a14="http://schemas.microsoft.com/office/drawing/2010/main" val="0"/>
              </a:ext>
            </a:extLst>
          </a:blip>
          <a:srcRect b="50198"/>
          <a:stretch/>
        </p:blipFill>
        <p:spPr>
          <a:xfrm rot="1457088" flipH="1">
            <a:off x="10850194" y="221434"/>
            <a:ext cx="1341806" cy="919388"/>
          </a:xfrm>
          <a:prstGeom prst="rect">
            <a:avLst/>
          </a:prstGeom>
        </p:spPr>
      </p:pic>
      <p:grpSp>
        <p:nvGrpSpPr>
          <p:cNvPr id="12" name="Group 11"/>
          <p:cNvGrpSpPr/>
          <p:nvPr/>
        </p:nvGrpSpPr>
        <p:grpSpPr>
          <a:xfrm>
            <a:off x="9649387" y="4456241"/>
            <a:ext cx="2142228" cy="2201733"/>
            <a:chOff x="8365153" y="4600145"/>
            <a:chExt cx="1756707" cy="1911917"/>
          </a:xfrm>
        </p:grpSpPr>
        <p:pic>
          <p:nvPicPr>
            <p:cNvPr id="13" name="Picture 12"/>
            <p:cNvPicPr>
              <a:picLocks noChangeAspect="1"/>
            </p:cNvPicPr>
            <p:nvPr/>
          </p:nvPicPr>
          <p:blipFill rotWithShape="1">
            <a:blip r:embed="rId6" cstate="print">
              <a:alphaModFix/>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14" name="&quot;No&quot; Symbol 13"/>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TextBox 14"/>
          <p:cNvSpPr txBox="1"/>
          <p:nvPr/>
        </p:nvSpPr>
        <p:spPr>
          <a:xfrm>
            <a:off x="10081991" y="376283"/>
            <a:ext cx="502061" cy="584775"/>
          </a:xfrm>
          <a:prstGeom prst="rect">
            <a:avLst/>
          </a:prstGeom>
          <a:noFill/>
        </p:spPr>
        <p:txBody>
          <a:bodyPr wrap="none" rtlCol="0">
            <a:spAutoFit/>
          </a:bodyPr>
          <a:lstStyle/>
          <a:p>
            <a:r>
              <a:rPr lang="en-US" sz="3200" b="1" dirty="0"/>
              <a:t>1.</a:t>
            </a:r>
          </a:p>
        </p:txBody>
      </p:sp>
      <p:sp>
        <p:nvSpPr>
          <p:cNvPr id="16" name="TextBox 15"/>
          <p:cNvSpPr txBox="1"/>
          <p:nvPr/>
        </p:nvSpPr>
        <p:spPr>
          <a:xfrm>
            <a:off x="7265031" y="2116757"/>
            <a:ext cx="502061" cy="584775"/>
          </a:xfrm>
          <a:prstGeom prst="rect">
            <a:avLst/>
          </a:prstGeom>
          <a:noFill/>
        </p:spPr>
        <p:txBody>
          <a:bodyPr wrap="none" rtlCol="0">
            <a:spAutoFit/>
          </a:bodyPr>
          <a:lstStyle/>
          <a:p>
            <a:r>
              <a:rPr lang="en-US" sz="3200" b="1" dirty="0"/>
              <a:t>2.</a:t>
            </a:r>
          </a:p>
        </p:txBody>
      </p:sp>
      <p:sp>
        <p:nvSpPr>
          <p:cNvPr id="17" name="TextBox 16"/>
          <p:cNvSpPr txBox="1"/>
          <p:nvPr/>
        </p:nvSpPr>
        <p:spPr>
          <a:xfrm>
            <a:off x="9106807" y="4425113"/>
            <a:ext cx="502061" cy="584775"/>
          </a:xfrm>
          <a:prstGeom prst="rect">
            <a:avLst/>
          </a:prstGeom>
          <a:noFill/>
        </p:spPr>
        <p:txBody>
          <a:bodyPr wrap="none" rtlCol="0">
            <a:spAutoFit/>
          </a:bodyPr>
          <a:lstStyle/>
          <a:p>
            <a:r>
              <a:rPr lang="en-US" sz="3200" b="1" dirty="0"/>
              <a:t>3.</a:t>
            </a:r>
          </a:p>
        </p:txBody>
      </p:sp>
      <p:sp>
        <p:nvSpPr>
          <p:cNvPr id="19" name="Title 2"/>
          <p:cNvSpPr txBox="1">
            <a:spLocks/>
          </p:cNvSpPr>
          <p:nvPr/>
        </p:nvSpPr>
        <p:spPr>
          <a:xfrm>
            <a:off x="457198" y="353961"/>
            <a:ext cx="7073902" cy="134342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a:t>Identify Shallow Diapause Larvae</a:t>
            </a:r>
          </a:p>
        </p:txBody>
      </p:sp>
    </p:spTree>
    <p:extLst>
      <p:ext uri="{BB962C8B-B14F-4D97-AF65-F5344CB8AC3E}">
        <p14:creationId xmlns:p14="http://schemas.microsoft.com/office/powerpoint/2010/main" val="3471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5">
                                            <p:txEl>
                                              <p:pRg st="2" end="2"/>
                                            </p:txEl>
                                          </p:spTgt>
                                        </p:tgtEl>
                                        <p:attrNameLst>
                                          <p:attrName>style.opacity</p:attrName>
                                        </p:attrNameLst>
                                      </p:cBhvr>
                                      <p:to>
                                        <p:strVal val="0.1"/>
                                      </p:to>
                                    </p:set>
                                    <p:animEffect filter="image" prLst="opacity: 0.1">
                                      <p:cBhvr rctx="IE">
                                        <p:cTn id="7" dur="indefinite"/>
                                        <p:tgtEl>
                                          <p:spTgt spid="5">
                                            <p:txEl>
                                              <p:pRg st="2" end="2"/>
                                            </p:txEl>
                                          </p:spTgt>
                                        </p:tgtEl>
                                      </p:cBhvr>
                                    </p:animEffect>
                                  </p:childTnLst>
                                </p:cTn>
                              </p:par>
                              <p:par>
                                <p:cTn id="8" presetID="9" presetClass="emph" presetSubtype="0" nodeType="withEffect">
                                  <p:stCondLst>
                                    <p:cond delay="0"/>
                                  </p:stCondLst>
                                  <p:childTnLst>
                                    <p:set>
                                      <p:cBhvr rctx="PPT">
                                        <p:cTn id="9" dur="indefinite"/>
                                        <p:tgtEl>
                                          <p:spTgt spid="5">
                                            <p:txEl>
                                              <p:pRg st="0" end="0"/>
                                            </p:txEl>
                                          </p:spTgt>
                                        </p:tgtEl>
                                        <p:attrNameLst>
                                          <p:attrName>style.opacity</p:attrName>
                                        </p:attrNameLst>
                                      </p:cBhvr>
                                      <p:to>
                                        <p:strVal val="0.1"/>
                                      </p:to>
                                    </p:set>
                                    <p:animEffect filter="image" prLst="opacity: 0.1">
                                      <p:cBhvr rctx="IE">
                                        <p:cTn id="10" dur="indefinite"/>
                                        <p:tgtEl>
                                          <p:spTgt spid="5">
                                            <p:txEl>
                                              <p:pRg st="0" end="0"/>
                                            </p:txEl>
                                          </p:spTgt>
                                        </p:tgtEl>
                                      </p:cBhvr>
                                    </p:animEffect>
                                  </p:childTnLst>
                                </p:cTn>
                              </p:par>
                              <p:par>
                                <p:cTn id="11" presetID="9" presetClass="emph" presetSubtype="0" nodeType="withEffect">
                                  <p:stCondLst>
                                    <p:cond delay="0"/>
                                  </p:stCondLst>
                                  <p:childTnLst>
                                    <p:set>
                                      <p:cBhvr rctx="PPT">
                                        <p:cTn id="12" dur="indefinite"/>
                                        <p:tgtEl>
                                          <p:spTgt spid="10"/>
                                        </p:tgtEl>
                                        <p:attrNameLst>
                                          <p:attrName>style.opacity</p:attrName>
                                        </p:attrNameLst>
                                      </p:cBhvr>
                                      <p:to>
                                        <p:strVal val="0.1"/>
                                      </p:to>
                                    </p:set>
                                    <p:animEffect filter="image" prLst="opacity: 0.1">
                                      <p:cBhvr rctx="IE">
                                        <p:cTn id="13" dur="indefinite"/>
                                        <p:tgtEl>
                                          <p:spTgt spid="10"/>
                                        </p:tgtEl>
                                      </p:cBhvr>
                                    </p:animEffect>
                                  </p:childTnLst>
                                </p:cTn>
                              </p:par>
                              <p:par>
                                <p:cTn id="14" presetID="9" presetClass="emph" presetSubtype="0" grpId="0" nodeType="withEffect">
                                  <p:stCondLst>
                                    <p:cond delay="0"/>
                                  </p:stCondLst>
                                  <p:childTnLst>
                                    <p:set>
                                      <p:cBhvr rctx="PPT">
                                        <p:cTn id="15" dur="indefinite"/>
                                        <p:tgtEl>
                                          <p:spTgt spid="15"/>
                                        </p:tgtEl>
                                        <p:attrNameLst>
                                          <p:attrName>style.opacity</p:attrName>
                                        </p:attrNameLst>
                                      </p:cBhvr>
                                      <p:to>
                                        <p:strVal val="0.1"/>
                                      </p:to>
                                    </p:set>
                                    <p:animEffect filter="image" prLst="opacity: 0.1">
                                      <p:cBhvr rctx="IE">
                                        <p:cTn id="16" dur="indefinite"/>
                                        <p:tgtEl>
                                          <p:spTgt spid="15"/>
                                        </p:tgtEl>
                                      </p:cBhvr>
                                    </p:animEffect>
                                  </p:childTnLst>
                                </p:cTn>
                              </p:par>
                              <p:par>
                                <p:cTn id="17" presetID="9" presetClass="emph" presetSubtype="0" nodeType="withEffect">
                                  <p:stCondLst>
                                    <p:cond delay="0"/>
                                  </p:stCondLst>
                                  <p:childTnLst>
                                    <p:set>
                                      <p:cBhvr rctx="PPT">
                                        <p:cTn id="18" dur="indefinite"/>
                                        <p:tgtEl>
                                          <p:spTgt spid="12"/>
                                        </p:tgtEl>
                                        <p:attrNameLst>
                                          <p:attrName>style.opacity</p:attrName>
                                        </p:attrNameLst>
                                      </p:cBhvr>
                                      <p:to>
                                        <p:strVal val="0.1"/>
                                      </p:to>
                                    </p:set>
                                    <p:animEffect filter="image" prLst="opacity: 0.1">
                                      <p:cBhvr rctx="IE">
                                        <p:cTn id="19" dur="indefinite"/>
                                        <p:tgtEl>
                                          <p:spTgt spid="12"/>
                                        </p:tgtEl>
                                      </p:cBhvr>
                                    </p:animEffect>
                                  </p:childTnLst>
                                </p:cTn>
                              </p:par>
                              <p:par>
                                <p:cTn id="20" presetID="9" presetClass="emph" presetSubtype="0" grpId="0" nodeType="withEffect">
                                  <p:stCondLst>
                                    <p:cond delay="0"/>
                                  </p:stCondLst>
                                  <p:childTnLst>
                                    <p:set>
                                      <p:cBhvr rctx="PPT">
                                        <p:cTn id="21" dur="indefinite"/>
                                        <p:tgtEl>
                                          <p:spTgt spid="17"/>
                                        </p:tgtEl>
                                        <p:attrNameLst>
                                          <p:attrName>style.opacity</p:attrName>
                                        </p:attrNameLst>
                                      </p:cBhvr>
                                      <p:to>
                                        <p:strVal val="0.1"/>
                                      </p:to>
                                    </p:set>
                                    <p:animEffect filter="image" prLst="opacity: 0.1">
                                      <p:cBhvr rctx="IE">
                                        <p:cTn id="22" dur="indefinite"/>
                                        <p:tgtEl>
                                          <p:spTgt spid="17"/>
                                        </p:tgtEl>
                                      </p:cBhvr>
                                    </p:animEffect>
                                  </p:childTnLst>
                                </p:cTn>
                              </p:par>
                              <p:par>
                                <p:cTn id="23" presetID="9" presetClass="emph" presetSubtype="0" nodeType="withEffect">
                                  <p:stCondLst>
                                    <p:cond delay="0"/>
                                  </p:stCondLst>
                                  <p:childTnLst>
                                    <p:set>
                                      <p:cBhvr rctx="PPT">
                                        <p:cTn id="24" dur="indefinite"/>
                                        <p:tgtEl>
                                          <p:spTgt spid="11"/>
                                        </p:tgtEl>
                                        <p:attrNameLst>
                                          <p:attrName>style.opacity</p:attrName>
                                        </p:attrNameLst>
                                      </p:cBhvr>
                                      <p:to>
                                        <p:strVal val="0.1"/>
                                      </p:to>
                                    </p:set>
                                    <p:animEffect filter="image" prLst="opacity: 0.1">
                                      <p:cBhvr rctx="IE">
                                        <p:cTn id="25" dur="indefinite"/>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45743" y="4204953"/>
            <a:ext cx="11100514" cy="1631216"/>
          </a:xfrm>
          <a:prstGeom prst="rect">
            <a:avLst/>
          </a:prstGeom>
          <a:noFill/>
        </p:spPr>
        <p:txBody>
          <a:bodyPr wrap="square" rtlCol="0">
            <a:spAutoFit/>
          </a:bodyPr>
          <a:lstStyle/>
          <a:p>
            <a:r>
              <a:rPr lang="en-US" sz="3600" b="1" u="sng" dirty="0"/>
              <a:t>Temperate Regions</a:t>
            </a:r>
          </a:p>
          <a:p>
            <a:pPr marL="457200" indent="-457200">
              <a:buFont typeface="Arial" charset="0"/>
              <a:buChar char="•"/>
            </a:pPr>
            <a:r>
              <a:rPr lang="en-US" sz="3200" dirty="0"/>
              <a:t>Humans depend on being able to predict seasonal changes for crop production </a:t>
            </a:r>
          </a:p>
        </p:txBody>
      </p:sp>
      <p:sp>
        <p:nvSpPr>
          <p:cNvPr id="4" name="Left Bracket 3"/>
          <p:cNvSpPr/>
          <p:nvPr/>
        </p:nvSpPr>
        <p:spPr>
          <a:xfrm>
            <a:off x="1333040" y="2928395"/>
            <a:ext cx="206393" cy="625033"/>
          </a:xfrm>
          <a:prstGeom prst="leftBracket">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Left Bracket 4"/>
          <p:cNvSpPr/>
          <p:nvPr/>
        </p:nvSpPr>
        <p:spPr>
          <a:xfrm>
            <a:off x="6046463" y="2928395"/>
            <a:ext cx="206393" cy="625033"/>
          </a:xfrm>
          <a:prstGeom prst="leftBracket">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Left Bracket 5"/>
          <p:cNvSpPr/>
          <p:nvPr/>
        </p:nvSpPr>
        <p:spPr>
          <a:xfrm flipH="1">
            <a:off x="10654518" y="2928394"/>
            <a:ext cx="206393" cy="625033"/>
          </a:xfrm>
          <a:prstGeom prst="leftBracket">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ket 6"/>
          <p:cNvSpPr/>
          <p:nvPr/>
        </p:nvSpPr>
        <p:spPr>
          <a:xfrm flipH="1">
            <a:off x="5598311" y="2928395"/>
            <a:ext cx="206393" cy="625033"/>
          </a:xfrm>
          <a:prstGeom prst="leftBracket">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2167776" y="2907096"/>
            <a:ext cx="2042610" cy="646331"/>
          </a:xfrm>
          <a:prstGeom prst="rect">
            <a:avLst/>
          </a:prstGeom>
          <a:noFill/>
        </p:spPr>
        <p:txBody>
          <a:bodyPr wrap="none" rtlCol="0">
            <a:spAutoFit/>
          </a:bodyPr>
          <a:lstStyle/>
          <a:p>
            <a:r>
              <a:rPr lang="en-US" sz="3600" b="1" u="sng" dirty="0"/>
              <a:t>Favorable</a:t>
            </a:r>
          </a:p>
        </p:txBody>
      </p:sp>
      <p:sp>
        <p:nvSpPr>
          <p:cNvPr id="10" name="TextBox 9"/>
          <p:cNvSpPr txBox="1"/>
          <p:nvPr/>
        </p:nvSpPr>
        <p:spPr>
          <a:xfrm>
            <a:off x="6978866" y="2907096"/>
            <a:ext cx="2529410" cy="646331"/>
          </a:xfrm>
          <a:prstGeom prst="rect">
            <a:avLst/>
          </a:prstGeom>
          <a:noFill/>
        </p:spPr>
        <p:txBody>
          <a:bodyPr wrap="none" rtlCol="0">
            <a:spAutoFit/>
          </a:bodyPr>
          <a:lstStyle/>
          <a:p>
            <a:r>
              <a:rPr lang="en-US" sz="3600" b="1" u="sng" dirty="0"/>
              <a:t>Unfavorable</a:t>
            </a:r>
          </a:p>
        </p:txBody>
      </p:sp>
    </p:spTree>
    <p:extLst>
      <p:ext uri="{BB962C8B-B14F-4D97-AF65-F5344CB8AC3E}">
        <p14:creationId xmlns:p14="http://schemas.microsoft.com/office/powerpoint/2010/main" val="882336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Measuring CO</a:t>
            </a:r>
            <a:r>
              <a:rPr lang="en-US" baseline="-25000" dirty="0"/>
              <a:t>2</a:t>
            </a:r>
            <a:r>
              <a:rPr lang="en-US" dirty="0"/>
              <a:t> Production</a:t>
            </a:r>
          </a:p>
        </p:txBody>
      </p:sp>
      <p:pic>
        <p:nvPicPr>
          <p:cNvPr id="4" name="Picture 3"/>
          <p:cNvPicPr>
            <a:picLocks noChangeAspect="1"/>
          </p:cNvPicPr>
          <p:nvPr/>
        </p:nvPicPr>
        <p:blipFill>
          <a:blip r:embed="rId2"/>
          <a:stretch>
            <a:fillRect/>
          </a:stretch>
        </p:blipFill>
        <p:spPr>
          <a:xfrm>
            <a:off x="1006997" y="1625940"/>
            <a:ext cx="3789306" cy="5056633"/>
          </a:xfrm>
          <a:prstGeom prst="rect">
            <a:avLst/>
          </a:prstGeom>
        </p:spPr>
      </p:pic>
      <p:pic>
        <p:nvPicPr>
          <p:cNvPr id="7" name="Picture 6"/>
          <p:cNvPicPr>
            <a:picLocks noChangeAspect="1"/>
          </p:cNvPicPr>
          <p:nvPr/>
        </p:nvPicPr>
        <p:blipFill rotWithShape="1">
          <a:blip r:embed="rId3"/>
          <a:srcRect l="10873" t="15185" r="8318"/>
          <a:stretch/>
        </p:blipFill>
        <p:spPr>
          <a:xfrm>
            <a:off x="6638596" y="1625940"/>
            <a:ext cx="3610304" cy="5056633"/>
          </a:xfrm>
          <a:prstGeom prst="rect">
            <a:avLst/>
          </a:prstGeom>
        </p:spPr>
      </p:pic>
    </p:spTree>
    <p:extLst>
      <p:ext uri="{BB962C8B-B14F-4D97-AF65-F5344CB8AC3E}">
        <p14:creationId xmlns:p14="http://schemas.microsoft.com/office/powerpoint/2010/main" val="10010348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xmlns="" id="{9E796112-1D5B-4D3E-BEF8-557A3F037F66}"/>
              </a:ext>
            </a:extLst>
          </p:cNvPr>
          <p:cNvPicPr>
            <a:picLocks noChangeAspect="1"/>
          </p:cNvPicPr>
          <p:nvPr/>
        </p:nvPicPr>
        <p:blipFill rotWithShape="1">
          <a:blip r:embed="rId2"/>
          <a:srcRect l="3000" r="21286" b="5555"/>
          <a:stretch/>
        </p:blipFill>
        <p:spPr>
          <a:xfrm>
            <a:off x="2177940" y="1313860"/>
            <a:ext cx="8012981" cy="5014161"/>
          </a:xfrm>
          <a:prstGeom prst="rect">
            <a:avLst/>
          </a:prstGeom>
        </p:spPr>
      </p:pic>
      <p:sp>
        <p:nvSpPr>
          <p:cNvPr id="2" name="Rectangle 1">
            <a:extLst>
              <a:ext uri="{FF2B5EF4-FFF2-40B4-BE49-F238E27FC236}">
                <a16:creationId xmlns:a16="http://schemas.microsoft.com/office/drawing/2014/main" xmlns="" id="{E7E3B844-2012-4A57-A751-303A46516047}"/>
              </a:ext>
            </a:extLst>
          </p:cNvPr>
          <p:cNvSpPr/>
          <p:nvPr/>
        </p:nvSpPr>
        <p:spPr>
          <a:xfrm>
            <a:off x="1669301" y="3066560"/>
            <a:ext cx="459232" cy="15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800" dirty="0">
                <a:solidFill>
                  <a:schemeClr val="tx1"/>
                </a:solidFill>
              </a:rPr>
              <a:t>Mass (g)</a:t>
            </a:r>
          </a:p>
        </p:txBody>
      </p:sp>
      <p:sp>
        <p:nvSpPr>
          <p:cNvPr id="7" name="Rectangle 6">
            <a:extLst>
              <a:ext uri="{FF2B5EF4-FFF2-40B4-BE49-F238E27FC236}">
                <a16:creationId xmlns:a16="http://schemas.microsoft.com/office/drawing/2014/main" xmlns="" id="{E7E3B844-2012-4A57-A751-303A46516047}"/>
              </a:ext>
            </a:extLst>
          </p:cNvPr>
          <p:cNvSpPr/>
          <p:nvPr/>
        </p:nvSpPr>
        <p:spPr>
          <a:xfrm>
            <a:off x="5109029" y="6328021"/>
            <a:ext cx="2150802" cy="3664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2800" dirty="0">
                <a:solidFill>
                  <a:schemeClr val="tx1"/>
                </a:solidFill>
              </a:rPr>
              <a:t>Time (days)</a:t>
            </a:r>
          </a:p>
        </p:txBody>
      </p:sp>
      <p:sp>
        <p:nvSpPr>
          <p:cNvPr id="9" name="Rectangle 8"/>
          <p:cNvSpPr/>
          <p:nvPr/>
        </p:nvSpPr>
        <p:spPr>
          <a:xfrm>
            <a:off x="7575420" y="1645650"/>
            <a:ext cx="2311401" cy="6163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938154" y="1721084"/>
            <a:ext cx="200550" cy="152817"/>
          </a:xfrm>
          <a:prstGeom prst="ellipse">
            <a:avLst/>
          </a:prstGeom>
          <a:solidFill>
            <a:srgbClr val="A25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7861923" y="1790679"/>
            <a:ext cx="386415" cy="0"/>
          </a:xfrm>
          <a:prstGeom prst="line">
            <a:avLst/>
          </a:prstGeom>
          <a:ln w="76200" cap="rnd">
            <a:solidFill>
              <a:srgbClr val="A252F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852897" y="2093484"/>
            <a:ext cx="386415" cy="0"/>
          </a:xfrm>
          <a:prstGeom prst="line">
            <a:avLst/>
          </a:prstGeom>
          <a:ln w="76200" cap="rnd">
            <a:solidFill>
              <a:srgbClr val="F6A732"/>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7929127" y="2023889"/>
            <a:ext cx="200550" cy="152817"/>
          </a:xfrm>
          <a:prstGeom prst="ellipse">
            <a:avLst/>
          </a:prstGeom>
          <a:solidFill>
            <a:srgbClr val="F6A732"/>
          </a:solidFill>
          <a:ln>
            <a:solidFill>
              <a:srgbClr val="F6A7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8338041" y="1645650"/>
            <a:ext cx="1548780" cy="307777"/>
          </a:xfrm>
          <a:prstGeom prst="rect">
            <a:avLst/>
          </a:prstGeom>
          <a:noFill/>
        </p:spPr>
        <p:txBody>
          <a:bodyPr wrap="square" rtlCol="0">
            <a:spAutoFit/>
          </a:bodyPr>
          <a:lstStyle/>
          <a:p>
            <a:r>
              <a:rPr lang="en-US" sz="1400" b="1"/>
              <a:t>Shallow Diapause</a:t>
            </a:r>
            <a:endParaRPr lang="en-US" sz="1400" b="1" dirty="0"/>
          </a:p>
        </p:txBody>
      </p:sp>
      <p:sp>
        <p:nvSpPr>
          <p:cNvPr id="17" name="TextBox 16"/>
          <p:cNvSpPr txBox="1"/>
          <p:nvPr/>
        </p:nvSpPr>
        <p:spPr>
          <a:xfrm>
            <a:off x="8338041" y="1929513"/>
            <a:ext cx="1548780" cy="307777"/>
          </a:xfrm>
          <a:prstGeom prst="rect">
            <a:avLst/>
          </a:prstGeom>
          <a:noFill/>
        </p:spPr>
        <p:txBody>
          <a:bodyPr wrap="square" rtlCol="0">
            <a:spAutoFit/>
          </a:bodyPr>
          <a:lstStyle/>
          <a:p>
            <a:r>
              <a:rPr lang="en-US" sz="1400" b="1"/>
              <a:t>Deep Diapause</a:t>
            </a:r>
            <a:endParaRPr lang="en-US" sz="1400" b="1" dirty="0"/>
          </a:p>
        </p:txBody>
      </p:sp>
      <p:sp>
        <p:nvSpPr>
          <p:cNvPr id="12" name="Title 1"/>
          <p:cNvSpPr txBox="1">
            <a:spLocks/>
          </p:cNvSpPr>
          <p:nvPr/>
        </p:nvSpPr>
        <p:spPr>
          <a:xfrm>
            <a:off x="609600" y="274638"/>
            <a:ext cx="10972800" cy="1143000"/>
          </a:xfrm>
          <a:prstGeom prst="rect">
            <a:avLst/>
          </a:prstGeom>
        </p:spPr>
        <p:txBody>
          <a:bodyP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Mass peaked on day 6 for shallow and deep diapause larvae with the short diapause genotype</a:t>
            </a:r>
          </a:p>
        </p:txBody>
      </p:sp>
      <p:sp>
        <p:nvSpPr>
          <p:cNvPr id="13" name="TextBox 12">
            <a:extLst>
              <a:ext uri="{FF2B5EF4-FFF2-40B4-BE49-F238E27FC236}">
                <a16:creationId xmlns:a16="http://schemas.microsoft.com/office/drawing/2014/main" xmlns="" id="{66D06804-988B-49DB-82A1-05A8735EEC2C}"/>
              </a:ext>
            </a:extLst>
          </p:cNvPr>
          <p:cNvSpPr txBox="1"/>
          <p:nvPr/>
        </p:nvSpPr>
        <p:spPr>
          <a:xfrm>
            <a:off x="0" y="1337873"/>
            <a:ext cx="2827056" cy="307777"/>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(Wet Mass ～  Diapause Phenotype)</a:t>
            </a:r>
          </a:p>
        </p:txBody>
      </p:sp>
      <p:sp>
        <p:nvSpPr>
          <p:cNvPr id="18" name="TextBox 17"/>
          <p:cNvSpPr txBox="1"/>
          <p:nvPr/>
        </p:nvSpPr>
        <p:spPr>
          <a:xfrm>
            <a:off x="6675694" y="5548394"/>
            <a:ext cx="3324693" cy="369332"/>
          </a:xfrm>
          <a:prstGeom prst="rect">
            <a:avLst/>
          </a:prstGeom>
          <a:solidFill>
            <a:schemeClr val="bg1"/>
          </a:solidFill>
        </p:spPr>
        <p:txBody>
          <a:bodyPr wrap="none" rtlCol="0">
            <a:spAutoFit/>
          </a:bodyPr>
          <a:lstStyle/>
          <a:p>
            <a:r>
              <a:rPr lang="en-US" b="1" dirty="0"/>
              <a:t>F= 3.032, </a:t>
            </a:r>
            <a:r>
              <a:rPr lang="en-US" b="1" dirty="0" err="1"/>
              <a:t>Df</a:t>
            </a:r>
            <a:r>
              <a:rPr lang="en-US" b="1" dirty="0"/>
              <a:t>= 14, p-value= 0.1035</a:t>
            </a:r>
          </a:p>
        </p:txBody>
      </p:sp>
    </p:spTree>
    <p:extLst>
      <p:ext uri="{BB962C8B-B14F-4D97-AF65-F5344CB8AC3E}">
        <p14:creationId xmlns:p14="http://schemas.microsoft.com/office/powerpoint/2010/main" val="12951119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62387" y="1724829"/>
            <a:ext cx="615553" cy="3865489"/>
          </a:xfrm>
          <a:prstGeom prst="rect">
            <a:avLst/>
          </a:prstGeom>
          <a:noFill/>
        </p:spPr>
        <p:txBody>
          <a:bodyPr vert="vert270" wrap="square" rtlCol="0">
            <a:spAutoFit/>
          </a:bodyPr>
          <a:lstStyle/>
          <a:p>
            <a:r>
              <a:rPr lang="en-US" sz="2800" dirty="0"/>
              <a:t>CO</a:t>
            </a:r>
            <a:r>
              <a:rPr lang="en-US" sz="2800" baseline="-25000" dirty="0"/>
              <a:t>2 </a:t>
            </a:r>
            <a:r>
              <a:rPr lang="en-US" sz="2800" dirty="0"/>
              <a:t> Production (µ/g/min)</a:t>
            </a:r>
            <a:endParaRPr lang="en-US" sz="2800" baseline="-25000" dirty="0"/>
          </a:p>
        </p:txBody>
      </p:sp>
      <p:sp>
        <p:nvSpPr>
          <p:cNvPr id="6" name="TextBox 5"/>
          <p:cNvSpPr txBox="1"/>
          <p:nvPr/>
        </p:nvSpPr>
        <p:spPr>
          <a:xfrm>
            <a:off x="5153355" y="6274702"/>
            <a:ext cx="1885287" cy="523220"/>
          </a:xfrm>
          <a:prstGeom prst="rect">
            <a:avLst/>
          </a:prstGeom>
          <a:noFill/>
        </p:spPr>
        <p:txBody>
          <a:bodyPr vert="horz" wrap="square" rtlCol="0">
            <a:spAutoFit/>
          </a:bodyPr>
          <a:lstStyle/>
          <a:p>
            <a:r>
              <a:rPr lang="en-US" sz="2800"/>
              <a:t>Time (days)</a:t>
            </a:r>
            <a:endParaRPr lang="en-US" sz="2800" baseline="-25000" dirty="0"/>
          </a:p>
        </p:txBody>
      </p:sp>
      <p:pic>
        <p:nvPicPr>
          <p:cNvPr id="27" name="Picture 26"/>
          <p:cNvPicPr>
            <a:picLocks noChangeAspect="1"/>
          </p:cNvPicPr>
          <p:nvPr/>
        </p:nvPicPr>
        <p:blipFill rotWithShape="1">
          <a:blip r:embed="rId2"/>
          <a:srcRect l="4242" t="-606" r="20667" b="5439"/>
          <a:stretch/>
        </p:blipFill>
        <p:spPr>
          <a:xfrm>
            <a:off x="2276669" y="1314929"/>
            <a:ext cx="7914252" cy="5014162"/>
          </a:xfrm>
          <a:prstGeom prst="rect">
            <a:avLst/>
          </a:prstGeom>
        </p:spPr>
      </p:pic>
      <p:sp>
        <p:nvSpPr>
          <p:cNvPr id="17" name="Rectangle 16">
            <a:extLst>
              <a:ext uri="{FF2B5EF4-FFF2-40B4-BE49-F238E27FC236}">
                <a16:creationId xmlns:a16="http://schemas.microsoft.com/office/drawing/2014/main" xmlns="" id="{BD4009B0-DAEB-4EE8-B969-5240D51F807F}"/>
              </a:ext>
            </a:extLst>
          </p:cNvPr>
          <p:cNvSpPr/>
          <p:nvPr/>
        </p:nvSpPr>
        <p:spPr>
          <a:xfrm>
            <a:off x="7538097" y="1579800"/>
            <a:ext cx="2311401" cy="6163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xmlns="" id="{768DE4E7-79C1-4CF0-9D4F-98D68F8C6BDA}"/>
              </a:ext>
            </a:extLst>
          </p:cNvPr>
          <p:cNvSpPr/>
          <p:nvPr/>
        </p:nvSpPr>
        <p:spPr>
          <a:xfrm>
            <a:off x="7900831" y="1655234"/>
            <a:ext cx="200550" cy="152817"/>
          </a:xfrm>
          <a:prstGeom prst="ellipse">
            <a:avLst/>
          </a:prstGeom>
          <a:solidFill>
            <a:srgbClr val="A25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xmlns="" id="{53D2DBA0-5406-45C9-8AFC-3AB7E9541D6B}"/>
              </a:ext>
            </a:extLst>
          </p:cNvPr>
          <p:cNvCxnSpPr/>
          <p:nvPr/>
        </p:nvCxnSpPr>
        <p:spPr>
          <a:xfrm>
            <a:off x="7824600" y="1724829"/>
            <a:ext cx="386415" cy="0"/>
          </a:xfrm>
          <a:prstGeom prst="line">
            <a:avLst/>
          </a:prstGeom>
          <a:ln w="76200" cap="rnd">
            <a:solidFill>
              <a:srgbClr val="A252F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981FA676-1FC8-43BC-861C-414DF08AE757}"/>
              </a:ext>
            </a:extLst>
          </p:cNvPr>
          <p:cNvCxnSpPr/>
          <p:nvPr/>
        </p:nvCxnSpPr>
        <p:spPr>
          <a:xfrm>
            <a:off x="7815574" y="2027634"/>
            <a:ext cx="386415" cy="0"/>
          </a:xfrm>
          <a:prstGeom prst="line">
            <a:avLst/>
          </a:prstGeom>
          <a:ln w="76200" cap="rnd">
            <a:solidFill>
              <a:srgbClr val="F6A732"/>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xmlns="" id="{B825871D-B384-42A5-AD5E-80BED8A78D36}"/>
              </a:ext>
            </a:extLst>
          </p:cNvPr>
          <p:cNvSpPr/>
          <p:nvPr/>
        </p:nvSpPr>
        <p:spPr>
          <a:xfrm>
            <a:off x="7891804" y="1958039"/>
            <a:ext cx="200550" cy="152817"/>
          </a:xfrm>
          <a:prstGeom prst="ellipse">
            <a:avLst/>
          </a:prstGeom>
          <a:solidFill>
            <a:srgbClr val="F6A732"/>
          </a:solidFill>
          <a:ln>
            <a:solidFill>
              <a:srgbClr val="F6A7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xmlns="" id="{8E6093AA-C79C-471C-87A8-8F20A30AC53E}"/>
              </a:ext>
            </a:extLst>
          </p:cNvPr>
          <p:cNvSpPr txBox="1"/>
          <p:nvPr/>
        </p:nvSpPr>
        <p:spPr>
          <a:xfrm>
            <a:off x="8300718" y="1579800"/>
            <a:ext cx="1548780" cy="307777"/>
          </a:xfrm>
          <a:prstGeom prst="rect">
            <a:avLst/>
          </a:prstGeom>
          <a:noFill/>
        </p:spPr>
        <p:txBody>
          <a:bodyPr wrap="square" rtlCol="0">
            <a:spAutoFit/>
          </a:bodyPr>
          <a:lstStyle/>
          <a:p>
            <a:r>
              <a:rPr lang="en-US" sz="1400" b="1"/>
              <a:t>Shallow Diapause</a:t>
            </a:r>
            <a:endParaRPr lang="en-US" sz="1400" b="1" dirty="0"/>
          </a:p>
        </p:txBody>
      </p:sp>
      <p:sp>
        <p:nvSpPr>
          <p:cNvPr id="23" name="TextBox 22">
            <a:extLst>
              <a:ext uri="{FF2B5EF4-FFF2-40B4-BE49-F238E27FC236}">
                <a16:creationId xmlns:a16="http://schemas.microsoft.com/office/drawing/2014/main" xmlns="" id="{446C9373-6871-464C-8F3B-7DFEE4AE139A}"/>
              </a:ext>
            </a:extLst>
          </p:cNvPr>
          <p:cNvSpPr txBox="1"/>
          <p:nvPr/>
        </p:nvSpPr>
        <p:spPr>
          <a:xfrm>
            <a:off x="8300718" y="1863663"/>
            <a:ext cx="1548780" cy="307777"/>
          </a:xfrm>
          <a:prstGeom prst="rect">
            <a:avLst/>
          </a:prstGeom>
          <a:noFill/>
        </p:spPr>
        <p:txBody>
          <a:bodyPr wrap="square" rtlCol="0">
            <a:spAutoFit/>
          </a:bodyPr>
          <a:lstStyle/>
          <a:p>
            <a:r>
              <a:rPr lang="en-US" sz="1400" b="1"/>
              <a:t>Deep Diapause</a:t>
            </a:r>
            <a:endParaRPr lang="en-US" sz="1400" b="1" dirty="0"/>
          </a:p>
        </p:txBody>
      </p:sp>
      <p:sp>
        <p:nvSpPr>
          <p:cNvPr id="25" name="TextBox 24">
            <a:extLst>
              <a:ext uri="{FF2B5EF4-FFF2-40B4-BE49-F238E27FC236}">
                <a16:creationId xmlns:a16="http://schemas.microsoft.com/office/drawing/2014/main" xmlns="" id="{66D06804-988B-49DB-82A1-05A8735EEC2C}"/>
              </a:ext>
            </a:extLst>
          </p:cNvPr>
          <p:cNvSpPr txBox="1"/>
          <p:nvPr/>
        </p:nvSpPr>
        <p:spPr>
          <a:xfrm>
            <a:off x="0" y="869605"/>
            <a:ext cx="3221075" cy="307777"/>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(CO</a:t>
            </a:r>
            <a:r>
              <a:rPr lang="en-US" sz="1400" baseline="-25000" dirty="0"/>
              <a:t>2</a:t>
            </a:r>
            <a:r>
              <a:rPr lang="en-US" sz="1400" dirty="0"/>
              <a:t> production ～  Diapause Phenotype)</a:t>
            </a:r>
          </a:p>
        </p:txBody>
      </p:sp>
      <p:sp>
        <p:nvSpPr>
          <p:cNvPr id="26" name="TextBox 25">
            <a:extLst>
              <a:ext uri="{FF2B5EF4-FFF2-40B4-BE49-F238E27FC236}">
                <a16:creationId xmlns:a16="http://schemas.microsoft.com/office/drawing/2014/main" xmlns="" id="{F685DF78-BBFA-4D35-B003-4AFC2C17C938}"/>
              </a:ext>
            </a:extLst>
          </p:cNvPr>
          <p:cNvSpPr txBox="1"/>
          <p:nvPr/>
        </p:nvSpPr>
        <p:spPr>
          <a:xfrm>
            <a:off x="5102095" y="3114787"/>
            <a:ext cx="3233514" cy="369332"/>
          </a:xfrm>
          <a:prstGeom prst="rect">
            <a:avLst/>
          </a:prstGeom>
          <a:solidFill>
            <a:schemeClr val="bg1"/>
          </a:solidFill>
        </p:spPr>
        <p:txBody>
          <a:bodyPr wrap="none" rtlCol="0">
            <a:spAutoFit/>
          </a:bodyPr>
          <a:lstStyle/>
          <a:p>
            <a:r>
              <a:rPr lang="en-US" b="1" dirty="0"/>
              <a:t>F= 1.068, </a:t>
            </a:r>
            <a:r>
              <a:rPr lang="en-US" b="1" dirty="0" err="1"/>
              <a:t>Df</a:t>
            </a:r>
            <a:r>
              <a:rPr lang="en-US" b="1" dirty="0"/>
              <a:t>=14, P-value = 0.319</a:t>
            </a:r>
          </a:p>
        </p:txBody>
      </p:sp>
      <p:sp>
        <p:nvSpPr>
          <p:cNvPr id="14" name="Title 1"/>
          <p:cNvSpPr txBox="1">
            <a:spLocks/>
          </p:cNvSpPr>
          <p:nvPr/>
        </p:nvSpPr>
        <p:spPr>
          <a:xfrm>
            <a:off x="609600" y="274638"/>
            <a:ext cx="10972800" cy="1143000"/>
          </a:xfrm>
          <a:prstGeom prst="rect">
            <a:avLst/>
          </a:prstGeom>
        </p:spPr>
        <p:txBody>
          <a:bodyP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CO</a:t>
            </a:r>
            <a:r>
              <a:rPr lang="en-US" baseline="-25000" dirty="0"/>
              <a:t>2</a:t>
            </a:r>
            <a:r>
              <a:rPr lang="en-US" dirty="0"/>
              <a:t> between shallow and deep diapause is not different</a:t>
            </a:r>
          </a:p>
        </p:txBody>
      </p:sp>
      <p:cxnSp>
        <p:nvCxnSpPr>
          <p:cNvPr id="3" name="Straight Arrow Connector 2"/>
          <p:cNvCxnSpPr/>
          <p:nvPr/>
        </p:nvCxnSpPr>
        <p:spPr>
          <a:xfrm flipH="1">
            <a:off x="3993267" y="2916820"/>
            <a:ext cx="752353" cy="85652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22374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0" y="2375307"/>
            <a:ext cx="7609114" cy="271869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200150" lvl="1" indent="-742950">
              <a:lnSpc>
                <a:spcPct val="120000"/>
              </a:lnSpc>
              <a:spcAft>
                <a:spcPts val="500"/>
              </a:spcAft>
              <a:buFont typeface="+mj-lt"/>
              <a:buAutoNum type="arabicPeriod"/>
            </a:pPr>
            <a:r>
              <a:rPr lang="en-US" sz="4400" b="1" dirty="0"/>
              <a:t>Development</a:t>
            </a:r>
          </a:p>
          <a:p>
            <a:pPr marL="1200150" lvl="1" indent="-742950">
              <a:lnSpc>
                <a:spcPct val="120000"/>
              </a:lnSpc>
              <a:spcAft>
                <a:spcPts val="500"/>
              </a:spcAft>
              <a:buFont typeface="+mj-lt"/>
              <a:buAutoNum type="arabicPeriod"/>
            </a:pPr>
            <a:r>
              <a:rPr lang="en-US" sz="4400" b="1" dirty="0"/>
              <a:t>Metabolic activity</a:t>
            </a:r>
          </a:p>
          <a:p>
            <a:pPr marL="1200150" lvl="1" indent="-742950">
              <a:lnSpc>
                <a:spcPct val="110000"/>
              </a:lnSpc>
              <a:spcAft>
                <a:spcPts val="500"/>
              </a:spcAft>
              <a:buFont typeface="+mj-lt"/>
              <a:buAutoNum type="arabicPeriod"/>
            </a:pPr>
            <a:r>
              <a:rPr lang="en-US" sz="4400" b="1" dirty="0"/>
              <a:t>Feeding is terminated</a:t>
            </a:r>
          </a:p>
        </p:txBody>
      </p:sp>
      <p:pic>
        <p:nvPicPr>
          <p:cNvPr id="2" name="Picture 1"/>
          <p:cNvPicPr>
            <a:picLocks noChangeAspect="1"/>
          </p:cNvPicPr>
          <p:nvPr/>
        </p:nvPicPr>
        <p:blipFill>
          <a:blip r:embed="rId2">
            <a:alphaModFix/>
            <a:extLst>
              <a:ext uri="{BEBA8EAE-BF5A-486C-A8C5-ECC9F3942E4B}">
                <a14:imgProps xmlns:a14="http://schemas.microsoft.com/office/drawing/2010/main">
                  <a14:imgLayer r:embed="rId3">
                    <a14:imgEffect>
                      <a14:backgroundRemoval t="0" b="100000" l="0" r="100000">
                        <a14:foregroundMark x1="30800" y1="38110" x2="30800" y2="38110"/>
                        <a14:foregroundMark x1="24900" y1="54573" x2="24900" y2="54573"/>
                        <a14:foregroundMark x1="28400" y1="58079" x2="28400" y2="58079"/>
                        <a14:foregroundMark x1="30000" y1="56555" x2="30000" y2="56555"/>
                        <a14:foregroundMark x1="32700" y1="61433" x2="32700" y2="61433"/>
                        <a14:foregroundMark x1="41800" y1="72104" x2="41800" y2="72104"/>
                        <a14:foregroundMark x1="48400" y1="81402" x2="48400" y2="81402"/>
                        <a14:foregroundMark x1="52500" y1="84604" x2="52500" y2="84604"/>
                        <a14:foregroundMark x1="50700" y1="82927" x2="50700" y2="82927"/>
                        <a14:foregroundMark x1="53800" y1="82165" x2="53800" y2="82165"/>
                        <a14:foregroundMark x1="46900" y1="85518" x2="46900" y2="85518"/>
                        <a14:foregroundMark x1="22400" y1="54573" x2="22400" y2="54573"/>
                        <a14:foregroundMark x1="34000" y1="39482" x2="34000" y2="39482"/>
                        <a14:foregroundMark x1="36400" y1="40701" x2="36400" y2="40701"/>
                        <a14:foregroundMark x1="40400" y1="41463" x2="40400" y2="41463"/>
                        <a14:foregroundMark x1="43000" y1="41616" x2="43000" y2="41616"/>
                        <a14:foregroundMark x1="46700" y1="40854" x2="46700" y2="40854"/>
                        <a14:foregroundMark x1="50700" y1="41616" x2="50700" y2="41616"/>
                        <a14:foregroundMark x1="55100" y1="41616" x2="55100" y2="41616"/>
                        <a14:foregroundMark x1="58700" y1="40701" x2="58700" y2="40701"/>
                        <a14:foregroundMark x1="60200" y1="40244" x2="60200" y2="40244"/>
                        <a14:foregroundMark x1="64500" y1="38415" x2="64500" y2="38415"/>
                        <a14:foregroundMark x1="42500" y1="50457" x2="42500" y2="50457"/>
                        <a14:foregroundMark x1="45600" y1="50305" x2="45600" y2="50305"/>
                        <a14:foregroundMark x1="55800" y1="51524" x2="55800" y2="51524"/>
                        <a14:foregroundMark x1="79500" y1="83689" x2="79500" y2="83689"/>
                        <a14:foregroundMark x1="81400" y1="84146" x2="81400" y2="84146"/>
                        <a14:foregroundMark x1="86100" y1="85518" x2="86100" y2="85518"/>
                        <a14:foregroundMark x1="88100" y1="83689" x2="88100" y2="83689"/>
                        <a14:foregroundMark x1="8400" y1="84604" x2="8400" y2="84604"/>
                        <a14:foregroundMark x1="11300" y1="83841" x2="11300" y2="83841"/>
                        <a14:foregroundMark x1="16200" y1="84146" x2="16200" y2="84146"/>
                        <a14:foregroundMark x1="51800" y1="87195" x2="51800" y2="87195"/>
                      </a14:backgroundRemoval>
                    </a14:imgEffect>
                  </a14:imgLayer>
                </a14:imgProps>
              </a:ext>
            </a:extLst>
          </a:blip>
          <a:stretch>
            <a:fillRect/>
          </a:stretch>
        </p:blipFill>
        <p:spPr>
          <a:xfrm>
            <a:off x="7215188" y="2116757"/>
            <a:ext cx="3117834" cy="2045299"/>
          </a:xfrm>
          <a:prstGeom prst="rect">
            <a:avLst/>
          </a:prstGeom>
        </p:spPr>
      </p:pic>
      <p:pic>
        <p:nvPicPr>
          <p:cNvPr id="10" name="Picture 9"/>
          <p:cNvPicPr>
            <a:picLocks noChangeAspect="1"/>
          </p:cNvPicPr>
          <p:nvPr/>
        </p:nvPicPr>
        <p:blipFill rotWithShape="1">
          <a:blip r:embed="rId4">
            <a:alphaModFix/>
            <a:extLst>
              <a:ext uri="{28A0092B-C50C-407E-A947-70E740481C1C}">
                <a14:useLocalDpi xmlns:a14="http://schemas.microsoft.com/office/drawing/2010/main" val="0"/>
              </a:ext>
            </a:extLst>
          </a:blip>
          <a:srcRect b="58"/>
          <a:stretch/>
        </p:blipFill>
        <p:spPr>
          <a:xfrm flipH="1">
            <a:off x="9533160" y="471806"/>
            <a:ext cx="2535943" cy="2600744"/>
          </a:xfrm>
          <a:prstGeom prst="rect">
            <a:avLst/>
          </a:prstGeom>
        </p:spPr>
      </p:pic>
      <p:pic>
        <p:nvPicPr>
          <p:cNvPr id="11" name="Picture 10"/>
          <p:cNvPicPr>
            <a:picLocks noChangeAspect="1"/>
          </p:cNvPicPr>
          <p:nvPr/>
        </p:nvPicPr>
        <p:blipFill rotWithShape="1">
          <a:blip r:embed="rId5">
            <a:alphaModFix/>
            <a:extLst>
              <a:ext uri="{28A0092B-C50C-407E-A947-70E740481C1C}">
                <a14:useLocalDpi xmlns:a14="http://schemas.microsoft.com/office/drawing/2010/main" val="0"/>
              </a:ext>
            </a:extLst>
          </a:blip>
          <a:srcRect b="50198"/>
          <a:stretch/>
        </p:blipFill>
        <p:spPr>
          <a:xfrm rot="1457088" flipH="1">
            <a:off x="10850194" y="221434"/>
            <a:ext cx="1341806" cy="919388"/>
          </a:xfrm>
          <a:prstGeom prst="rect">
            <a:avLst/>
          </a:prstGeom>
        </p:spPr>
      </p:pic>
      <p:grpSp>
        <p:nvGrpSpPr>
          <p:cNvPr id="12" name="Group 11"/>
          <p:cNvGrpSpPr/>
          <p:nvPr/>
        </p:nvGrpSpPr>
        <p:grpSpPr>
          <a:xfrm>
            <a:off x="9649387" y="4456241"/>
            <a:ext cx="2142228" cy="2201733"/>
            <a:chOff x="8365153" y="4600145"/>
            <a:chExt cx="1756707" cy="1911917"/>
          </a:xfrm>
        </p:grpSpPr>
        <p:pic>
          <p:nvPicPr>
            <p:cNvPr id="13" name="Picture 12"/>
            <p:cNvPicPr>
              <a:picLocks noChangeAspect="1"/>
            </p:cNvPicPr>
            <p:nvPr/>
          </p:nvPicPr>
          <p:blipFill rotWithShape="1">
            <a:blip r:embed="rId6" cstate="print">
              <a:alphaModFix/>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14" name="&quot;No&quot; Symbol 13"/>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TextBox 14"/>
          <p:cNvSpPr txBox="1"/>
          <p:nvPr/>
        </p:nvSpPr>
        <p:spPr>
          <a:xfrm>
            <a:off x="10081991" y="376283"/>
            <a:ext cx="502061" cy="584775"/>
          </a:xfrm>
          <a:prstGeom prst="rect">
            <a:avLst/>
          </a:prstGeom>
          <a:noFill/>
        </p:spPr>
        <p:txBody>
          <a:bodyPr wrap="none" rtlCol="0">
            <a:spAutoFit/>
          </a:bodyPr>
          <a:lstStyle/>
          <a:p>
            <a:r>
              <a:rPr lang="en-US" sz="3200" b="1" dirty="0"/>
              <a:t>1.</a:t>
            </a:r>
          </a:p>
        </p:txBody>
      </p:sp>
      <p:sp>
        <p:nvSpPr>
          <p:cNvPr id="16" name="TextBox 15"/>
          <p:cNvSpPr txBox="1"/>
          <p:nvPr/>
        </p:nvSpPr>
        <p:spPr>
          <a:xfrm>
            <a:off x="7265031" y="2116757"/>
            <a:ext cx="502061" cy="584775"/>
          </a:xfrm>
          <a:prstGeom prst="rect">
            <a:avLst/>
          </a:prstGeom>
          <a:noFill/>
        </p:spPr>
        <p:txBody>
          <a:bodyPr wrap="none" rtlCol="0">
            <a:spAutoFit/>
          </a:bodyPr>
          <a:lstStyle/>
          <a:p>
            <a:r>
              <a:rPr lang="en-US" sz="3200" b="1" dirty="0"/>
              <a:t>2.</a:t>
            </a:r>
          </a:p>
        </p:txBody>
      </p:sp>
      <p:sp>
        <p:nvSpPr>
          <p:cNvPr id="17" name="TextBox 16"/>
          <p:cNvSpPr txBox="1"/>
          <p:nvPr/>
        </p:nvSpPr>
        <p:spPr>
          <a:xfrm>
            <a:off x="9106807" y="4425113"/>
            <a:ext cx="502061" cy="584775"/>
          </a:xfrm>
          <a:prstGeom prst="rect">
            <a:avLst/>
          </a:prstGeom>
          <a:noFill/>
        </p:spPr>
        <p:txBody>
          <a:bodyPr wrap="none" rtlCol="0">
            <a:spAutoFit/>
          </a:bodyPr>
          <a:lstStyle/>
          <a:p>
            <a:r>
              <a:rPr lang="en-US" sz="3200" b="1" dirty="0"/>
              <a:t>3.</a:t>
            </a:r>
          </a:p>
        </p:txBody>
      </p:sp>
      <p:sp>
        <p:nvSpPr>
          <p:cNvPr id="18" name="Title 2"/>
          <p:cNvSpPr txBox="1">
            <a:spLocks/>
          </p:cNvSpPr>
          <p:nvPr/>
        </p:nvSpPr>
        <p:spPr>
          <a:xfrm>
            <a:off x="457198" y="353961"/>
            <a:ext cx="7073902" cy="134342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a:t>When to compare larvae?</a:t>
            </a:r>
            <a:endParaRPr lang="en-US" sz="5400" dirty="0"/>
          </a:p>
        </p:txBody>
      </p:sp>
    </p:spTree>
    <p:extLst>
      <p:ext uri="{BB962C8B-B14F-4D97-AF65-F5344CB8AC3E}">
        <p14:creationId xmlns:p14="http://schemas.microsoft.com/office/powerpoint/2010/main" val="904289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5">
                                            <p:txEl>
                                              <p:pRg st="0" end="0"/>
                                            </p:txEl>
                                          </p:spTgt>
                                        </p:tgtEl>
                                        <p:attrNameLst>
                                          <p:attrName>style.opacity</p:attrName>
                                        </p:attrNameLst>
                                      </p:cBhvr>
                                      <p:to>
                                        <p:strVal val="0.1"/>
                                      </p:to>
                                    </p:set>
                                    <p:animEffect filter="image" prLst="opacity: 0.1">
                                      <p:cBhvr rctx="IE">
                                        <p:cTn id="7" dur="indefinite"/>
                                        <p:tgtEl>
                                          <p:spTgt spid="5">
                                            <p:txEl>
                                              <p:pRg st="0" end="0"/>
                                            </p:txEl>
                                          </p:spTgt>
                                        </p:tgtEl>
                                      </p:cBhvr>
                                    </p:animEffect>
                                  </p:childTnLst>
                                </p:cTn>
                              </p:par>
                              <p:par>
                                <p:cTn id="8" presetID="9" presetClass="emph" presetSubtype="0" nodeType="withEffect">
                                  <p:stCondLst>
                                    <p:cond delay="0"/>
                                  </p:stCondLst>
                                  <p:childTnLst>
                                    <p:set>
                                      <p:cBhvr rctx="PPT">
                                        <p:cTn id="9" dur="indefinite"/>
                                        <p:tgtEl>
                                          <p:spTgt spid="10"/>
                                        </p:tgtEl>
                                        <p:attrNameLst>
                                          <p:attrName>style.opacity</p:attrName>
                                        </p:attrNameLst>
                                      </p:cBhvr>
                                      <p:to>
                                        <p:strVal val="0.1"/>
                                      </p:to>
                                    </p:set>
                                    <p:animEffect filter="image" prLst="opacity: 0.1">
                                      <p:cBhvr rctx="IE">
                                        <p:cTn id="10" dur="indefinite"/>
                                        <p:tgtEl>
                                          <p:spTgt spid="10"/>
                                        </p:tgtEl>
                                      </p:cBhvr>
                                    </p:animEffect>
                                  </p:childTnLst>
                                </p:cTn>
                              </p:par>
                              <p:par>
                                <p:cTn id="11" presetID="9" presetClass="emph" presetSubtype="0" grpId="0" nodeType="withEffect">
                                  <p:stCondLst>
                                    <p:cond delay="0"/>
                                  </p:stCondLst>
                                  <p:childTnLst>
                                    <p:set>
                                      <p:cBhvr rctx="PPT">
                                        <p:cTn id="12" dur="indefinite"/>
                                        <p:tgtEl>
                                          <p:spTgt spid="15"/>
                                        </p:tgtEl>
                                        <p:attrNameLst>
                                          <p:attrName>style.opacity</p:attrName>
                                        </p:attrNameLst>
                                      </p:cBhvr>
                                      <p:to>
                                        <p:strVal val="0.1"/>
                                      </p:to>
                                    </p:set>
                                    <p:animEffect filter="image" prLst="opacity: 0.1">
                                      <p:cBhvr rctx="IE">
                                        <p:cTn id="13" dur="indefinite"/>
                                        <p:tgtEl>
                                          <p:spTgt spid="15"/>
                                        </p:tgtEl>
                                      </p:cBhvr>
                                    </p:animEffect>
                                  </p:childTnLst>
                                </p:cTn>
                              </p:par>
                              <p:par>
                                <p:cTn id="14" presetID="9" presetClass="emph" presetSubtype="0" nodeType="withEffect">
                                  <p:stCondLst>
                                    <p:cond delay="0"/>
                                  </p:stCondLst>
                                  <p:childTnLst>
                                    <p:set>
                                      <p:cBhvr rctx="PPT">
                                        <p:cTn id="15" dur="indefinite"/>
                                        <p:tgtEl>
                                          <p:spTgt spid="5">
                                            <p:txEl>
                                              <p:pRg st="1" end="1"/>
                                            </p:txEl>
                                          </p:spTgt>
                                        </p:tgtEl>
                                        <p:attrNameLst>
                                          <p:attrName>style.opacity</p:attrName>
                                        </p:attrNameLst>
                                      </p:cBhvr>
                                      <p:to>
                                        <p:strVal val="0.1"/>
                                      </p:to>
                                    </p:set>
                                    <p:animEffect filter="image" prLst="opacity: 0.1">
                                      <p:cBhvr rctx="IE">
                                        <p:cTn id="16" dur="indefinite"/>
                                        <p:tgtEl>
                                          <p:spTgt spid="5">
                                            <p:txEl>
                                              <p:pRg st="1" end="1"/>
                                            </p:txEl>
                                          </p:spTgt>
                                        </p:tgtEl>
                                      </p:cBhvr>
                                    </p:animEffect>
                                  </p:childTnLst>
                                </p:cTn>
                              </p:par>
                              <p:par>
                                <p:cTn id="17" presetID="9" presetClass="emph" presetSubtype="0" nodeType="withEffect">
                                  <p:stCondLst>
                                    <p:cond delay="0"/>
                                  </p:stCondLst>
                                  <p:childTnLst>
                                    <p:set>
                                      <p:cBhvr rctx="PPT">
                                        <p:cTn id="18" dur="indefinite"/>
                                        <p:tgtEl>
                                          <p:spTgt spid="2"/>
                                        </p:tgtEl>
                                        <p:attrNameLst>
                                          <p:attrName>style.opacity</p:attrName>
                                        </p:attrNameLst>
                                      </p:cBhvr>
                                      <p:to>
                                        <p:strVal val="0.1"/>
                                      </p:to>
                                    </p:set>
                                    <p:animEffect filter="image" prLst="opacity: 0.1">
                                      <p:cBhvr rctx="IE">
                                        <p:cTn id="19" dur="indefinite"/>
                                        <p:tgtEl>
                                          <p:spTgt spid="2"/>
                                        </p:tgtEl>
                                      </p:cBhvr>
                                    </p:animEffect>
                                  </p:childTnLst>
                                </p:cTn>
                              </p:par>
                              <p:par>
                                <p:cTn id="20" presetID="9" presetClass="emph" presetSubtype="0" grpId="0" nodeType="withEffect">
                                  <p:stCondLst>
                                    <p:cond delay="0"/>
                                  </p:stCondLst>
                                  <p:childTnLst>
                                    <p:set>
                                      <p:cBhvr rctx="PPT">
                                        <p:cTn id="21" dur="indefinite"/>
                                        <p:tgtEl>
                                          <p:spTgt spid="16"/>
                                        </p:tgtEl>
                                        <p:attrNameLst>
                                          <p:attrName>style.opacity</p:attrName>
                                        </p:attrNameLst>
                                      </p:cBhvr>
                                      <p:to>
                                        <p:strVal val="0.1"/>
                                      </p:to>
                                    </p:set>
                                    <p:animEffect filter="image" prLst="opacity: 0.1">
                                      <p:cBhvr rctx="IE">
                                        <p:cTn id="22" dur="indefinite"/>
                                        <p:tgtEl>
                                          <p:spTgt spid="16"/>
                                        </p:tgtEl>
                                      </p:cBhvr>
                                    </p:animEffect>
                                  </p:childTnLst>
                                </p:cTn>
                              </p:par>
                              <p:par>
                                <p:cTn id="23" presetID="9" presetClass="emph" presetSubtype="0" nodeType="withEffect">
                                  <p:stCondLst>
                                    <p:cond delay="0"/>
                                  </p:stCondLst>
                                  <p:childTnLst>
                                    <p:set>
                                      <p:cBhvr rctx="PPT">
                                        <p:cTn id="24" dur="indefinite"/>
                                        <p:tgtEl>
                                          <p:spTgt spid="11"/>
                                        </p:tgtEl>
                                        <p:attrNameLst>
                                          <p:attrName>style.opacity</p:attrName>
                                        </p:attrNameLst>
                                      </p:cBhvr>
                                      <p:to>
                                        <p:strVal val="0.1"/>
                                      </p:to>
                                    </p:set>
                                    <p:animEffect filter="image" prLst="opacity: 0.1">
                                      <p:cBhvr rctx="IE">
                                        <p:cTn id="25" dur="indefinite"/>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488712" cy="4351338"/>
          </a:xfrm>
        </p:spPr>
        <p:txBody>
          <a:bodyPr>
            <a:normAutofit/>
          </a:bodyPr>
          <a:lstStyle/>
          <a:p>
            <a:r>
              <a:rPr lang="en-US" dirty="0"/>
              <a:t>Developmental step between larva and pupa</a:t>
            </a:r>
          </a:p>
          <a:p>
            <a:r>
              <a:rPr lang="en-US" dirty="0"/>
              <a:t>Stored resources at their peak during wandering stage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9580" y="1816335"/>
            <a:ext cx="2055751" cy="1487278"/>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4377" y="1815695"/>
            <a:ext cx="2055751" cy="1487278"/>
          </a:xfrm>
          <a:prstGeom prst="rect">
            <a:avLst/>
          </a:prstGeom>
        </p:spPr>
      </p:pic>
      <p:sp>
        <p:nvSpPr>
          <p:cNvPr id="2" name="TextBox 1"/>
          <p:cNvSpPr txBox="1"/>
          <p:nvPr/>
        </p:nvSpPr>
        <p:spPr>
          <a:xfrm>
            <a:off x="7285075" y="1507990"/>
            <a:ext cx="1367682" cy="461665"/>
          </a:xfrm>
          <a:prstGeom prst="rect">
            <a:avLst/>
          </a:prstGeom>
          <a:noFill/>
        </p:spPr>
        <p:txBody>
          <a:bodyPr wrap="none" rtlCol="0">
            <a:spAutoFit/>
          </a:bodyPr>
          <a:lstStyle/>
          <a:p>
            <a:r>
              <a:rPr lang="en-US" sz="2400" b="1" dirty="0"/>
              <a:t>Diapause</a:t>
            </a:r>
          </a:p>
        </p:txBody>
      </p:sp>
      <p:sp>
        <p:nvSpPr>
          <p:cNvPr id="8" name="TextBox 7"/>
          <p:cNvSpPr txBox="1"/>
          <p:nvPr/>
        </p:nvSpPr>
        <p:spPr>
          <a:xfrm>
            <a:off x="9531658" y="1507990"/>
            <a:ext cx="1965603" cy="461665"/>
          </a:xfrm>
          <a:prstGeom prst="rect">
            <a:avLst/>
          </a:prstGeom>
          <a:noFill/>
        </p:spPr>
        <p:txBody>
          <a:bodyPr wrap="none" rtlCol="0">
            <a:spAutoFit/>
          </a:bodyPr>
          <a:lstStyle/>
          <a:p>
            <a:r>
              <a:rPr lang="en-US" sz="2400" b="1"/>
              <a:t>Non-diapause</a:t>
            </a:r>
            <a:endParaRPr lang="en-US" sz="2400" b="1" dirty="0"/>
          </a:p>
        </p:txBody>
      </p:sp>
      <p:cxnSp>
        <p:nvCxnSpPr>
          <p:cNvPr id="10" name="Straight Arrow Connector 9"/>
          <p:cNvCxnSpPr/>
          <p:nvPr/>
        </p:nvCxnSpPr>
        <p:spPr>
          <a:xfrm>
            <a:off x="8335363" y="3113507"/>
            <a:ext cx="683170" cy="4784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9359572" y="3015479"/>
            <a:ext cx="541299" cy="5951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87647" y="3591972"/>
            <a:ext cx="2703241" cy="461665"/>
          </a:xfrm>
          <a:prstGeom prst="rect">
            <a:avLst/>
          </a:prstGeom>
          <a:noFill/>
        </p:spPr>
        <p:txBody>
          <a:bodyPr wrap="none" rtlCol="0">
            <a:spAutoFit/>
          </a:bodyPr>
          <a:lstStyle/>
          <a:p>
            <a:r>
              <a:rPr lang="en-US" sz="2400" b="1"/>
              <a:t>WANDERING STAGE</a:t>
            </a:r>
          </a:p>
        </p:txBody>
      </p:sp>
      <p:cxnSp>
        <p:nvCxnSpPr>
          <p:cNvPr id="18" name="Straight Arrow Connector 17"/>
          <p:cNvCxnSpPr/>
          <p:nvPr/>
        </p:nvCxnSpPr>
        <p:spPr>
          <a:xfrm>
            <a:off x="9239267" y="4053637"/>
            <a:ext cx="0" cy="368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8365153" y="4600145"/>
            <a:ext cx="1756707" cy="1911917"/>
            <a:chOff x="8365153" y="4600145"/>
            <a:chExt cx="1756707" cy="1911917"/>
          </a:xfrm>
        </p:grpSpPr>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22" name="&quot;No&quot; Symbol 21"/>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6" name="Title 1"/>
          <p:cNvSpPr>
            <a:spLocks noGrp="1"/>
          </p:cNvSpPr>
          <p:nvPr>
            <p:ph type="title"/>
          </p:nvPr>
        </p:nvSpPr>
        <p:spPr>
          <a:xfrm>
            <a:off x="609600" y="274638"/>
            <a:ext cx="10972800" cy="1143000"/>
          </a:xfrm>
        </p:spPr>
        <p:txBody>
          <a:bodyPr/>
          <a:lstStyle/>
          <a:p>
            <a:r>
              <a:rPr lang="en-US" b="1" dirty="0"/>
              <a:t>The wandering stage?</a:t>
            </a:r>
          </a:p>
        </p:txBody>
      </p:sp>
    </p:spTree>
    <p:extLst>
      <p:ext uri="{BB962C8B-B14F-4D97-AF65-F5344CB8AC3E}">
        <p14:creationId xmlns:p14="http://schemas.microsoft.com/office/powerpoint/2010/main" val="6500751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20000"/>
                    </a14:imgEffect>
                  </a14:imgLayer>
                </a14:imgProps>
              </a:ext>
            </a:extLst>
          </a:blip>
          <a:stretch>
            <a:fillRect/>
          </a:stretch>
        </p:blipFill>
        <p:spPr>
          <a:xfrm rot="5400000">
            <a:off x="5794665" y="1299250"/>
            <a:ext cx="6414870" cy="4288200"/>
          </a:xfrm>
          <a:prstGeom prst="rect">
            <a:avLst/>
          </a:prstGeom>
        </p:spPr>
      </p:pic>
      <p:grpSp>
        <p:nvGrpSpPr>
          <p:cNvPr id="9" name="Group 8"/>
          <p:cNvGrpSpPr/>
          <p:nvPr/>
        </p:nvGrpSpPr>
        <p:grpSpPr>
          <a:xfrm>
            <a:off x="815701" y="557922"/>
            <a:ext cx="2180273" cy="2445881"/>
            <a:chOff x="815701" y="900823"/>
            <a:chExt cx="2180273" cy="2445881"/>
          </a:xfrm>
        </p:grpSpPr>
        <p:pic>
          <p:nvPicPr>
            <p:cNvPr id="6" name="Picture 5"/>
            <p:cNvPicPr>
              <a:picLocks noChangeAspect="1"/>
            </p:cNvPicPr>
            <p:nvPr/>
          </p:nvPicPr>
          <p:blipFill rotWithShape="1">
            <a:blip r:embed="rId4"/>
            <a:srcRect l="23834" r="26025"/>
            <a:stretch/>
          </p:blipFill>
          <p:spPr>
            <a:xfrm>
              <a:off x="815701" y="900823"/>
              <a:ext cx="2180273" cy="24458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1689939" y="900823"/>
              <a:ext cx="1306035" cy="461665"/>
            </a:xfrm>
            <a:prstGeom prst="rect">
              <a:avLst/>
            </a:prstGeom>
            <a:solidFill>
              <a:schemeClr val="bg1"/>
            </a:solidFill>
          </p:spPr>
          <p:txBody>
            <a:bodyPr wrap="square" rtlCol="0">
              <a:spAutoFit/>
            </a:bodyPr>
            <a:lstStyle/>
            <a:p>
              <a:r>
                <a:rPr lang="en-US" sz="2400" b="1" dirty="0"/>
                <a:t>30 mins</a:t>
              </a:r>
            </a:p>
          </p:txBody>
        </p:sp>
      </p:grpSp>
      <p:sp>
        <p:nvSpPr>
          <p:cNvPr id="8" name="Cross 7"/>
          <p:cNvSpPr/>
          <p:nvPr/>
        </p:nvSpPr>
        <p:spPr>
          <a:xfrm>
            <a:off x="1689937" y="3508755"/>
            <a:ext cx="431800" cy="482092"/>
          </a:xfrm>
          <a:prstGeom prst="plus">
            <a:avLst>
              <a:gd name="adj" fmla="val 3382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Equal 9"/>
          <p:cNvSpPr/>
          <p:nvPr/>
        </p:nvSpPr>
        <p:spPr>
          <a:xfrm>
            <a:off x="4743451" y="3202304"/>
            <a:ext cx="1181100" cy="612901"/>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14" name="Picture 13"/>
          <p:cNvPicPr>
            <a:picLocks noChangeAspect="1"/>
          </p:cNvPicPr>
          <p:nvPr/>
        </p:nvPicPr>
        <p:blipFill>
          <a:blip r:embed="rId5"/>
          <a:stretch>
            <a:fillRect/>
          </a:stretch>
        </p:blipFill>
        <p:spPr>
          <a:xfrm>
            <a:off x="7627628" y="2900487"/>
            <a:ext cx="552716" cy="535113"/>
          </a:xfrm>
          <a:prstGeom prst="rect">
            <a:avLst/>
          </a:prstGeom>
        </p:spPr>
      </p:pic>
      <p:pic>
        <p:nvPicPr>
          <p:cNvPr id="19" name="Picture 2" descr="https://png2.kisspng.com/sh/54c50e774a310c45687e6b3818235b11/L0KzQYm3VMAyN6hmj5H0aYP2gLBuTggudZJ3g598eX3lf720gCJwe6Qye95ycD3kgsW0mL1uaaNwRadqY0G8RLSAVsBmbGM5RqoBNkC1RIKCUcUzOmc4TasCNUO8R3B3jvc=/kisspng-x-mark-symbol-cross-clip-art-x-mark-5ac194c760ed24.86602419152263597539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72593" y="4771185"/>
            <a:ext cx="768963" cy="74232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s://png2.kisspng.com/sh/54c50e774a310c45687e6b3818235b11/L0KzQYm3VMAyN6hmj5H0aYP2gLBuTggudZJ3g598eX3lf720gCJwe6Qye95ycD3kgsW0mL1uaaNwRadqY0G8RLSAVsBmbGM5RqoBNkC1RIKCUcUzOmc4TasCNUO8R3B3jvc=/kisspng-x-mark-symbol-cross-clip-art-x-mark-5ac194c760ed24.86602419152263597539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72593" y="788754"/>
            <a:ext cx="768963" cy="74232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5"/>
          <a:stretch>
            <a:fillRect/>
          </a:stretch>
        </p:blipFill>
        <p:spPr>
          <a:xfrm>
            <a:off x="8569460" y="2900487"/>
            <a:ext cx="552716" cy="535113"/>
          </a:xfrm>
          <a:prstGeom prst="rect">
            <a:avLst/>
          </a:prstGeom>
        </p:spPr>
      </p:pic>
      <p:pic>
        <p:nvPicPr>
          <p:cNvPr id="26" name="Picture 25"/>
          <p:cNvPicPr>
            <a:picLocks noChangeAspect="1"/>
          </p:cNvPicPr>
          <p:nvPr/>
        </p:nvPicPr>
        <p:blipFill rotWithShape="1">
          <a:blip r:embed="rId7"/>
          <a:srcRect l="12062" t="5796" r="12295" b="8267"/>
          <a:stretch/>
        </p:blipFill>
        <p:spPr>
          <a:xfrm>
            <a:off x="533535" y="4323807"/>
            <a:ext cx="2744603" cy="2336737"/>
          </a:xfrm>
          <a:prstGeom prst="rect">
            <a:avLst/>
          </a:prstGeom>
        </p:spPr>
      </p:pic>
    </p:spTree>
    <p:extLst>
      <p:ext uri="{BB962C8B-B14F-4D97-AF65-F5344CB8AC3E}">
        <p14:creationId xmlns:p14="http://schemas.microsoft.com/office/powerpoint/2010/main" val="1563548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3000" t="6019" r="11429" b="5092"/>
          <a:stretch/>
        </p:blipFill>
        <p:spPr>
          <a:xfrm>
            <a:off x="616387" y="1473200"/>
            <a:ext cx="5483933" cy="3497266"/>
          </a:xfrm>
          <a:prstGeom prst="rect">
            <a:avLst/>
          </a:prstGeom>
        </p:spPr>
      </p:pic>
      <p:sp>
        <p:nvSpPr>
          <p:cNvPr id="11" name="TextBox 10"/>
          <p:cNvSpPr txBox="1"/>
          <p:nvPr/>
        </p:nvSpPr>
        <p:spPr>
          <a:xfrm>
            <a:off x="2714971" y="4970466"/>
            <a:ext cx="1286763" cy="369332"/>
          </a:xfrm>
          <a:prstGeom prst="rect">
            <a:avLst/>
          </a:prstGeom>
          <a:noFill/>
        </p:spPr>
        <p:txBody>
          <a:bodyPr wrap="none" rtlCol="0">
            <a:spAutoFit/>
          </a:bodyPr>
          <a:lstStyle/>
          <a:p>
            <a:r>
              <a:rPr lang="en-US"/>
              <a:t>Time (days)</a:t>
            </a:r>
          </a:p>
        </p:txBody>
      </p:sp>
      <p:sp>
        <p:nvSpPr>
          <p:cNvPr id="13" name="TextBox 12"/>
          <p:cNvSpPr txBox="1"/>
          <p:nvPr/>
        </p:nvSpPr>
        <p:spPr>
          <a:xfrm>
            <a:off x="154722" y="1977866"/>
            <a:ext cx="461665" cy="2303066"/>
          </a:xfrm>
          <a:prstGeom prst="rect">
            <a:avLst/>
          </a:prstGeom>
          <a:noFill/>
        </p:spPr>
        <p:txBody>
          <a:bodyPr vert="vert270" wrap="none" rtlCol="0">
            <a:spAutoFit/>
          </a:bodyPr>
          <a:lstStyle/>
          <a:p>
            <a:r>
              <a:rPr lang="en-US"/>
              <a:t>Wandering Density Plot</a:t>
            </a:r>
          </a:p>
        </p:txBody>
      </p:sp>
      <p:sp>
        <p:nvSpPr>
          <p:cNvPr id="24" name="TextBox 23"/>
          <p:cNvSpPr txBox="1"/>
          <p:nvPr/>
        </p:nvSpPr>
        <p:spPr>
          <a:xfrm>
            <a:off x="3827494" y="3986887"/>
            <a:ext cx="2268506" cy="307777"/>
          </a:xfrm>
          <a:prstGeom prst="rect">
            <a:avLst/>
          </a:prstGeom>
          <a:noFill/>
        </p:spPr>
        <p:txBody>
          <a:bodyPr wrap="none" rtlCol="0">
            <a:spAutoFit/>
          </a:bodyPr>
          <a:lstStyle/>
          <a:p>
            <a:r>
              <a:rPr lang="en-US" sz="1400" dirty="0"/>
              <a:t>Non Diapause Programming </a:t>
            </a:r>
          </a:p>
        </p:txBody>
      </p:sp>
      <p:pic>
        <p:nvPicPr>
          <p:cNvPr id="26" name="Picture 25"/>
          <p:cNvPicPr>
            <a:picLocks noChangeAspect="1"/>
          </p:cNvPicPr>
          <p:nvPr/>
        </p:nvPicPr>
        <p:blipFill rotWithShape="1">
          <a:blip r:embed="rId3"/>
          <a:srcRect l="3000" t="6249" r="11429" b="5324"/>
          <a:stretch/>
        </p:blipFill>
        <p:spPr>
          <a:xfrm>
            <a:off x="6708067" y="1486932"/>
            <a:ext cx="5483933" cy="3497266"/>
          </a:xfrm>
          <a:prstGeom prst="rect">
            <a:avLst/>
          </a:prstGeom>
        </p:spPr>
      </p:pic>
      <p:sp>
        <p:nvSpPr>
          <p:cNvPr id="27" name="TextBox 26"/>
          <p:cNvSpPr txBox="1"/>
          <p:nvPr/>
        </p:nvSpPr>
        <p:spPr>
          <a:xfrm>
            <a:off x="8806651" y="4970466"/>
            <a:ext cx="1286763" cy="369332"/>
          </a:xfrm>
          <a:prstGeom prst="rect">
            <a:avLst/>
          </a:prstGeom>
          <a:noFill/>
        </p:spPr>
        <p:txBody>
          <a:bodyPr wrap="none" rtlCol="0">
            <a:spAutoFit/>
          </a:bodyPr>
          <a:lstStyle/>
          <a:p>
            <a:r>
              <a:rPr lang="en-US"/>
              <a:t>Time (days)</a:t>
            </a:r>
          </a:p>
        </p:txBody>
      </p:sp>
      <p:sp>
        <p:nvSpPr>
          <p:cNvPr id="28" name="TextBox 27"/>
          <p:cNvSpPr txBox="1"/>
          <p:nvPr/>
        </p:nvSpPr>
        <p:spPr>
          <a:xfrm>
            <a:off x="6246402" y="1991598"/>
            <a:ext cx="461665" cy="2303066"/>
          </a:xfrm>
          <a:prstGeom prst="rect">
            <a:avLst/>
          </a:prstGeom>
          <a:noFill/>
        </p:spPr>
        <p:txBody>
          <a:bodyPr vert="vert270" wrap="none" rtlCol="0">
            <a:spAutoFit/>
          </a:bodyPr>
          <a:lstStyle/>
          <a:p>
            <a:r>
              <a:rPr lang="en-US"/>
              <a:t>Wandering Density Plot</a:t>
            </a:r>
          </a:p>
        </p:txBody>
      </p:sp>
      <p:sp>
        <p:nvSpPr>
          <p:cNvPr id="29" name="TextBox 28"/>
          <p:cNvSpPr txBox="1"/>
          <p:nvPr/>
        </p:nvSpPr>
        <p:spPr>
          <a:xfrm>
            <a:off x="7033610" y="3986887"/>
            <a:ext cx="1923860" cy="307777"/>
          </a:xfrm>
          <a:prstGeom prst="rect">
            <a:avLst/>
          </a:prstGeom>
          <a:noFill/>
        </p:spPr>
        <p:txBody>
          <a:bodyPr wrap="none" rtlCol="0">
            <a:spAutoFit/>
          </a:bodyPr>
          <a:lstStyle/>
          <a:p>
            <a:r>
              <a:rPr lang="en-US" sz="1400" dirty="0"/>
              <a:t>Diapause Programming </a:t>
            </a:r>
          </a:p>
        </p:txBody>
      </p:sp>
      <p:sp>
        <p:nvSpPr>
          <p:cNvPr id="30" name="TextBox 29"/>
          <p:cNvSpPr txBox="1"/>
          <p:nvPr/>
        </p:nvSpPr>
        <p:spPr>
          <a:xfrm>
            <a:off x="9792287" y="1280843"/>
            <a:ext cx="389850" cy="584775"/>
          </a:xfrm>
          <a:prstGeom prst="rect">
            <a:avLst/>
          </a:prstGeom>
          <a:noFill/>
        </p:spPr>
        <p:txBody>
          <a:bodyPr wrap="none" rtlCol="0">
            <a:spAutoFit/>
          </a:bodyPr>
          <a:lstStyle/>
          <a:p>
            <a:r>
              <a:rPr lang="en-US" sz="3200" b="1" dirty="0"/>
              <a:t>*</a:t>
            </a:r>
          </a:p>
        </p:txBody>
      </p:sp>
      <p:sp>
        <p:nvSpPr>
          <p:cNvPr id="31" name="TextBox 30"/>
          <p:cNvSpPr txBox="1"/>
          <p:nvPr/>
        </p:nvSpPr>
        <p:spPr>
          <a:xfrm>
            <a:off x="9885597" y="2282048"/>
            <a:ext cx="389850" cy="584775"/>
          </a:xfrm>
          <a:prstGeom prst="rect">
            <a:avLst/>
          </a:prstGeom>
          <a:noFill/>
        </p:spPr>
        <p:txBody>
          <a:bodyPr wrap="none" rtlCol="0">
            <a:spAutoFit/>
          </a:bodyPr>
          <a:lstStyle/>
          <a:p>
            <a:r>
              <a:rPr lang="en-US" sz="3200" b="1" dirty="0"/>
              <a:t>*</a:t>
            </a:r>
          </a:p>
        </p:txBody>
      </p:sp>
      <p:sp>
        <p:nvSpPr>
          <p:cNvPr id="20" name="TextBox 19">
            <a:extLst>
              <a:ext uri="{FF2B5EF4-FFF2-40B4-BE49-F238E27FC236}">
                <a16:creationId xmlns:a16="http://schemas.microsoft.com/office/drawing/2014/main" xmlns="" id="{AE0DEB70-8AA2-4A15-9F7F-4A9C0C30D1E8}"/>
              </a:ext>
            </a:extLst>
          </p:cNvPr>
          <p:cNvSpPr txBox="1"/>
          <p:nvPr/>
        </p:nvSpPr>
        <p:spPr>
          <a:xfrm>
            <a:off x="0" y="869605"/>
            <a:ext cx="4108882" cy="307777"/>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(Wandering Day ～ Photoperiod x Diapause genotype)</a:t>
            </a:r>
          </a:p>
        </p:txBody>
      </p:sp>
      <p:grpSp>
        <p:nvGrpSpPr>
          <p:cNvPr id="6" name="Group 5">
            <a:extLst>
              <a:ext uri="{FF2B5EF4-FFF2-40B4-BE49-F238E27FC236}">
                <a16:creationId xmlns:a16="http://schemas.microsoft.com/office/drawing/2014/main" xmlns="" id="{C31AA349-5699-4C0E-9520-15BA76DC0D2F}"/>
              </a:ext>
            </a:extLst>
          </p:cNvPr>
          <p:cNvGrpSpPr/>
          <p:nvPr/>
        </p:nvGrpSpPr>
        <p:grpSpPr>
          <a:xfrm>
            <a:off x="4387425" y="1588818"/>
            <a:ext cx="1708575" cy="553601"/>
            <a:chOff x="3581881" y="2185534"/>
            <a:chExt cx="1708575" cy="553601"/>
          </a:xfrm>
        </p:grpSpPr>
        <p:sp>
          <p:nvSpPr>
            <p:cNvPr id="3" name="Rectangle 2">
              <a:extLst>
                <a:ext uri="{FF2B5EF4-FFF2-40B4-BE49-F238E27FC236}">
                  <a16:creationId xmlns:a16="http://schemas.microsoft.com/office/drawing/2014/main" xmlns="" id="{9293BE06-8175-4DD5-BF27-26C5AB31CDE1}"/>
                </a:ext>
              </a:extLst>
            </p:cNvPr>
            <p:cNvSpPr/>
            <p:nvPr/>
          </p:nvSpPr>
          <p:spPr>
            <a:xfrm>
              <a:off x="3581881" y="2185534"/>
              <a:ext cx="1708575" cy="55360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xmlns="" id="{87B6E97B-67E1-43E3-9FA3-E662506C77F1}"/>
                </a:ext>
              </a:extLst>
            </p:cNvPr>
            <p:cNvGrpSpPr/>
            <p:nvPr/>
          </p:nvGrpSpPr>
          <p:grpSpPr>
            <a:xfrm>
              <a:off x="3631266" y="2244724"/>
              <a:ext cx="1603204" cy="457086"/>
              <a:chOff x="3702780" y="1648009"/>
              <a:chExt cx="1603204" cy="457086"/>
            </a:xfrm>
          </p:grpSpPr>
          <p:sp>
            <p:nvSpPr>
              <p:cNvPr id="14" name="Rectangle 13"/>
              <p:cNvSpPr/>
              <p:nvPr/>
            </p:nvSpPr>
            <p:spPr>
              <a:xfrm>
                <a:off x="3945748" y="1648009"/>
                <a:ext cx="1360236" cy="457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Short-Diapause</a:t>
                </a:r>
              </a:p>
              <a:p>
                <a:r>
                  <a:rPr lang="en-US" sz="1400" dirty="0">
                    <a:solidFill>
                      <a:schemeClr val="tx1"/>
                    </a:solidFill>
                  </a:rPr>
                  <a:t>Long-Diapause</a:t>
                </a:r>
              </a:p>
            </p:txBody>
          </p:sp>
          <p:cxnSp>
            <p:nvCxnSpPr>
              <p:cNvPr id="18" name="Straight Connector 17"/>
              <p:cNvCxnSpPr/>
              <p:nvPr/>
            </p:nvCxnSpPr>
            <p:spPr>
              <a:xfrm flipH="1">
                <a:off x="3702780" y="1742978"/>
                <a:ext cx="271214" cy="0"/>
              </a:xfrm>
              <a:prstGeom prst="line">
                <a:avLst/>
              </a:prstGeom>
              <a:ln w="57150">
                <a:solidFill>
                  <a:srgbClr val="F39993"/>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3702780" y="1980944"/>
                <a:ext cx="271214" cy="0"/>
              </a:xfrm>
              <a:prstGeom prst="line">
                <a:avLst/>
              </a:prstGeom>
              <a:ln w="57150">
                <a:solidFill>
                  <a:srgbClr val="5ED0D5"/>
                </a:solidFill>
              </a:ln>
            </p:spPr>
            <p:style>
              <a:lnRef idx="1">
                <a:schemeClr val="accent1"/>
              </a:lnRef>
              <a:fillRef idx="0">
                <a:schemeClr val="accent1"/>
              </a:fillRef>
              <a:effectRef idx="0">
                <a:schemeClr val="accent1"/>
              </a:effectRef>
              <a:fontRef idx="minor">
                <a:schemeClr val="tx1"/>
              </a:fontRef>
            </p:style>
          </p:cxnSp>
        </p:grpSp>
      </p:grpSp>
      <p:sp>
        <p:nvSpPr>
          <p:cNvPr id="7" name="TextBox 6">
            <a:extLst>
              <a:ext uri="{FF2B5EF4-FFF2-40B4-BE49-F238E27FC236}">
                <a16:creationId xmlns:a16="http://schemas.microsoft.com/office/drawing/2014/main" xmlns="" id="{75475556-7535-4930-B32F-F31AC4FD8E7C}"/>
              </a:ext>
            </a:extLst>
          </p:cNvPr>
          <p:cNvSpPr txBox="1"/>
          <p:nvPr/>
        </p:nvSpPr>
        <p:spPr>
          <a:xfrm>
            <a:off x="7028640" y="3631287"/>
            <a:ext cx="1401922" cy="307777"/>
          </a:xfrm>
          <a:prstGeom prst="rect">
            <a:avLst/>
          </a:prstGeom>
          <a:noFill/>
        </p:spPr>
        <p:txBody>
          <a:bodyPr wrap="none" rtlCol="0">
            <a:spAutoFit/>
          </a:bodyPr>
          <a:lstStyle/>
          <a:p>
            <a:r>
              <a:rPr lang="en-US" sz="1400" dirty="0"/>
              <a:t>P-value = &lt;2e-16</a:t>
            </a:r>
          </a:p>
        </p:txBody>
      </p:sp>
    </p:spTree>
    <p:extLst>
      <p:ext uri="{BB962C8B-B14F-4D97-AF65-F5344CB8AC3E}">
        <p14:creationId xmlns:p14="http://schemas.microsoft.com/office/powerpoint/2010/main" val="8107504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should I compare? </a:t>
            </a:r>
            <a:r>
              <a:rPr lang="en-US" b="1" u="sng" dirty="0"/>
              <a:t>During Wandering!!</a:t>
            </a:r>
          </a:p>
        </p:txBody>
      </p:sp>
      <p:sp>
        <p:nvSpPr>
          <p:cNvPr id="3" name="Content Placeholder 2"/>
          <p:cNvSpPr>
            <a:spLocks noGrp="1"/>
          </p:cNvSpPr>
          <p:nvPr>
            <p:ph idx="1"/>
          </p:nvPr>
        </p:nvSpPr>
        <p:spPr>
          <a:xfrm>
            <a:off x="609600" y="1600203"/>
            <a:ext cx="4445000" cy="4525963"/>
          </a:xfrm>
        </p:spPr>
        <p:txBody>
          <a:bodyPr>
            <a:normAutofit/>
          </a:bodyPr>
          <a:lstStyle/>
          <a:p>
            <a:r>
              <a:rPr lang="en-US" sz="3600" strike="sngStrike" dirty="0"/>
              <a:t>Diagnosing diapause using phenotype</a:t>
            </a:r>
          </a:p>
          <a:p>
            <a:r>
              <a:rPr lang="en-US" sz="3600" strike="sngStrike" dirty="0"/>
              <a:t>Diapause diagnosis using metabolic activity</a:t>
            </a:r>
          </a:p>
          <a:p>
            <a:pPr>
              <a:buFont typeface="Wingdings" charset="2"/>
              <a:buChar char="ü"/>
            </a:pPr>
            <a:r>
              <a:rPr lang="en-US" sz="4000" dirty="0"/>
              <a:t>Wandering = Peak Nutrition</a:t>
            </a:r>
          </a:p>
        </p:txBody>
      </p:sp>
      <p:pic>
        <p:nvPicPr>
          <p:cNvPr id="9" name="Picture 8"/>
          <p:cNvPicPr>
            <a:picLocks noChangeAspect="1"/>
          </p:cNvPicPr>
          <p:nvPr/>
        </p:nvPicPr>
        <p:blipFill>
          <a:blip r:embed="rId2"/>
          <a:stretch>
            <a:fillRect/>
          </a:stretch>
        </p:blipFill>
        <p:spPr>
          <a:xfrm>
            <a:off x="6541768" y="2346350"/>
            <a:ext cx="3826003" cy="2476142"/>
          </a:xfrm>
          <a:prstGeom prst="rect">
            <a:avLst/>
          </a:prstGeom>
        </p:spPr>
      </p:pic>
      <p:pic>
        <p:nvPicPr>
          <p:cNvPr id="10" name="Picture 9"/>
          <p:cNvPicPr>
            <a:picLocks noChangeAspect="1"/>
          </p:cNvPicPr>
          <p:nvPr/>
        </p:nvPicPr>
        <p:blipFill>
          <a:blip r:embed="rId3"/>
          <a:stretch>
            <a:fillRect/>
          </a:stretch>
        </p:blipFill>
        <p:spPr>
          <a:xfrm>
            <a:off x="8899559" y="2279722"/>
            <a:ext cx="3271105" cy="3166923"/>
          </a:xfrm>
          <a:prstGeom prst="rect">
            <a:avLst/>
          </a:prstGeom>
        </p:spPr>
      </p:pic>
    </p:spTree>
    <p:extLst>
      <p:ext uri="{BB962C8B-B14F-4D97-AF65-F5344CB8AC3E}">
        <p14:creationId xmlns:p14="http://schemas.microsoft.com/office/powerpoint/2010/main" val="2021110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Diagram 19">
            <a:extLst>
              <a:ext uri="{FF2B5EF4-FFF2-40B4-BE49-F238E27FC236}">
                <a16:creationId xmlns:a16="http://schemas.microsoft.com/office/drawing/2014/main" xmlns="" id="{2EC643FA-4159-43F6-9F4B-C564015479BC}"/>
              </a:ext>
            </a:extLst>
          </p:cNvPr>
          <p:cNvGraphicFramePr/>
          <p:nvPr>
            <p:extLst/>
          </p:nvPr>
        </p:nvGraphicFramePr>
        <p:xfrm>
          <a:off x="49758" y="2253632"/>
          <a:ext cx="12055670" cy="17377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Rectangle 24">
            <a:extLst>
              <a:ext uri="{FF2B5EF4-FFF2-40B4-BE49-F238E27FC236}">
                <a16:creationId xmlns:a16="http://schemas.microsoft.com/office/drawing/2014/main" xmlns="" id="{146C499D-4E54-4B65-BBAE-6F426C07FD68}"/>
              </a:ext>
            </a:extLst>
          </p:cNvPr>
          <p:cNvSpPr/>
          <p:nvPr/>
        </p:nvSpPr>
        <p:spPr>
          <a:xfrm>
            <a:off x="49758" y="1469880"/>
            <a:ext cx="4078895" cy="964442"/>
          </a:xfrm>
          <a:prstGeom prst="rect">
            <a:avLst/>
          </a:prstGeom>
          <a:solidFill>
            <a:schemeClr val="accent3">
              <a:lumMod val="75000"/>
            </a:schemeClr>
          </a:solidFill>
          <a:ln>
            <a:noFill/>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r>
              <a:rPr lang="en-US" sz="3600" dirty="0">
                <a:solidFill>
                  <a:schemeClr val="bg1"/>
                </a:solidFill>
                <a:cs typeface="Calibri"/>
              </a:rPr>
              <a:t>Accumulation</a:t>
            </a:r>
          </a:p>
        </p:txBody>
      </p:sp>
      <p:sp>
        <p:nvSpPr>
          <p:cNvPr id="26" name="Rectangle 25">
            <a:extLst>
              <a:ext uri="{FF2B5EF4-FFF2-40B4-BE49-F238E27FC236}">
                <a16:creationId xmlns:a16="http://schemas.microsoft.com/office/drawing/2014/main" xmlns="" id="{F822F6F3-E2E0-48E6-B17A-5D93B9BFF70C}"/>
              </a:ext>
            </a:extLst>
          </p:cNvPr>
          <p:cNvSpPr/>
          <p:nvPr/>
        </p:nvSpPr>
        <p:spPr>
          <a:xfrm>
            <a:off x="4128653" y="1469880"/>
            <a:ext cx="7976774" cy="964442"/>
          </a:xfrm>
          <a:prstGeom prst="rect">
            <a:avLst/>
          </a:prstGeom>
          <a:solidFill>
            <a:schemeClr val="accent1">
              <a:lumMod val="7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600" dirty="0">
                <a:solidFill>
                  <a:schemeClr val="bg1"/>
                </a:solidFill>
                <a:cs typeface="Calibri"/>
              </a:rPr>
              <a:t>Depletion</a:t>
            </a:r>
          </a:p>
        </p:txBody>
      </p:sp>
      <p:sp>
        <p:nvSpPr>
          <p:cNvPr id="2" name="TextBox 1">
            <a:extLst>
              <a:ext uri="{FF2B5EF4-FFF2-40B4-BE49-F238E27FC236}">
                <a16:creationId xmlns:a16="http://schemas.microsoft.com/office/drawing/2014/main" xmlns=""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5</a:t>
            </a:r>
            <a:r>
              <a:rPr lang="en-US" sz="5400" b="1" baseline="30000" dirty="0">
                <a:cs typeface="Calibri"/>
              </a:rPr>
              <a:t>th</a:t>
            </a:r>
            <a:r>
              <a:rPr lang="en-US" sz="5400" b="1" dirty="0">
                <a:cs typeface="Calibri"/>
              </a:rPr>
              <a:t> Instar Larvae Samples</a:t>
            </a:r>
            <a:endParaRPr lang="en-US" dirty="0"/>
          </a:p>
        </p:txBody>
      </p:sp>
      <p:cxnSp>
        <p:nvCxnSpPr>
          <p:cNvPr id="3" name="Straight Connector 2">
            <a:extLst>
              <a:ext uri="{FF2B5EF4-FFF2-40B4-BE49-F238E27FC236}">
                <a16:creationId xmlns:a16="http://schemas.microsoft.com/office/drawing/2014/main" xmlns=""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l="28031" t="16685" r="16450"/>
          <a:stretch/>
        </p:blipFill>
        <p:spPr>
          <a:xfrm>
            <a:off x="499569" y="4516808"/>
            <a:ext cx="1149884" cy="960215"/>
          </a:xfrm>
          <a:prstGeom prst="ellipse">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2418" y="5391815"/>
            <a:ext cx="1390682" cy="1006119"/>
          </a:xfrm>
          <a:prstGeom prst="rect">
            <a:avLst/>
          </a:prstGeom>
        </p:spPr>
      </p:pic>
      <p:sp>
        <p:nvSpPr>
          <p:cNvPr id="17" name="Rectangle 16"/>
          <p:cNvSpPr/>
          <p:nvPr/>
        </p:nvSpPr>
        <p:spPr>
          <a:xfrm>
            <a:off x="343946" y="3416917"/>
            <a:ext cx="1476873" cy="94956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Beginning of last larval instar</a:t>
            </a:r>
          </a:p>
        </p:txBody>
      </p:sp>
      <p:sp>
        <p:nvSpPr>
          <p:cNvPr id="19" name="Frame 18"/>
          <p:cNvSpPr/>
          <p:nvPr/>
        </p:nvSpPr>
        <p:spPr>
          <a:xfrm>
            <a:off x="336075"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p:cNvSpPr/>
          <p:nvPr/>
        </p:nvSpPr>
        <p:spPr>
          <a:xfrm>
            <a:off x="2434505" y="4213656"/>
            <a:ext cx="1586510" cy="109941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Nutrition stores at </a:t>
            </a:r>
            <a:r>
              <a:rPr lang="en-US">
                <a:solidFill>
                  <a:schemeClr val="bg1"/>
                </a:solidFill>
              </a:rPr>
              <a:t>maximum levels</a:t>
            </a:r>
            <a:endParaRPr lang="en-US" dirty="0">
              <a:solidFill>
                <a:schemeClr val="bg1"/>
              </a:solidFill>
            </a:endParaRPr>
          </a:p>
        </p:txBody>
      </p:sp>
      <p:sp>
        <p:nvSpPr>
          <p:cNvPr id="28" name="Frame 27"/>
          <p:cNvSpPr/>
          <p:nvPr/>
        </p:nvSpPr>
        <p:spPr>
          <a:xfrm>
            <a:off x="2434504" y="4176585"/>
            <a:ext cx="1586511" cy="2467120"/>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79047" y="3567331"/>
            <a:ext cx="1390682" cy="1006119"/>
          </a:xfrm>
          <a:prstGeom prst="rect">
            <a:avLst/>
          </a:prstGeom>
        </p:spPr>
      </p:pic>
      <p:sp>
        <p:nvSpPr>
          <p:cNvPr id="30" name="Rectangle 29"/>
          <p:cNvSpPr/>
          <p:nvPr/>
        </p:nvSpPr>
        <p:spPr>
          <a:xfrm>
            <a:off x="4692856" y="464965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Lipids depleted</a:t>
            </a:r>
          </a:p>
        </p:txBody>
      </p:sp>
      <p:sp>
        <p:nvSpPr>
          <p:cNvPr id="31" name="Frame 30"/>
          <p:cNvSpPr/>
          <p:nvPr/>
        </p:nvSpPr>
        <p:spPr>
          <a:xfrm>
            <a:off x="4692856"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5" name="Picture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87114" y="4608791"/>
            <a:ext cx="1390682" cy="1006119"/>
          </a:xfrm>
          <a:prstGeom prst="rect">
            <a:avLst/>
          </a:prstGeom>
        </p:spPr>
      </p:pic>
      <p:sp>
        <p:nvSpPr>
          <p:cNvPr id="36" name="Rectangle 35"/>
          <p:cNvSpPr/>
          <p:nvPr/>
        </p:nvSpPr>
        <p:spPr>
          <a:xfrm>
            <a:off x="6900923" y="569111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More lipids depleted</a:t>
            </a:r>
          </a:p>
        </p:txBody>
      </p:sp>
      <p:sp>
        <p:nvSpPr>
          <p:cNvPr id="37" name="Frame 36"/>
          <p:cNvSpPr/>
          <p:nvPr/>
        </p:nvSpPr>
        <p:spPr>
          <a:xfrm>
            <a:off x="6900923" y="445784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8" name="Picture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62625" y="3834709"/>
            <a:ext cx="1390682" cy="1006119"/>
          </a:xfrm>
          <a:prstGeom prst="rect">
            <a:avLst/>
          </a:prstGeom>
        </p:spPr>
      </p:pic>
      <p:sp>
        <p:nvSpPr>
          <p:cNvPr id="39" name="Rectangle 38"/>
          <p:cNvSpPr/>
          <p:nvPr/>
        </p:nvSpPr>
        <p:spPr>
          <a:xfrm>
            <a:off x="9276434" y="4917031"/>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Even more lipids depleted</a:t>
            </a:r>
          </a:p>
        </p:txBody>
      </p:sp>
      <p:sp>
        <p:nvSpPr>
          <p:cNvPr id="40" name="Frame 39"/>
          <p:cNvSpPr/>
          <p:nvPr/>
        </p:nvSpPr>
        <p:spPr>
          <a:xfrm>
            <a:off x="9276434" y="3683762"/>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extLst>
              <a:ext uri="{FF2B5EF4-FFF2-40B4-BE49-F238E27FC236}">
                <a16:creationId xmlns:a16="http://schemas.microsoft.com/office/drawing/2014/main" xmlns="" id="{EDE88A6D-4712-4D85-A29B-7BDF61BACB43}"/>
              </a:ext>
            </a:extLst>
          </p:cNvPr>
          <p:cNvSpPr txBox="1"/>
          <p:nvPr/>
        </p:nvSpPr>
        <p:spPr>
          <a:xfrm>
            <a:off x="2395061" y="3382665"/>
            <a:ext cx="1795492" cy="369332"/>
          </a:xfrm>
          <a:prstGeom prst="rect">
            <a:avLst/>
          </a:prstGeom>
          <a:solidFill>
            <a:srgbClr val="B4D3FF"/>
          </a:solidFill>
          <a:ln w="28575">
            <a:solidFill>
              <a:schemeClr val="tx1"/>
            </a:solidFill>
          </a:ln>
        </p:spPr>
        <p:txBody>
          <a:bodyPr wrap="square" rtlCol="0">
            <a:spAutoFit/>
          </a:bodyPr>
          <a:lstStyle/>
          <a:p>
            <a:r>
              <a:rPr lang="en-US" b="1" dirty="0"/>
              <a:t>Wandering  Day</a:t>
            </a:r>
          </a:p>
        </p:txBody>
      </p:sp>
    </p:spTree>
    <p:extLst>
      <p:ext uri="{BB962C8B-B14F-4D97-AF65-F5344CB8AC3E}">
        <p14:creationId xmlns:p14="http://schemas.microsoft.com/office/powerpoint/2010/main" val="573042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6" grpId="0" animBg="1"/>
      <p:bldP spid="37" grpId="0" animBg="1"/>
      <p:bldP spid="39" grpId="0" animBg="1"/>
      <p:bldP spid="40" grpId="0" animBg="1"/>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752F51E-AB11-4175-B404-C56D0AA3542F}"/>
              </a:ext>
            </a:extLst>
          </p:cNvPr>
          <p:cNvSpPr txBox="1"/>
          <p:nvPr/>
        </p:nvSpPr>
        <p:spPr>
          <a:xfrm>
            <a:off x="0" y="70756"/>
            <a:ext cx="12192000" cy="84364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2500" lnSpcReduction="10000"/>
          </a:bodyPr>
          <a:lstStyle/>
          <a:p>
            <a:pPr algn="ctr"/>
            <a:r>
              <a:rPr lang="en-US" sz="5400" b="1" dirty="0">
                <a:cs typeface="Calibri"/>
              </a:rPr>
              <a:t>Separating Lipid Mass From Lean Mass</a:t>
            </a:r>
            <a:endParaRPr lang="en-US" dirty="0"/>
          </a:p>
        </p:txBody>
      </p:sp>
      <p:cxnSp>
        <p:nvCxnSpPr>
          <p:cNvPr id="5" name="Straight Connector 4">
            <a:extLst>
              <a:ext uri="{FF2B5EF4-FFF2-40B4-BE49-F238E27FC236}">
                <a16:creationId xmlns:a16="http://schemas.microsoft.com/office/drawing/2014/main" xmlns=""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4995302" y="1453438"/>
            <a:ext cx="2250622"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Liquid-Liquid Extraction</a:t>
            </a:r>
          </a:p>
        </p:txBody>
      </p:sp>
      <p:sp>
        <p:nvSpPr>
          <p:cNvPr id="50" name="Rectangle 49"/>
          <p:cNvSpPr/>
          <p:nvPr/>
        </p:nvSpPr>
        <p:spPr>
          <a:xfrm>
            <a:off x="924940" y="1453438"/>
            <a:ext cx="2757055"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Larvae Sampled Individually</a:t>
            </a:r>
          </a:p>
        </p:txBody>
      </p:sp>
      <p:sp>
        <p:nvSpPr>
          <p:cNvPr id="51" name="Chevron 50"/>
          <p:cNvSpPr/>
          <p:nvPr/>
        </p:nvSpPr>
        <p:spPr>
          <a:xfrm>
            <a:off x="3352801" y="3305010"/>
            <a:ext cx="952780" cy="1053554"/>
          </a:xfrm>
          <a:prstGeom prst="chevron">
            <a:avLst>
              <a:gd name="adj" fmla="val 630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7" name="Picture 46"/>
          <p:cNvPicPr>
            <a:picLocks noChangeAspect="1"/>
          </p:cNvPicPr>
          <p:nvPr/>
        </p:nvPicPr>
        <p:blipFill rotWithShape="1">
          <a:blip r:embed="rId2" cstate="print">
            <a:extLst>
              <a:ext uri="{28A0092B-C50C-407E-A947-70E740481C1C}">
                <a14:useLocalDpi xmlns:a14="http://schemas.microsoft.com/office/drawing/2010/main" val="0"/>
              </a:ext>
            </a:extLst>
          </a:blip>
          <a:srcRect l="57576" r="20909" b="31313"/>
          <a:stretch/>
        </p:blipFill>
        <p:spPr>
          <a:xfrm>
            <a:off x="1455536" y="2479819"/>
            <a:ext cx="1695865" cy="4060518"/>
          </a:xfrm>
          <a:prstGeom prst="rect">
            <a:avLst/>
          </a:prstGeom>
        </p:spPr>
      </p:pic>
      <p:sp>
        <p:nvSpPr>
          <p:cNvPr id="57" name="Can 56"/>
          <p:cNvSpPr/>
          <p:nvPr/>
        </p:nvSpPr>
        <p:spPr>
          <a:xfrm>
            <a:off x="5153888" y="2479819"/>
            <a:ext cx="1634836" cy="406051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Can 57"/>
          <p:cNvSpPr/>
          <p:nvPr/>
        </p:nvSpPr>
        <p:spPr>
          <a:xfrm>
            <a:off x="5153888" y="5078999"/>
            <a:ext cx="1634836" cy="1461337"/>
          </a:xfrm>
          <a:prstGeom prst="can">
            <a:avLst/>
          </a:prstGeom>
          <a:solidFill>
            <a:schemeClr val="bg2">
              <a:lumMod val="2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Methanol</a:t>
            </a:r>
          </a:p>
        </p:txBody>
      </p:sp>
      <p:sp>
        <p:nvSpPr>
          <p:cNvPr id="59" name="Can 58"/>
          <p:cNvSpPr/>
          <p:nvPr/>
        </p:nvSpPr>
        <p:spPr>
          <a:xfrm>
            <a:off x="5153888" y="4067012"/>
            <a:ext cx="1634836" cy="1391680"/>
          </a:xfrm>
          <a:prstGeom prst="can">
            <a:avLst/>
          </a:prstGeom>
          <a:solidFill>
            <a:schemeClr val="accent2">
              <a:lumMod val="7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Hexanes</a:t>
            </a:r>
          </a:p>
        </p:txBody>
      </p:sp>
      <p:sp>
        <p:nvSpPr>
          <p:cNvPr id="60" name="Chevron 59"/>
          <p:cNvSpPr/>
          <p:nvPr/>
        </p:nvSpPr>
        <p:spPr>
          <a:xfrm>
            <a:off x="7138271" y="3305010"/>
            <a:ext cx="952780" cy="1053554"/>
          </a:xfrm>
          <a:prstGeom prst="chevron">
            <a:avLst>
              <a:gd name="adj" fmla="val 630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Donut 61"/>
          <p:cNvSpPr/>
          <p:nvPr/>
        </p:nvSpPr>
        <p:spPr>
          <a:xfrm>
            <a:off x="1497100" y="5047826"/>
            <a:ext cx="1065992" cy="1461337"/>
          </a:xfrm>
          <a:prstGeom prst="donut">
            <a:avLst>
              <a:gd name="adj" fmla="val 283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tangle 62"/>
          <p:cNvSpPr/>
          <p:nvPr/>
        </p:nvSpPr>
        <p:spPr>
          <a:xfrm>
            <a:off x="8559231" y="1453438"/>
            <a:ext cx="2250622"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Lipids Isolated</a:t>
            </a:r>
          </a:p>
        </p:txBody>
      </p:sp>
      <p:sp>
        <p:nvSpPr>
          <p:cNvPr id="65" name="Can 64"/>
          <p:cNvSpPr/>
          <p:nvPr/>
        </p:nvSpPr>
        <p:spPr>
          <a:xfrm>
            <a:off x="8791211" y="2479819"/>
            <a:ext cx="1634836" cy="406051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an 66"/>
          <p:cNvSpPr/>
          <p:nvPr/>
        </p:nvSpPr>
        <p:spPr>
          <a:xfrm>
            <a:off x="8791211" y="3657600"/>
            <a:ext cx="1634836" cy="2882736"/>
          </a:xfrm>
          <a:prstGeom prst="can">
            <a:avLst/>
          </a:prstGeom>
          <a:solidFill>
            <a:schemeClr val="accent2">
              <a:lumMod val="7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Hexanes</a:t>
            </a:r>
          </a:p>
        </p:txBody>
      </p:sp>
      <p:sp>
        <p:nvSpPr>
          <p:cNvPr id="16" name="Rectangle 15">
            <a:extLst>
              <a:ext uri="{FF2B5EF4-FFF2-40B4-BE49-F238E27FC236}">
                <a16:creationId xmlns:a16="http://schemas.microsoft.com/office/drawing/2014/main" xmlns="" id="{D3ABC54B-B2A0-4DB0-97DA-27171472B5F9}"/>
              </a:ext>
            </a:extLst>
          </p:cNvPr>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lnSpc>
                <a:spcPct val="150000"/>
              </a:lnSpc>
              <a:tabLst>
                <a:tab pos="11366500" algn="l"/>
              </a:tabLst>
            </a:pPr>
            <a:r>
              <a:rPr lang="en-US" sz="4800" b="1" dirty="0">
                <a:solidFill>
                  <a:schemeClr val="tx1"/>
                </a:solidFill>
              </a:rPr>
              <a:t>Are </a:t>
            </a:r>
            <a:r>
              <a:rPr lang="en-US" sz="4800" b="1" i="1" u="sng" dirty="0">
                <a:ln>
                  <a:solidFill>
                    <a:schemeClr val="tx1"/>
                  </a:solidFill>
                </a:ln>
                <a:solidFill>
                  <a:srgbClr val="F39993"/>
                </a:solidFill>
              </a:rPr>
              <a:t>Long-Diapause</a:t>
            </a:r>
            <a:r>
              <a:rPr lang="en-US" sz="4800" b="1" dirty="0">
                <a:solidFill>
                  <a:schemeClr val="tx1"/>
                </a:solidFill>
              </a:rPr>
              <a:t> individuals gaining more mass?</a:t>
            </a:r>
            <a:endParaRPr lang="en-US" sz="4000" dirty="0">
              <a:solidFill>
                <a:schemeClr val="tx1"/>
              </a:solidFill>
            </a:endParaRPr>
          </a:p>
        </p:txBody>
      </p:sp>
    </p:spTree>
    <p:extLst>
      <p:ext uri="{BB962C8B-B14F-4D97-AF65-F5344CB8AC3E}">
        <p14:creationId xmlns:p14="http://schemas.microsoft.com/office/powerpoint/2010/main" val="1279298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504335" y="901837"/>
            <a:ext cx="9706694" cy="5722374"/>
            <a:chOff x="686579" y="0"/>
            <a:chExt cx="11247121" cy="6858000"/>
          </a:xfrm>
        </p:grpSpPr>
        <p:pic>
          <p:nvPicPr>
            <p:cNvPr id="2" name="Content Placeholder 3"/>
            <p:cNvPicPr>
              <a:picLocks noChangeAspect="1"/>
            </p:cNvPicPr>
            <p:nvPr/>
          </p:nvPicPr>
          <p:blipFill rotWithShape="1">
            <a:blip r:embed="rId3">
              <a:extLst>
                <a:ext uri="{28A0092B-C50C-407E-A947-70E740481C1C}">
                  <a14:useLocalDpi xmlns:a14="http://schemas.microsoft.com/office/drawing/2010/main" val="0"/>
                </a:ext>
              </a:extLst>
            </a:blip>
            <a:srcRect t="8961" b="12130"/>
            <a:stretch/>
          </p:blipFill>
          <p:spPr>
            <a:xfrm>
              <a:off x="686579" y="0"/>
              <a:ext cx="11247121" cy="6858000"/>
            </a:xfrm>
            <a:prstGeom prst="rect">
              <a:avLst/>
            </a:prstGeom>
          </p:spPr>
        </p:pic>
        <p:sp>
          <p:nvSpPr>
            <p:cNvPr id="4" name="Rectangle 3"/>
            <p:cNvSpPr/>
            <p:nvPr/>
          </p:nvSpPr>
          <p:spPr>
            <a:xfrm>
              <a:off x="6558197" y="215444"/>
              <a:ext cx="3987383"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558197" y="877"/>
              <a:ext cx="4482059"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54308" y="5974165"/>
              <a:ext cx="416976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191303" y="5974164"/>
              <a:ext cx="283003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686579" y="6653707"/>
            <a:ext cx="6096000" cy="215444"/>
          </a:xfrm>
          <a:prstGeom prst="rect">
            <a:avLst/>
          </a:prstGeom>
        </p:spPr>
        <p:txBody>
          <a:bodyPr>
            <a:spAutoFit/>
          </a:bodyPr>
          <a:lstStyle/>
          <a:p>
            <a:r>
              <a:rPr lang="en-US" sz="800" dirty="0"/>
              <a:t>https://www1.agric.gov.ab.ca/$Department/</a:t>
            </a:r>
            <a:r>
              <a:rPr lang="en-US" sz="800" dirty="0" err="1"/>
              <a:t>deptdocs.nsf</a:t>
            </a:r>
            <a:r>
              <a:rPr lang="en-US" sz="800" dirty="0"/>
              <a:t>/all/sis5219/$FILE/</a:t>
            </a:r>
            <a:r>
              <a:rPr lang="en-US" sz="800" dirty="0" err="1"/>
              <a:t>us_corn_prod_map.pdf</a:t>
            </a:r>
            <a:endParaRPr lang="en-US" sz="800" dirty="0"/>
          </a:p>
        </p:txBody>
      </p:sp>
      <p:sp>
        <p:nvSpPr>
          <p:cNvPr id="10" name="Rectangle 9"/>
          <p:cNvSpPr/>
          <p:nvPr/>
        </p:nvSpPr>
        <p:spPr>
          <a:xfrm>
            <a:off x="156216" y="997295"/>
            <a:ext cx="3960269" cy="48894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r>
              <a:rPr lang="en-US" sz="4000" b="1" u="sng" dirty="0">
                <a:solidFill>
                  <a:schemeClr val="tx1"/>
                </a:solidFill>
              </a:rPr>
              <a:t>Grain Corn:</a:t>
            </a:r>
          </a:p>
          <a:p>
            <a:pPr marL="571500" indent="-571500">
              <a:lnSpc>
                <a:spcPct val="150000"/>
              </a:lnSpc>
              <a:buFont typeface="Arial" charset="0"/>
              <a:buChar char="•"/>
            </a:pPr>
            <a:r>
              <a:rPr lang="en-US" sz="2800" dirty="0">
                <a:solidFill>
                  <a:schemeClr val="tx1"/>
                </a:solidFill>
              </a:rPr>
              <a:t>14.6 billion bushels in 2017</a:t>
            </a:r>
          </a:p>
          <a:p>
            <a:pPr marL="571500" indent="-571500">
              <a:lnSpc>
                <a:spcPct val="150000"/>
              </a:lnSpc>
              <a:buFont typeface="Arial" charset="0"/>
              <a:buChar char="•"/>
            </a:pPr>
            <a:r>
              <a:rPr lang="en-US" sz="2800" dirty="0">
                <a:solidFill>
                  <a:schemeClr val="tx1"/>
                </a:solidFill>
              </a:rPr>
              <a:t>Used in starch, sweeteners, oils, drinks, industrial alcohol, and fuel.</a:t>
            </a:r>
          </a:p>
        </p:txBody>
      </p:sp>
      <p:sp>
        <p:nvSpPr>
          <p:cNvPr id="9" name="Rectangle 8"/>
          <p:cNvSpPr/>
          <p:nvPr/>
        </p:nvSpPr>
        <p:spPr>
          <a:xfrm>
            <a:off x="9456735" y="4501662"/>
            <a:ext cx="238250" cy="234462"/>
          </a:xfrm>
          <a:prstGeom prst="rect">
            <a:avLst/>
          </a:prstGeom>
          <a:solidFill>
            <a:srgbClr val="FEF73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741878" y="4454770"/>
            <a:ext cx="1480874" cy="461665"/>
          </a:xfrm>
          <a:prstGeom prst="rect">
            <a:avLst/>
          </a:prstGeom>
          <a:noFill/>
        </p:spPr>
        <p:txBody>
          <a:bodyPr wrap="square" rtlCol="0">
            <a:spAutoFit/>
          </a:bodyPr>
          <a:lstStyle/>
          <a:p>
            <a:r>
              <a:rPr lang="en-US" sz="1200" b="1" dirty="0"/>
              <a:t>Percent number of corn contribution</a:t>
            </a:r>
          </a:p>
        </p:txBody>
      </p:sp>
      <p:sp>
        <p:nvSpPr>
          <p:cNvPr id="12" name="TextBox 11">
            <a:extLst>
              <a:ext uri="{FF2B5EF4-FFF2-40B4-BE49-F238E27FC236}">
                <a16:creationId xmlns:a16="http://schemas.microsoft.com/office/drawing/2014/main" xmlns="" id="{095E94B4-B217-4760-9941-222CE13BE016}"/>
              </a:ext>
            </a:extLst>
          </p:cNvPr>
          <p:cNvSpPr txBox="1"/>
          <p:nvPr/>
        </p:nvSpPr>
        <p:spPr>
          <a:xfrm>
            <a:off x="276117" y="132023"/>
            <a:ext cx="11660499" cy="90447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lnSpcReduction="10000"/>
          </a:bodyPr>
          <a:lstStyle/>
          <a:p>
            <a:pPr algn="ctr"/>
            <a:r>
              <a:rPr lang="en-US" sz="5400" b="1" dirty="0"/>
              <a:t>Corn is grown during favorable seasons</a:t>
            </a:r>
            <a:endParaRPr lang="en-US" sz="5400" b="1" dirty="0">
              <a:cs typeface="Calibri"/>
            </a:endParaRPr>
          </a:p>
        </p:txBody>
      </p:sp>
    </p:spTree>
    <p:extLst>
      <p:ext uri="{BB962C8B-B14F-4D97-AF65-F5344CB8AC3E}">
        <p14:creationId xmlns:p14="http://schemas.microsoft.com/office/powerpoint/2010/main" val="4895545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xmlns="" id="{646C6E73-1C23-4C8C-B99E-5AE182DF02B0}"/>
              </a:ext>
            </a:extLst>
          </p:cNvPr>
          <p:cNvGrpSpPr/>
          <p:nvPr/>
        </p:nvGrpSpPr>
        <p:grpSpPr>
          <a:xfrm>
            <a:off x="2217128" y="1569939"/>
            <a:ext cx="7891865" cy="3868263"/>
            <a:chOff x="4428743" y="1837944"/>
            <a:chExt cx="5175068" cy="3337558"/>
          </a:xfrm>
        </p:grpSpPr>
        <p:pic>
          <p:nvPicPr>
            <p:cNvPr id="26" name="Picture 25">
              <a:extLst>
                <a:ext uri="{FF2B5EF4-FFF2-40B4-BE49-F238E27FC236}">
                  <a16:creationId xmlns:a16="http://schemas.microsoft.com/office/drawing/2014/main" xmlns="" id="{28298DAB-DB82-4AC8-9C83-F99EED29E4BE}"/>
                </a:ext>
              </a:extLst>
            </p:cNvPr>
            <p:cNvPicPr>
              <a:picLocks noChangeAspect="1"/>
            </p:cNvPicPr>
            <p:nvPr/>
          </p:nvPicPr>
          <p:blipFill rotWithShape="1">
            <a:blip r:embed="rId2"/>
            <a:srcRect l="3274" t="13329" r="89091" b="5551"/>
            <a:stretch/>
          </p:blipFill>
          <p:spPr>
            <a:xfrm>
              <a:off x="4428743" y="1837944"/>
              <a:ext cx="509017" cy="3337558"/>
            </a:xfrm>
            <a:prstGeom prst="rect">
              <a:avLst/>
            </a:prstGeom>
          </p:spPr>
        </p:pic>
        <p:pic>
          <p:nvPicPr>
            <p:cNvPr id="27" name="Picture 26">
              <a:extLst>
                <a:ext uri="{FF2B5EF4-FFF2-40B4-BE49-F238E27FC236}">
                  <a16:creationId xmlns:a16="http://schemas.microsoft.com/office/drawing/2014/main" xmlns="" id="{C686FC91-1FAB-4DF6-9C06-78D2FD526DC0}"/>
                </a:ext>
              </a:extLst>
            </p:cNvPr>
            <p:cNvPicPr>
              <a:picLocks noChangeAspect="1"/>
            </p:cNvPicPr>
            <p:nvPr/>
          </p:nvPicPr>
          <p:blipFill rotWithShape="1">
            <a:blip r:embed="rId2"/>
            <a:srcRect l="10458" t="13329" r="54846" b="5551"/>
            <a:stretch/>
          </p:blipFill>
          <p:spPr>
            <a:xfrm>
              <a:off x="7290778" y="1837944"/>
              <a:ext cx="2313033" cy="3337558"/>
            </a:xfrm>
            <a:prstGeom prst="rect">
              <a:avLst/>
            </a:prstGeom>
          </p:spPr>
        </p:pic>
        <p:pic>
          <p:nvPicPr>
            <p:cNvPr id="28" name="Picture 27">
              <a:extLst>
                <a:ext uri="{FF2B5EF4-FFF2-40B4-BE49-F238E27FC236}">
                  <a16:creationId xmlns:a16="http://schemas.microsoft.com/office/drawing/2014/main" xmlns="" id="{2DB8278F-CDDD-4E8B-8D9E-E527766B9542}"/>
                </a:ext>
              </a:extLst>
            </p:cNvPr>
            <p:cNvPicPr>
              <a:picLocks noChangeAspect="1"/>
            </p:cNvPicPr>
            <p:nvPr/>
          </p:nvPicPr>
          <p:blipFill rotWithShape="1">
            <a:blip r:embed="rId2"/>
            <a:srcRect l="46734" t="13329" r="18271" b="5551"/>
            <a:stretch/>
          </p:blipFill>
          <p:spPr>
            <a:xfrm>
              <a:off x="4937760" y="1837944"/>
              <a:ext cx="2333026" cy="3337558"/>
            </a:xfrm>
            <a:prstGeom prst="rect">
              <a:avLst/>
            </a:prstGeom>
          </p:spPr>
        </p:pic>
      </p:grpSp>
      <p:sp>
        <p:nvSpPr>
          <p:cNvPr id="5" name="Rectangle 4"/>
          <p:cNvSpPr/>
          <p:nvPr/>
        </p:nvSpPr>
        <p:spPr>
          <a:xfrm>
            <a:off x="783771" y="138684"/>
            <a:ext cx="10791173" cy="11147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lstStyle/>
          <a:p>
            <a:pPr algn="ctr"/>
            <a:r>
              <a:rPr lang="en-US" sz="6000" dirty="0">
                <a:solidFill>
                  <a:schemeClr val="tx1"/>
                </a:solidFill>
              </a:rPr>
              <a:t>Diapause programming makes larvae </a:t>
            </a:r>
            <a:r>
              <a:rPr lang="en-US" sz="6000" u="sng" dirty="0">
                <a:solidFill>
                  <a:schemeClr val="tx1"/>
                </a:solidFill>
              </a:rPr>
              <a:t>fatter</a:t>
            </a:r>
            <a:r>
              <a:rPr lang="en-US" sz="6000" dirty="0">
                <a:solidFill>
                  <a:schemeClr val="tx1"/>
                </a:solidFill>
              </a:rPr>
              <a:t> before the final instar!</a:t>
            </a:r>
          </a:p>
        </p:txBody>
      </p:sp>
      <p:sp>
        <p:nvSpPr>
          <p:cNvPr id="13" name="Rectangle 12"/>
          <p:cNvSpPr/>
          <p:nvPr/>
        </p:nvSpPr>
        <p:spPr>
          <a:xfrm>
            <a:off x="1712468" y="2820161"/>
            <a:ext cx="435338" cy="13227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Mass (g)</a:t>
            </a:r>
          </a:p>
        </p:txBody>
      </p:sp>
      <p:sp>
        <p:nvSpPr>
          <p:cNvPr id="14" name="Rectangle 13"/>
          <p:cNvSpPr/>
          <p:nvPr/>
        </p:nvSpPr>
        <p:spPr>
          <a:xfrm>
            <a:off x="3569732" y="5470075"/>
            <a:ext cx="1974173" cy="39012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chemeClr val="tx1"/>
                </a:solidFill>
              </a:rPr>
              <a:t>Non Diapause</a:t>
            </a:r>
          </a:p>
        </p:txBody>
      </p:sp>
      <p:sp>
        <p:nvSpPr>
          <p:cNvPr id="15" name="Rectangle 14"/>
          <p:cNvSpPr/>
          <p:nvPr/>
        </p:nvSpPr>
        <p:spPr>
          <a:xfrm>
            <a:off x="6648097" y="5472411"/>
            <a:ext cx="3184388" cy="39012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chemeClr val="tx1"/>
                </a:solidFill>
              </a:rPr>
              <a:t>Diapause Programming</a:t>
            </a:r>
          </a:p>
        </p:txBody>
      </p:sp>
      <p:sp>
        <p:nvSpPr>
          <p:cNvPr id="17" name="Rectangle 16"/>
          <p:cNvSpPr/>
          <p:nvPr/>
        </p:nvSpPr>
        <p:spPr>
          <a:xfrm>
            <a:off x="10173340" y="1860097"/>
            <a:ext cx="351736" cy="17646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0173339" y="2075166"/>
            <a:ext cx="351736" cy="1764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0481443" y="1733403"/>
            <a:ext cx="1075936" cy="338554"/>
          </a:xfrm>
          <a:prstGeom prst="rect">
            <a:avLst/>
          </a:prstGeom>
          <a:noFill/>
        </p:spPr>
        <p:txBody>
          <a:bodyPr wrap="none" rtlCol="0">
            <a:spAutoFit/>
          </a:bodyPr>
          <a:lstStyle/>
          <a:p>
            <a:r>
              <a:rPr lang="en-US" sz="1600" b="1" dirty="0"/>
              <a:t>Lean Mass</a:t>
            </a:r>
          </a:p>
        </p:txBody>
      </p:sp>
      <p:sp>
        <p:nvSpPr>
          <p:cNvPr id="20" name="TextBox 19"/>
          <p:cNvSpPr txBox="1"/>
          <p:nvPr/>
        </p:nvSpPr>
        <p:spPr>
          <a:xfrm>
            <a:off x="10481443" y="1971313"/>
            <a:ext cx="1082348" cy="338554"/>
          </a:xfrm>
          <a:prstGeom prst="rect">
            <a:avLst/>
          </a:prstGeom>
          <a:noFill/>
        </p:spPr>
        <p:txBody>
          <a:bodyPr wrap="none" rtlCol="0">
            <a:spAutoFit/>
          </a:bodyPr>
          <a:lstStyle/>
          <a:p>
            <a:r>
              <a:rPr lang="en-US" sz="1600" b="1" dirty="0"/>
              <a:t>Lipid Mass</a:t>
            </a:r>
          </a:p>
        </p:txBody>
      </p:sp>
      <p:sp>
        <p:nvSpPr>
          <p:cNvPr id="29" name="TextBox 28">
            <a:extLst>
              <a:ext uri="{FF2B5EF4-FFF2-40B4-BE49-F238E27FC236}">
                <a16:creationId xmlns:a16="http://schemas.microsoft.com/office/drawing/2014/main" xmlns="" id="{E75A40ED-B2C5-4A6D-AF17-2DA226B29B95}"/>
              </a:ext>
            </a:extLst>
          </p:cNvPr>
          <p:cNvSpPr txBox="1"/>
          <p:nvPr/>
        </p:nvSpPr>
        <p:spPr>
          <a:xfrm>
            <a:off x="5748943" y="4194101"/>
            <a:ext cx="471967" cy="400110"/>
          </a:xfrm>
          <a:prstGeom prst="rect">
            <a:avLst/>
          </a:prstGeom>
          <a:noFill/>
        </p:spPr>
        <p:txBody>
          <a:bodyPr wrap="square" rtlCol="0">
            <a:spAutoFit/>
          </a:bodyPr>
          <a:lstStyle/>
          <a:p>
            <a:r>
              <a:rPr lang="en-US" sz="2000" dirty="0"/>
              <a:t>*</a:t>
            </a:r>
          </a:p>
        </p:txBody>
      </p:sp>
      <p:sp>
        <p:nvSpPr>
          <p:cNvPr id="30" name="TextBox 29">
            <a:extLst>
              <a:ext uri="{FF2B5EF4-FFF2-40B4-BE49-F238E27FC236}">
                <a16:creationId xmlns:a16="http://schemas.microsoft.com/office/drawing/2014/main" xmlns="" id="{60DE3BB8-3872-4A2E-8CBC-FFFD94F2BF7A}"/>
              </a:ext>
            </a:extLst>
          </p:cNvPr>
          <p:cNvSpPr txBox="1"/>
          <p:nvPr/>
        </p:nvSpPr>
        <p:spPr>
          <a:xfrm>
            <a:off x="4133618" y="4194101"/>
            <a:ext cx="390716" cy="400110"/>
          </a:xfrm>
          <a:prstGeom prst="rect">
            <a:avLst/>
          </a:prstGeom>
          <a:noFill/>
        </p:spPr>
        <p:txBody>
          <a:bodyPr wrap="square" rtlCol="0">
            <a:spAutoFit/>
          </a:bodyPr>
          <a:lstStyle/>
          <a:p>
            <a:r>
              <a:rPr lang="en-US" sz="2000" dirty="0"/>
              <a:t>*</a:t>
            </a:r>
          </a:p>
        </p:txBody>
      </p:sp>
      <p:sp>
        <p:nvSpPr>
          <p:cNvPr id="31" name="TextBox 30">
            <a:extLst>
              <a:ext uri="{FF2B5EF4-FFF2-40B4-BE49-F238E27FC236}">
                <a16:creationId xmlns:a16="http://schemas.microsoft.com/office/drawing/2014/main" xmlns="" id="{FC3C6AFA-5627-40EC-B454-0F40E893718B}"/>
              </a:ext>
            </a:extLst>
          </p:cNvPr>
          <p:cNvSpPr txBox="1"/>
          <p:nvPr/>
        </p:nvSpPr>
        <p:spPr>
          <a:xfrm>
            <a:off x="9309197" y="3975482"/>
            <a:ext cx="653494" cy="400110"/>
          </a:xfrm>
          <a:prstGeom prst="rect">
            <a:avLst/>
          </a:prstGeom>
          <a:noFill/>
        </p:spPr>
        <p:txBody>
          <a:bodyPr wrap="square" rtlCol="0">
            <a:spAutoFit/>
          </a:bodyPr>
          <a:lstStyle/>
          <a:p>
            <a:r>
              <a:rPr lang="en-US" sz="2000" dirty="0"/>
              <a:t>**</a:t>
            </a:r>
          </a:p>
        </p:txBody>
      </p:sp>
      <p:sp>
        <p:nvSpPr>
          <p:cNvPr id="32" name="TextBox 31">
            <a:extLst>
              <a:ext uri="{FF2B5EF4-FFF2-40B4-BE49-F238E27FC236}">
                <a16:creationId xmlns:a16="http://schemas.microsoft.com/office/drawing/2014/main" xmlns="" id="{5AEB3AC6-55CE-4CEC-8D57-D41A5C17B96C}"/>
              </a:ext>
            </a:extLst>
          </p:cNvPr>
          <p:cNvSpPr txBox="1"/>
          <p:nvPr/>
        </p:nvSpPr>
        <p:spPr>
          <a:xfrm>
            <a:off x="7684436" y="3938906"/>
            <a:ext cx="653494" cy="400110"/>
          </a:xfrm>
          <a:prstGeom prst="rect">
            <a:avLst/>
          </a:prstGeom>
          <a:noFill/>
        </p:spPr>
        <p:txBody>
          <a:bodyPr wrap="square" rtlCol="0">
            <a:spAutoFit/>
          </a:bodyPr>
          <a:lstStyle/>
          <a:p>
            <a:r>
              <a:rPr lang="en-US" sz="2000" dirty="0"/>
              <a:t>**</a:t>
            </a:r>
          </a:p>
        </p:txBody>
      </p:sp>
      <p:sp>
        <p:nvSpPr>
          <p:cNvPr id="3" name="TextBox 2">
            <a:extLst>
              <a:ext uri="{FF2B5EF4-FFF2-40B4-BE49-F238E27FC236}">
                <a16:creationId xmlns:a16="http://schemas.microsoft.com/office/drawing/2014/main" xmlns="" id="{3B7B4847-1044-4425-A5EE-4B689CFB086F}"/>
              </a:ext>
            </a:extLst>
          </p:cNvPr>
          <p:cNvSpPr txBox="1"/>
          <p:nvPr/>
        </p:nvSpPr>
        <p:spPr>
          <a:xfrm>
            <a:off x="3322230" y="1998549"/>
            <a:ext cx="425116" cy="400110"/>
          </a:xfrm>
          <a:prstGeom prst="rect">
            <a:avLst/>
          </a:prstGeom>
          <a:noFill/>
        </p:spPr>
        <p:txBody>
          <a:bodyPr wrap="none" rtlCol="0">
            <a:spAutoFit/>
          </a:bodyPr>
          <a:lstStyle/>
          <a:p>
            <a:r>
              <a:rPr lang="en-US" sz="2000" dirty="0"/>
              <a:t>ns</a:t>
            </a:r>
          </a:p>
        </p:txBody>
      </p:sp>
      <p:sp>
        <p:nvSpPr>
          <p:cNvPr id="33" name="TextBox 32">
            <a:extLst>
              <a:ext uri="{FF2B5EF4-FFF2-40B4-BE49-F238E27FC236}">
                <a16:creationId xmlns:a16="http://schemas.microsoft.com/office/drawing/2014/main" xmlns="" id="{0A6A6000-0F44-4BB4-93D5-FAA1380D7411}"/>
              </a:ext>
            </a:extLst>
          </p:cNvPr>
          <p:cNvSpPr txBox="1"/>
          <p:nvPr/>
        </p:nvSpPr>
        <p:spPr>
          <a:xfrm>
            <a:off x="8513862" y="1369884"/>
            <a:ext cx="425116" cy="400110"/>
          </a:xfrm>
          <a:prstGeom prst="rect">
            <a:avLst/>
          </a:prstGeom>
          <a:noFill/>
        </p:spPr>
        <p:txBody>
          <a:bodyPr wrap="none" rtlCol="0">
            <a:spAutoFit/>
          </a:bodyPr>
          <a:lstStyle/>
          <a:p>
            <a:r>
              <a:rPr lang="en-US" sz="2000" dirty="0"/>
              <a:t>ns</a:t>
            </a:r>
          </a:p>
        </p:txBody>
      </p:sp>
      <p:sp>
        <p:nvSpPr>
          <p:cNvPr id="34" name="TextBox 33">
            <a:extLst>
              <a:ext uri="{FF2B5EF4-FFF2-40B4-BE49-F238E27FC236}">
                <a16:creationId xmlns:a16="http://schemas.microsoft.com/office/drawing/2014/main" xmlns="" id="{04EAC566-78ED-4942-95A8-C6D179851FFD}"/>
              </a:ext>
            </a:extLst>
          </p:cNvPr>
          <p:cNvSpPr txBox="1"/>
          <p:nvPr/>
        </p:nvSpPr>
        <p:spPr>
          <a:xfrm>
            <a:off x="6923632" y="1473915"/>
            <a:ext cx="425116" cy="400110"/>
          </a:xfrm>
          <a:prstGeom prst="rect">
            <a:avLst/>
          </a:prstGeom>
          <a:noFill/>
        </p:spPr>
        <p:txBody>
          <a:bodyPr wrap="none" rtlCol="0">
            <a:spAutoFit/>
          </a:bodyPr>
          <a:lstStyle/>
          <a:p>
            <a:r>
              <a:rPr lang="en-US" sz="2000" dirty="0"/>
              <a:t>ns</a:t>
            </a:r>
          </a:p>
        </p:txBody>
      </p:sp>
      <p:sp>
        <p:nvSpPr>
          <p:cNvPr id="35" name="TextBox 34">
            <a:extLst>
              <a:ext uri="{FF2B5EF4-FFF2-40B4-BE49-F238E27FC236}">
                <a16:creationId xmlns:a16="http://schemas.microsoft.com/office/drawing/2014/main" xmlns="" id="{36F4F239-1E89-480A-98D0-E0C62751D417}"/>
              </a:ext>
            </a:extLst>
          </p:cNvPr>
          <p:cNvSpPr txBox="1"/>
          <p:nvPr/>
        </p:nvSpPr>
        <p:spPr>
          <a:xfrm>
            <a:off x="4956048" y="1419798"/>
            <a:ext cx="425116" cy="400110"/>
          </a:xfrm>
          <a:prstGeom prst="rect">
            <a:avLst/>
          </a:prstGeom>
          <a:noFill/>
        </p:spPr>
        <p:txBody>
          <a:bodyPr wrap="none" rtlCol="0">
            <a:spAutoFit/>
          </a:bodyPr>
          <a:lstStyle/>
          <a:p>
            <a:r>
              <a:rPr lang="en-US" sz="2000" dirty="0"/>
              <a:t>ns</a:t>
            </a:r>
          </a:p>
        </p:txBody>
      </p:sp>
      <p:sp>
        <p:nvSpPr>
          <p:cNvPr id="36" name="Rectangle 35">
            <a:extLst>
              <a:ext uri="{FF2B5EF4-FFF2-40B4-BE49-F238E27FC236}">
                <a16:creationId xmlns:a16="http://schemas.microsoft.com/office/drawing/2014/main" xmlns="" id="{8D0DA8DE-5F57-4A74-BBD9-D2D8BC05C5F4}"/>
              </a:ext>
            </a:extLst>
          </p:cNvPr>
          <p:cNvSpPr/>
          <p:nvPr/>
        </p:nvSpPr>
        <p:spPr>
          <a:xfrm>
            <a:off x="3931504" y="4138961"/>
            <a:ext cx="720286" cy="8802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xmlns="" id="{ABA8147A-A1B9-498C-A25E-2C043CFDF352}"/>
              </a:ext>
            </a:extLst>
          </p:cNvPr>
          <p:cNvSpPr/>
          <p:nvPr/>
        </p:nvSpPr>
        <p:spPr>
          <a:xfrm>
            <a:off x="7516368" y="3975483"/>
            <a:ext cx="725965" cy="10406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xmlns="" id="{825624BF-DA62-4C6E-B21D-6B8EBE07B9EA}"/>
              </a:ext>
            </a:extLst>
          </p:cNvPr>
          <p:cNvSpPr/>
          <p:nvPr/>
        </p:nvSpPr>
        <p:spPr>
          <a:xfrm>
            <a:off x="5543904" y="4154092"/>
            <a:ext cx="767757" cy="8802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xmlns="" id="{9E5DA221-798E-4CFA-B1E5-7D44EFACEBDD}"/>
              </a:ext>
            </a:extLst>
          </p:cNvPr>
          <p:cNvSpPr/>
          <p:nvPr/>
        </p:nvSpPr>
        <p:spPr>
          <a:xfrm>
            <a:off x="9143511" y="3992071"/>
            <a:ext cx="725965" cy="10406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xmlns="" id="{0FDE0C67-F5B7-40DD-9AA4-993E09B13D04}"/>
              </a:ext>
            </a:extLst>
          </p:cNvPr>
          <p:cNvSpPr txBox="1"/>
          <p:nvPr/>
        </p:nvSpPr>
        <p:spPr>
          <a:xfrm>
            <a:off x="36907" y="865370"/>
            <a:ext cx="3285323" cy="276999"/>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a:t>(Lean Mass ～ Photoperiod + Diapause genotype)</a:t>
            </a:r>
          </a:p>
        </p:txBody>
      </p:sp>
      <p:sp>
        <p:nvSpPr>
          <p:cNvPr id="45" name="TextBox 44">
            <a:extLst>
              <a:ext uri="{FF2B5EF4-FFF2-40B4-BE49-F238E27FC236}">
                <a16:creationId xmlns:a16="http://schemas.microsoft.com/office/drawing/2014/main" xmlns="" id="{D94F17BF-7A18-4BD0-87EC-A0D36B8D8FB6}"/>
              </a:ext>
            </a:extLst>
          </p:cNvPr>
          <p:cNvSpPr txBox="1"/>
          <p:nvPr/>
        </p:nvSpPr>
        <p:spPr>
          <a:xfrm>
            <a:off x="36907" y="1249032"/>
            <a:ext cx="4045146" cy="276999"/>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a:t>(Lipid Mass ～ Photoperiod x Diapause genotype+ Lean Mass)</a:t>
            </a:r>
          </a:p>
        </p:txBody>
      </p:sp>
      <p:sp>
        <p:nvSpPr>
          <p:cNvPr id="40" name="Rectangle 39">
            <a:extLst>
              <a:ext uri="{FF2B5EF4-FFF2-40B4-BE49-F238E27FC236}">
                <a16:creationId xmlns:a16="http://schemas.microsoft.com/office/drawing/2014/main" xmlns="" id="{5B8BA925-59ED-4D94-AF94-72E63B51CC5B}"/>
              </a:ext>
            </a:extLst>
          </p:cNvPr>
          <p:cNvSpPr/>
          <p:nvPr/>
        </p:nvSpPr>
        <p:spPr>
          <a:xfrm rot="5400000">
            <a:off x="6093991" y="4250953"/>
            <a:ext cx="435338" cy="41773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Day 1  of last larval instar</a:t>
            </a:r>
          </a:p>
        </p:txBody>
      </p:sp>
    </p:spTree>
    <p:extLst>
      <p:ext uri="{BB962C8B-B14F-4D97-AF65-F5344CB8AC3E}">
        <p14:creationId xmlns:p14="http://schemas.microsoft.com/office/powerpoint/2010/main" val="982465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P spid="36" grpId="0" animBg="1"/>
      <p:bldP spid="37" grpId="0" animBg="1"/>
      <p:bldP spid="38" grpId="0" animBg="1"/>
      <p:bldP spid="39" grpId="0" animBg="1"/>
      <p:bldP spid="4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127000"/>
            <a:ext cx="10972800" cy="862045"/>
          </a:xfrm>
        </p:spPr>
        <p:txBody>
          <a:bodyPr>
            <a:normAutofit fontScale="90000"/>
          </a:bodyPr>
          <a:lstStyle/>
          <a:p>
            <a:r>
              <a:rPr lang="en-US" dirty="0"/>
              <a:t>Long-Diapause Genotype Gained </a:t>
            </a:r>
            <a:r>
              <a:rPr lang="en-US" i="1" u="sng" dirty="0"/>
              <a:t>More</a:t>
            </a:r>
            <a:r>
              <a:rPr lang="en-US" dirty="0"/>
              <a:t> Lean Mass!</a:t>
            </a:r>
          </a:p>
        </p:txBody>
      </p:sp>
      <p:sp>
        <p:nvSpPr>
          <p:cNvPr id="45" name="Rectangle 44"/>
          <p:cNvSpPr/>
          <p:nvPr/>
        </p:nvSpPr>
        <p:spPr>
          <a:xfrm>
            <a:off x="4130543" y="5704490"/>
            <a:ext cx="1004451" cy="30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46" name="Rectangle 45"/>
          <p:cNvSpPr/>
          <p:nvPr/>
        </p:nvSpPr>
        <p:spPr>
          <a:xfrm>
            <a:off x="7272897" y="5679089"/>
            <a:ext cx="2153132" cy="30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47" name="Rectangle 46"/>
          <p:cNvSpPr/>
          <p:nvPr/>
        </p:nvSpPr>
        <p:spPr>
          <a:xfrm>
            <a:off x="1505602" y="2516759"/>
            <a:ext cx="478872" cy="19366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pic>
        <p:nvPicPr>
          <p:cNvPr id="11" name="Picture 10">
            <a:extLst>
              <a:ext uri="{FF2B5EF4-FFF2-40B4-BE49-F238E27FC236}">
                <a16:creationId xmlns:a16="http://schemas.microsoft.com/office/drawing/2014/main" xmlns="" id="{CB8AB405-B47F-488F-A9AD-71B55E11D442}"/>
              </a:ext>
            </a:extLst>
          </p:cNvPr>
          <p:cNvPicPr>
            <a:picLocks noChangeAspect="1"/>
          </p:cNvPicPr>
          <p:nvPr/>
        </p:nvPicPr>
        <p:blipFill rotWithShape="1">
          <a:blip r:embed="rId2"/>
          <a:srcRect l="3000" r="12784" b="9995"/>
          <a:stretch/>
        </p:blipFill>
        <p:spPr>
          <a:xfrm>
            <a:off x="1984470" y="1371857"/>
            <a:ext cx="8701923" cy="4307232"/>
          </a:xfrm>
          <a:prstGeom prst="rect">
            <a:avLst/>
          </a:prstGeom>
        </p:spPr>
      </p:pic>
      <p:sp>
        <p:nvSpPr>
          <p:cNvPr id="19" name="Rectangle 18">
            <a:extLst>
              <a:ext uri="{FF2B5EF4-FFF2-40B4-BE49-F238E27FC236}">
                <a16:creationId xmlns:a16="http://schemas.microsoft.com/office/drawing/2014/main" xmlns="" id="{CC7FFE5D-0A83-47F1-A4FA-96C5EAF93433}"/>
              </a:ext>
            </a:extLst>
          </p:cNvPr>
          <p:cNvSpPr/>
          <p:nvPr/>
        </p:nvSpPr>
        <p:spPr>
          <a:xfrm>
            <a:off x="2724273" y="1717531"/>
            <a:ext cx="351736" cy="17646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xmlns="" id="{02D4F774-A0A7-4F58-98BD-CAAE1FE0B53F}"/>
              </a:ext>
            </a:extLst>
          </p:cNvPr>
          <p:cNvSpPr/>
          <p:nvPr/>
        </p:nvSpPr>
        <p:spPr>
          <a:xfrm>
            <a:off x="2724272" y="1932600"/>
            <a:ext cx="351736" cy="1764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xmlns="" id="{1E66D739-A09C-40D6-A17C-A6BF8F3558A2}"/>
              </a:ext>
            </a:extLst>
          </p:cNvPr>
          <p:cNvSpPr txBox="1"/>
          <p:nvPr/>
        </p:nvSpPr>
        <p:spPr>
          <a:xfrm>
            <a:off x="3032376" y="1590837"/>
            <a:ext cx="1439818" cy="338554"/>
          </a:xfrm>
          <a:prstGeom prst="rect">
            <a:avLst/>
          </a:prstGeom>
          <a:noFill/>
        </p:spPr>
        <p:txBody>
          <a:bodyPr wrap="none" rtlCol="0">
            <a:spAutoFit/>
          </a:bodyPr>
          <a:lstStyle/>
          <a:p>
            <a:r>
              <a:rPr lang="en-US" sz="1600" b="1" dirty="0"/>
              <a:t>Long-Diapause</a:t>
            </a:r>
          </a:p>
        </p:txBody>
      </p:sp>
      <p:sp>
        <p:nvSpPr>
          <p:cNvPr id="22" name="TextBox 21">
            <a:extLst>
              <a:ext uri="{FF2B5EF4-FFF2-40B4-BE49-F238E27FC236}">
                <a16:creationId xmlns:a16="http://schemas.microsoft.com/office/drawing/2014/main" xmlns="" id="{51DC21B5-2659-4E6A-BFAE-D04181538131}"/>
              </a:ext>
            </a:extLst>
          </p:cNvPr>
          <p:cNvSpPr txBox="1"/>
          <p:nvPr/>
        </p:nvSpPr>
        <p:spPr>
          <a:xfrm>
            <a:off x="3032376" y="1828747"/>
            <a:ext cx="1497526" cy="338554"/>
          </a:xfrm>
          <a:prstGeom prst="rect">
            <a:avLst/>
          </a:prstGeom>
          <a:noFill/>
        </p:spPr>
        <p:txBody>
          <a:bodyPr wrap="none" rtlCol="0">
            <a:spAutoFit/>
          </a:bodyPr>
          <a:lstStyle/>
          <a:p>
            <a:r>
              <a:rPr lang="en-US" sz="1600" b="1" dirty="0"/>
              <a:t>Short-Diapause</a:t>
            </a:r>
          </a:p>
        </p:txBody>
      </p:sp>
    </p:spTree>
    <p:extLst>
      <p:ext uri="{BB962C8B-B14F-4D97-AF65-F5344CB8AC3E}">
        <p14:creationId xmlns:p14="http://schemas.microsoft.com/office/powerpoint/2010/main" val="2606611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15B0D4E5-365F-46C4-BF07-F5BDA1C406EA}"/>
              </a:ext>
            </a:extLst>
          </p:cNvPr>
          <p:cNvPicPr>
            <a:picLocks noChangeAspect="1"/>
          </p:cNvPicPr>
          <p:nvPr/>
        </p:nvPicPr>
        <p:blipFill rotWithShape="1">
          <a:blip r:embed="rId2"/>
          <a:srcRect l="3049" r="12734" b="9995"/>
          <a:stretch/>
        </p:blipFill>
        <p:spPr>
          <a:xfrm>
            <a:off x="1984472" y="1371857"/>
            <a:ext cx="8701923" cy="4307232"/>
          </a:xfrm>
          <a:prstGeom prst="rect">
            <a:avLst/>
          </a:prstGeom>
        </p:spPr>
      </p:pic>
      <p:sp>
        <p:nvSpPr>
          <p:cNvPr id="12" name="Rectangle 11"/>
          <p:cNvSpPr/>
          <p:nvPr/>
        </p:nvSpPr>
        <p:spPr>
          <a:xfrm>
            <a:off x="4130543" y="5704490"/>
            <a:ext cx="1004451" cy="30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3" name="Rectangle 12"/>
          <p:cNvSpPr/>
          <p:nvPr/>
        </p:nvSpPr>
        <p:spPr>
          <a:xfrm>
            <a:off x="7272897" y="5679089"/>
            <a:ext cx="2153132" cy="30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20" name="Rectangle 19"/>
          <p:cNvSpPr/>
          <p:nvPr/>
        </p:nvSpPr>
        <p:spPr>
          <a:xfrm>
            <a:off x="1505602" y="2516759"/>
            <a:ext cx="478872" cy="19366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cxnSp>
        <p:nvCxnSpPr>
          <p:cNvPr id="9" name="Straight Arrow Connector 8">
            <a:extLst>
              <a:ext uri="{FF2B5EF4-FFF2-40B4-BE49-F238E27FC236}">
                <a16:creationId xmlns:a16="http://schemas.microsoft.com/office/drawing/2014/main" xmlns="" id="{9AB77B3B-8E12-4823-858F-56C6B22486E9}"/>
              </a:ext>
            </a:extLst>
          </p:cNvPr>
          <p:cNvCxnSpPr>
            <a:cxnSpLocks/>
          </p:cNvCxnSpPr>
          <p:nvPr/>
        </p:nvCxnSpPr>
        <p:spPr>
          <a:xfrm flipH="1" flipV="1">
            <a:off x="8439912" y="2193329"/>
            <a:ext cx="749808" cy="1475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xmlns="" id="{9539F82F-383A-4378-B693-0FB617E4F911}"/>
              </a:ext>
            </a:extLst>
          </p:cNvPr>
          <p:cNvCxnSpPr>
            <a:cxnSpLocks/>
          </p:cNvCxnSpPr>
          <p:nvPr/>
        </p:nvCxnSpPr>
        <p:spPr>
          <a:xfrm flipH="1">
            <a:off x="8439912" y="2340864"/>
            <a:ext cx="749808" cy="3840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xmlns="" id="{F820FD35-C3A9-4E2C-86B3-C1500054BEA6}"/>
              </a:ext>
            </a:extLst>
          </p:cNvPr>
          <p:cNvCxnSpPr>
            <a:cxnSpLocks/>
          </p:cNvCxnSpPr>
          <p:nvPr/>
        </p:nvCxnSpPr>
        <p:spPr>
          <a:xfrm flipH="1" flipV="1">
            <a:off x="8439912" y="3179646"/>
            <a:ext cx="841248" cy="1302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xmlns="" id="{118219CA-41B9-499B-A096-E6E3EA809379}"/>
              </a:ext>
            </a:extLst>
          </p:cNvPr>
          <p:cNvCxnSpPr>
            <a:cxnSpLocks/>
          </p:cNvCxnSpPr>
          <p:nvPr/>
        </p:nvCxnSpPr>
        <p:spPr>
          <a:xfrm flipH="1">
            <a:off x="8439912" y="3309871"/>
            <a:ext cx="841248" cy="3007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xmlns="" id="{62B015F0-2EEA-410B-9C44-B179CCA66A1B}"/>
              </a:ext>
            </a:extLst>
          </p:cNvPr>
          <p:cNvSpPr txBox="1"/>
          <p:nvPr/>
        </p:nvSpPr>
        <p:spPr>
          <a:xfrm>
            <a:off x="9718100" y="2048476"/>
            <a:ext cx="1471980" cy="584775"/>
          </a:xfrm>
          <a:prstGeom prst="rect">
            <a:avLst/>
          </a:prstGeom>
          <a:noFill/>
        </p:spPr>
        <p:txBody>
          <a:bodyPr wrap="square" rtlCol="0">
            <a:spAutoFit/>
          </a:bodyPr>
          <a:lstStyle/>
          <a:p>
            <a:r>
              <a:rPr lang="en-US" sz="1600" dirty="0"/>
              <a:t>Diapause Programming</a:t>
            </a:r>
          </a:p>
        </p:txBody>
      </p:sp>
      <p:sp>
        <p:nvSpPr>
          <p:cNvPr id="35" name="TextBox 34">
            <a:extLst>
              <a:ext uri="{FF2B5EF4-FFF2-40B4-BE49-F238E27FC236}">
                <a16:creationId xmlns:a16="http://schemas.microsoft.com/office/drawing/2014/main" xmlns="" id="{5B2DE2C4-3FFA-4C61-BA5F-99B12F30236E}"/>
              </a:ext>
            </a:extLst>
          </p:cNvPr>
          <p:cNvSpPr txBox="1"/>
          <p:nvPr/>
        </p:nvSpPr>
        <p:spPr>
          <a:xfrm>
            <a:off x="9718100" y="3146927"/>
            <a:ext cx="1346844" cy="338554"/>
          </a:xfrm>
          <a:prstGeom prst="rect">
            <a:avLst/>
          </a:prstGeom>
          <a:noFill/>
        </p:spPr>
        <p:txBody>
          <a:bodyPr wrap="none" rtlCol="0">
            <a:spAutoFit/>
          </a:bodyPr>
          <a:lstStyle/>
          <a:p>
            <a:r>
              <a:rPr lang="en-US" sz="1600" dirty="0"/>
              <a:t>Non Diapause</a:t>
            </a:r>
          </a:p>
        </p:txBody>
      </p:sp>
      <p:sp>
        <p:nvSpPr>
          <p:cNvPr id="38" name="TextBox 37">
            <a:extLst>
              <a:ext uri="{FF2B5EF4-FFF2-40B4-BE49-F238E27FC236}">
                <a16:creationId xmlns:a16="http://schemas.microsoft.com/office/drawing/2014/main" xmlns="" id="{5848366A-2EBC-41EB-A0A0-D052542008D5}"/>
              </a:ext>
            </a:extLst>
          </p:cNvPr>
          <p:cNvSpPr txBox="1"/>
          <p:nvPr/>
        </p:nvSpPr>
        <p:spPr>
          <a:xfrm>
            <a:off x="233265" y="6138041"/>
            <a:ext cx="3797835" cy="307777"/>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(Lean Mass ～ Photoperiod + Diapause genotype)</a:t>
            </a:r>
          </a:p>
        </p:txBody>
      </p:sp>
      <p:sp>
        <p:nvSpPr>
          <p:cNvPr id="39" name="Rectangle 38">
            <a:extLst>
              <a:ext uri="{FF2B5EF4-FFF2-40B4-BE49-F238E27FC236}">
                <a16:creationId xmlns:a16="http://schemas.microsoft.com/office/drawing/2014/main" xmlns="" id="{6977E0CC-0FCD-44F6-9BB7-084CE4CB7265}"/>
              </a:ext>
            </a:extLst>
          </p:cNvPr>
          <p:cNvSpPr/>
          <p:nvPr/>
        </p:nvSpPr>
        <p:spPr>
          <a:xfrm>
            <a:off x="2724273" y="1717531"/>
            <a:ext cx="351736" cy="17646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xmlns="" id="{9FF9002B-857A-4E91-945D-FB9647DBDACD}"/>
              </a:ext>
            </a:extLst>
          </p:cNvPr>
          <p:cNvSpPr/>
          <p:nvPr/>
        </p:nvSpPr>
        <p:spPr>
          <a:xfrm>
            <a:off x="2724272" y="1932600"/>
            <a:ext cx="351736" cy="1764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xmlns="" id="{33B209B2-CD69-4032-9477-2642C34D5F3B}"/>
              </a:ext>
            </a:extLst>
          </p:cNvPr>
          <p:cNvSpPr txBox="1"/>
          <p:nvPr/>
        </p:nvSpPr>
        <p:spPr>
          <a:xfrm>
            <a:off x="3032376" y="1590837"/>
            <a:ext cx="1439818" cy="338554"/>
          </a:xfrm>
          <a:prstGeom prst="rect">
            <a:avLst/>
          </a:prstGeom>
          <a:noFill/>
        </p:spPr>
        <p:txBody>
          <a:bodyPr wrap="none" rtlCol="0">
            <a:spAutoFit/>
          </a:bodyPr>
          <a:lstStyle/>
          <a:p>
            <a:r>
              <a:rPr lang="en-US" sz="1600" b="1" dirty="0"/>
              <a:t>Long-Diapause</a:t>
            </a:r>
          </a:p>
        </p:txBody>
      </p:sp>
      <p:sp>
        <p:nvSpPr>
          <p:cNvPr id="42" name="TextBox 41">
            <a:extLst>
              <a:ext uri="{FF2B5EF4-FFF2-40B4-BE49-F238E27FC236}">
                <a16:creationId xmlns:a16="http://schemas.microsoft.com/office/drawing/2014/main" xmlns="" id="{2755E9E8-9810-47AF-8FFC-85309AFCEEF9}"/>
              </a:ext>
            </a:extLst>
          </p:cNvPr>
          <p:cNvSpPr txBox="1"/>
          <p:nvPr/>
        </p:nvSpPr>
        <p:spPr>
          <a:xfrm>
            <a:off x="3032376" y="1828747"/>
            <a:ext cx="1497526" cy="338554"/>
          </a:xfrm>
          <a:prstGeom prst="rect">
            <a:avLst/>
          </a:prstGeom>
          <a:noFill/>
        </p:spPr>
        <p:txBody>
          <a:bodyPr wrap="none" rtlCol="0">
            <a:spAutoFit/>
          </a:bodyPr>
          <a:lstStyle/>
          <a:p>
            <a:r>
              <a:rPr lang="en-US" sz="1600" b="1" dirty="0"/>
              <a:t>Short-Diapause</a:t>
            </a:r>
          </a:p>
        </p:txBody>
      </p:sp>
      <p:sp>
        <p:nvSpPr>
          <p:cNvPr id="46" name="TextBox 45">
            <a:extLst>
              <a:ext uri="{FF2B5EF4-FFF2-40B4-BE49-F238E27FC236}">
                <a16:creationId xmlns:a16="http://schemas.microsoft.com/office/drawing/2014/main" xmlns="" id="{EF24F55F-996D-4276-881C-F86AE32093DF}"/>
              </a:ext>
            </a:extLst>
          </p:cNvPr>
          <p:cNvSpPr txBox="1"/>
          <p:nvPr/>
        </p:nvSpPr>
        <p:spPr>
          <a:xfrm>
            <a:off x="7272897" y="4724982"/>
            <a:ext cx="3712427" cy="954107"/>
          </a:xfrm>
          <a:prstGeom prst="rect">
            <a:avLst/>
          </a:prstGeom>
          <a:noFill/>
        </p:spPr>
        <p:txBody>
          <a:bodyPr wrap="none" rtlCol="0">
            <a:spAutoFit/>
          </a:bodyPr>
          <a:lstStyle/>
          <a:p>
            <a:r>
              <a:rPr lang="en-US" sz="1400" dirty="0"/>
              <a:t>Photoperiod:</a:t>
            </a:r>
          </a:p>
          <a:p>
            <a:pPr marL="171450" indent="-171450">
              <a:buFont typeface="Arial" panose="020B0604020202020204" pitchFamily="34" charset="0"/>
              <a:buChar char="•"/>
            </a:pPr>
            <a:r>
              <a:rPr lang="en-US" sz="1400" dirty="0"/>
              <a:t>t-value= -9.685, </a:t>
            </a:r>
            <a:r>
              <a:rPr lang="en-US" sz="1400" dirty="0" err="1"/>
              <a:t>Df</a:t>
            </a:r>
            <a:r>
              <a:rPr lang="en-US" sz="1400" dirty="0"/>
              <a:t>= 133.3, p-value= &lt;2e-16 </a:t>
            </a:r>
          </a:p>
          <a:p>
            <a:r>
              <a:rPr lang="en-US" sz="1400" dirty="0"/>
              <a:t>Diapause Genotype:</a:t>
            </a:r>
          </a:p>
          <a:p>
            <a:pPr marL="171450" indent="-171450">
              <a:buFont typeface="Arial" panose="020B0604020202020204" pitchFamily="34" charset="0"/>
              <a:buChar char="•"/>
            </a:pPr>
            <a:r>
              <a:rPr lang="en-US" sz="1400" dirty="0"/>
              <a:t>t-value= 6.845, </a:t>
            </a:r>
            <a:r>
              <a:rPr lang="en-US" sz="1400" dirty="0" err="1"/>
              <a:t>Df</a:t>
            </a:r>
            <a:r>
              <a:rPr lang="en-US" sz="1400" dirty="0"/>
              <a:t>= 10.87, p-value= 2.95e-05</a:t>
            </a:r>
          </a:p>
        </p:txBody>
      </p:sp>
      <p:sp>
        <p:nvSpPr>
          <p:cNvPr id="47" name="TextBox 46">
            <a:extLst>
              <a:ext uri="{FF2B5EF4-FFF2-40B4-BE49-F238E27FC236}">
                <a16:creationId xmlns:a16="http://schemas.microsoft.com/office/drawing/2014/main" xmlns="" id="{52D46386-A9EE-4143-8095-0C08D4A93D9D}"/>
              </a:ext>
            </a:extLst>
          </p:cNvPr>
          <p:cNvSpPr txBox="1"/>
          <p:nvPr/>
        </p:nvSpPr>
        <p:spPr>
          <a:xfrm>
            <a:off x="9548823" y="1986923"/>
            <a:ext cx="338554" cy="461665"/>
          </a:xfrm>
          <a:prstGeom prst="rect">
            <a:avLst/>
          </a:prstGeom>
          <a:noFill/>
        </p:spPr>
        <p:txBody>
          <a:bodyPr wrap="none" rtlCol="0">
            <a:spAutoFit/>
          </a:bodyPr>
          <a:lstStyle/>
          <a:p>
            <a:r>
              <a:rPr lang="en-US" sz="2400" b="1" dirty="0"/>
              <a:t>*</a:t>
            </a:r>
          </a:p>
        </p:txBody>
      </p:sp>
      <p:sp>
        <p:nvSpPr>
          <p:cNvPr id="23" name="TextBox 22">
            <a:extLst>
              <a:ext uri="{FF2B5EF4-FFF2-40B4-BE49-F238E27FC236}">
                <a16:creationId xmlns:a16="http://schemas.microsoft.com/office/drawing/2014/main" xmlns="" id="{52D46386-A9EE-4143-8095-0C08D4A93D9D}"/>
              </a:ext>
            </a:extLst>
          </p:cNvPr>
          <p:cNvSpPr txBox="1"/>
          <p:nvPr/>
        </p:nvSpPr>
        <p:spPr>
          <a:xfrm>
            <a:off x="8435875" y="1847044"/>
            <a:ext cx="338554" cy="461665"/>
          </a:xfrm>
          <a:prstGeom prst="rect">
            <a:avLst/>
          </a:prstGeom>
          <a:noFill/>
        </p:spPr>
        <p:txBody>
          <a:bodyPr wrap="none" rtlCol="0">
            <a:spAutoFit/>
          </a:bodyPr>
          <a:lstStyle/>
          <a:p>
            <a:r>
              <a:rPr lang="en-US" sz="2400" b="1" dirty="0"/>
              <a:t>*</a:t>
            </a:r>
          </a:p>
        </p:txBody>
      </p:sp>
      <p:sp>
        <p:nvSpPr>
          <p:cNvPr id="24" name="Title 1">
            <a:extLst>
              <a:ext uri="{FF2B5EF4-FFF2-40B4-BE49-F238E27FC236}">
                <a16:creationId xmlns:a16="http://schemas.microsoft.com/office/drawing/2014/main" xmlns="" id="{FF53E127-D0E0-4B60-8EAD-D176FB0EDD8D}"/>
              </a:ext>
            </a:extLst>
          </p:cNvPr>
          <p:cNvSpPr txBox="1">
            <a:spLocks/>
          </p:cNvSpPr>
          <p:nvPr/>
        </p:nvSpPr>
        <p:spPr>
          <a:xfrm>
            <a:off x="233265" y="124838"/>
            <a:ext cx="11735355" cy="1257542"/>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Lean mass increases when </a:t>
            </a:r>
            <a:r>
              <a:rPr lang="en-US" i="1" u="sng" dirty="0"/>
              <a:t>diapause is programmed</a:t>
            </a:r>
            <a:r>
              <a:rPr lang="en-US" dirty="0"/>
              <a:t> and for </a:t>
            </a:r>
            <a:r>
              <a:rPr lang="en-US" i="1" u="sng" dirty="0"/>
              <a:t>Long-Diapause</a:t>
            </a:r>
            <a:r>
              <a:rPr lang="en-US" dirty="0"/>
              <a:t> Larvae!</a:t>
            </a:r>
          </a:p>
        </p:txBody>
      </p:sp>
    </p:spTree>
    <p:extLst>
      <p:ext uri="{BB962C8B-B14F-4D97-AF65-F5344CB8AC3E}">
        <p14:creationId xmlns:p14="http://schemas.microsoft.com/office/powerpoint/2010/main" val="93959245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xmlns="" id="{A4269AD4-D26C-4323-8CEA-5357487127FC}"/>
              </a:ext>
            </a:extLst>
          </p:cNvPr>
          <p:cNvPicPr>
            <a:picLocks noChangeAspect="1"/>
          </p:cNvPicPr>
          <p:nvPr/>
        </p:nvPicPr>
        <p:blipFill rotWithShape="1">
          <a:blip r:embed="rId2"/>
          <a:srcRect l="3433" t="5893" r="12083" b="8959"/>
          <a:stretch/>
        </p:blipFill>
        <p:spPr>
          <a:xfrm>
            <a:off x="1959429" y="1384440"/>
            <a:ext cx="8726966" cy="4307233"/>
          </a:xfrm>
          <a:prstGeom prst="rect">
            <a:avLst/>
          </a:prstGeom>
        </p:spPr>
      </p:pic>
      <p:sp>
        <p:nvSpPr>
          <p:cNvPr id="23" name="Left Bracket 22"/>
          <p:cNvSpPr/>
          <p:nvPr/>
        </p:nvSpPr>
        <p:spPr>
          <a:xfrm flipH="1">
            <a:off x="8281874" y="3164128"/>
            <a:ext cx="608206" cy="596109"/>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Left Bracket 52"/>
          <p:cNvSpPr/>
          <p:nvPr/>
        </p:nvSpPr>
        <p:spPr>
          <a:xfrm flipH="1">
            <a:off x="8256040" y="1548890"/>
            <a:ext cx="546239" cy="10362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Rectangle 53"/>
          <p:cNvSpPr/>
          <p:nvPr/>
        </p:nvSpPr>
        <p:spPr>
          <a:xfrm>
            <a:off x="3747744" y="5707735"/>
            <a:ext cx="2153132" cy="30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55" name="Rectangle 54"/>
          <p:cNvSpPr/>
          <p:nvPr/>
        </p:nvSpPr>
        <p:spPr>
          <a:xfrm>
            <a:off x="7439039" y="5707735"/>
            <a:ext cx="2153132" cy="30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56" name="TextBox 55"/>
          <p:cNvSpPr txBox="1"/>
          <p:nvPr/>
        </p:nvSpPr>
        <p:spPr>
          <a:xfrm>
            <a:off x="8968346" y="1734528"/>
            <a:ext cx="1378205" cy="664987"/>
          </a:xfrm>
          <a:prstGeom prst="rect">
            <a:avLst/>
          </a:prstGeom>
          <a:noFill/>
        </p:spPr>
        <p:txBody>
          <a:bodyPr wrap="square" rtlCol="0">
            <a:spAutoFit/>
          </a:bodyPr>
          <a:lstStyle/>
          <a:p>
            <a:r>
              <a:rPr lang="en-US" dirty="0"/>
              <a:t>Diapause Treatment</a:t>
            </a:r>
          </a:p>
        </p:txBody>
      </p:sp>
      <p:sp>
        <p:nvSpPr>
          <p:cNvPr id="57" name="TextBox 56"/>
          <p:cNvSpPr txBox="1"/>
          <p:nvPr/>
        </p:nvSpPr>
        <p:spPr>
          <a:xfrm>
            <a:off x="8968346" y="3195222"/>
            <a:ext cx="1491107" cy="646331"/>
          </a:xfrm>
          <a:prstGeom prst="rect">
            <a:avLst/>
          </a:prstGeom>
          <a:noFill/>
        </p:spPr>
        <p:txBody>
          <a:bodyPr wrap="square" rtlCol="0">
            <a:spAutoFit/>
          </a:bodyPr>
          <a:lstStyle/>
          <a:p>
            <a:r>
              <a:rPr lang="en-US" dirty="0"/>
              <a:t>Non Diapause Treatment</a:t>
            </a:r>
          </a:p>
        </p:txBody>
      </p:sp>
      <p:sp>
        <p:nvSpPr>
          <p:cNvPr id="58" name="TextBox 57"/>
          <p:cNvSpPr txBox="1"/>
          <p:nvPr/>
        </p:nvSpPr>
        <p:spPr>
          <a:xfrm>
            <a:off x="8399197" y="3412213"/>
            <a:ext cx="306494" cy="369332"/>
          </a:xfrm>
          <a:prstGeom prst="rect">
            <a:avLst/>
          </a:prstGeom>
          <a:noFill/>
        </p:spPr>
        <p:txBody>
          <a:bodyPr wrap="none" rtlCol="0">
            <a:spAutoFit/>
          </a:bodyPr>
          <a:lstStyle/>
          <a:p>
            <a:r>
              <a:rPr lang="en-US" dirty="0"/>
              <a:t>d</a:t>
            </a:r>
          </a:p>
        </p:txBody>
      </p:sp>
      <p:sp>
        <p:nvSpPr>
          <p:cNvPr id="59" name="TextBox 58"/>
          <p:cNvSpPr txBox="1"/>
          <p:nvPr/>
        </p:nvSpPr>
        <p:spPr>
          <a:xfrm>
            <a:off x="8408002" y="3150500"/>
            <a:ext cx="282450" cy="369332"/>
          </a:xfrm>
          <a:prstGeom prst="rect">
            <a:avLst/>
          </a:prstGeom>
          <a:noFill/>
        </p:spPr>
        <p:txBody>
          <a:bodyPr wrap="none" rtlCol="0">
            <a:spAutoFit/>
          </a:bodyPr>
          <a:lstStyle/>
          <a:p>
            <a:r>
              <a:rPr lang="en-US" dirty="0"/>
              <a:t>c</a:t>
            </a:r>
          </a:p>
        </p:txBody>
      </p:sp>
      <p:sp>
        <p:nvSpPr>
          <p:cNvPr id="60" name="TextBox 59"/>
          <p:cNvSpPr txBox="1"/>
          <p:nvPr/>
        </p:nvSpPr>
        <p:spPr>
          <a:xfrm>
            <a:off x="8377858" y="2215822"/>
            <a:ext cx="306494" cy="369332"/>
          </a:xfrm>
          <a:prstGeom prst="rect">
            <a:avLst/>
          </a:prstGeom>
          <a:noFill/>
        </p:spPr>
        <p:txBody>
          <a:bodyPr wrap="none" rtlCol="0">
            <a:spAutoFit/>
          </a:bodyPr>
          <a:lstStyle/>
          <a:p>
            <a:r>
              <a:rPr lang="en-US" dirty="0"/>
              <a:t>b</a:t>
            </a:r>
          </a:p>
        </p:txBody>
      </p:sp>
      <p:sp>
        <p:nvSpPr>
          <p:cNvPr id="61" name="TextBox 60"/>
          <p:cNvSpPr txBox="1"/>
          <p:nvPr/>
        </p:nvSpPr>
        <p:spPr>
          <a:xfrm>
            <a:off x="8383468" y="1575448"/>
            <a:ext cx="295274" cy="369332"/>
          </a:xfrm>
          <a:prstGeom prst="rect">
            <a:avLst/>
          </a:prstGeom>
          <a:noFill/>
        </p:spPr>
        <p:txBody>
          <a:bodyPr wrap="none" rtlCol="0">
            <a:spAutoFit/>
          </a:bodyPr>
          <a:lstStyle/>
          <a:p>
            <a:r>
              <a:rPr lang="en-US" dirty="0"/>
              <a:t>a</a:t>
            </a:r>
          </a:p>
        </p:txBody>
      </p:sp>
      <p:sp>
        <p:nvSpPr>
          <p:cNvPr id="63" name="Rectangle 62"/>
          <p:cNvSpPr/>
          <p:nvPr/>
        </p:nvSpPr>
        <p:spPr>
          <a:xfrm>
            <a:off x="1534665" y="2440672"/>
            <a:ext cx="395762"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35" name="Rectangle 34">
            <a:extLst>
              <a:ext uri="{FF2B5EF4-FFF2-40B4-BE49-F238E27FC236}">
                <a16:creationId xmlns:a16="http://schemas.microsoft.com/office/drawing/2014/main" xmlns="" id="{87B1AAAB-46DB-4434-AE89-03DEC9ACF899}"/>
              </a:ext>
            </a:extLst>
          </p:cNvPr>
          <p:cNvSpPr/>
          <p:nvPr/>
        </p:nvSpPr>
        <p:spPr>
          <a:xfrm>
            <a:off x="2724273" y="1717531"/>
            <a:ext cx="351736" cy="176463"/>
          </a:xfrm>
          <a:prstGeom prst="rect">
            <a:avLst/>
          </a:prstGeom>
          <a:solidFill>
            <a:srgbClr val="A25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xmlns="" id="{5326B76B-7032-48DF-88A4-98273D464E0C}"/>
              </a:ext>
            </a:extLst>
          </p:cNvPr>
          <p:cNvSpPr/>
          <p:nvPr/>
        </p:nvSpPr>
        <p:spPr>
          <a:xfrm>
            <a:off x="2724272" y="1932600"/>
            <a:ext cx="351736" cy="17646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xmlns="" id="{87B42BC8-73F2-4849-BE7A-C8A0C2A90675}"/>
              </a:ext>
            </a:extLst>
          </p:cNvPr>
          <p:cNvSpPr txBox="1"/>
          <p:nvPr/>
        </p:nvSpPr>
        <p:spPr>
          <a:xfrm>
            <a:off x="3032376" y="1590837"/>
            <a:ext cx="1439818" cy="338554"/>
          </a:xfrm>
          <a:prstGeom prst="rect">
            <a:avLst/>
          </a:prstGeom>
          <a:noFill/>
        </p:spPr>
        <p:txBody>
          <a:bodyPr wrap="none" rtlCol="0">
            <a:spAutoFit/>
          </a:bodyPr>
          <a:lstStyle/>
          <a:p>
            <a:r>
              <a:rPr lang="en-US" sz="1600" b="1" dirty="0"/>
              <a:t>Long-Diapause</a:t>
            </a:r>
          </a:p>
        </p:txBody>
      </p:sp>
      <p:sp>
        <p:nvSpPr>
          <p:cNvPr id="38" name="TextBox 37">
            <a:extLst>
              <a:ext uri="{FF2B5EF4-FFF2-40B4-BE49-F238E27FC236}">
                <a16:creationId xmlns:a16="http://schemas.microsoft.com/office/drawing/2014/main" xmlns="" id="{A814EFDD-1EAC-4A44-BAC5-D47EE543CBDD}"/>
              </a:ext>
            </a:extLst>
          </p:cNvPr>
          <p:cNvSpPr txBox="1"/>
          <p:nvPr/>
        </p:nvSpPr>
        <p:spPr>
          <a:xfrm>
            <a:off x="3032376" y="1828747"/>
            <a:ext cx="1497526" cy="338554"/>
          </a:xfrm>
          <a:prstGeom prst="rect">
            <a:avLst/>
          </a:prstGeom>
          <a:noFill/>
        </p:spPr>
        <p:txBody>
          <a:bodyPr wrap="none" rtlCol="0">
            <a:spAutoFit/>
          </a:bodyPr>
          <a:lstStyle/>
          <a:p>
            <a:r>
              <a:rPr lang="en-US" sz="1600" b="1" dirty="0"/>
              <a:t>Short-Diapause</a:t>
            </a:r>
          </a:p>
        </p:txBody>
      </p:sp>
      <p:sp>
        <p:nvSpPr>
          <p:cNvPr id="40" name="TextBox 39">
            <a:extLst>
              <a:ext uri="{FF2B5EF4-FFF2-40B4-BE49-F238E27FC236}">
                <a16:creationId xmlns:a16="http://schemas.microsoft.com/office/drawing/2014/main" xmlns="" id="{18608523-CBFC-4715-9C01-E8BAF84D94AF}"/>
              </a:ext>
            </a:extLst>
          </p:cNvPr>
          <p:cNvSpPr txBox="1"/>
          <p:nvPr/>
        </p:nvSpPr>
        <p:spPr>
          <a:xfrm>
            <a:off x="233265" y="6138041"/>
            <a:ext cx="3799438" cy="307777"/>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(Lipid Mass ～ Photoperiod + Diapause genotype)</a:t>
            </a:r>
          </a:p>
        </p:txBody>
      </p:sp>
      <p:sp>
        <p:nvSpPr>
          <p:cNvPr id="43" name="TextBox 42">
            <a:extLst>
              <a:ext uri="{FF2B5EF4-FFF2-40B4-BE49-F238E27FC236}">
                <a16:creationId xmlns:a16="http://schemas.microsoft.com/office/drawing/2014/main" xmlns="" id="{27C10861-33AB-4622-B2DF-DC9E208CB36D}"/>
              </a:ext>
            </a:extLst>
          </p:cNvPr>
          <p:cNvSpPr txBox="1"/>
          <p:nvPr/>
        </p:nvSpPr>
        <p:spPr>
          <a:xfrm>
            <a:off x="8802279" y="1668855"/>
            <a:ext cx="338554" cy="461665"/>
          </a:xfrm>
          <a:prstGeom prst="rect">
            <a:avLst/>
          </a:prstGeom>
          <a:noFill/>
        </p:spPr>
        <p:txBody>
          <a:bodyPr wrap="none" rtlCol="0">
            <a:spAutoFit/>
          </a:bodyPr>
          <a:lstStyle/>
          <a:p>
            <a:r>
              <a:rPr lang="en-US" sz="2400" b="1" dirty="0"/>
              <a:t>*</a:t>
            </a:r>
          </a:p>
        </p:txBody>
      </p:sp>
      <p:sp>
        <p:nvSpPr>
          <p:cNvPr id="45" name="TextBox 44">
            <a:extLst>
              <a:ext uri="{FF2B5EF4-FFF2-40B4-BE49-F238E27FC236}">
                <a16:creationId xmlns:a16="http://schemas.microsoft.com/office/drawing/2014/main" xmlns="" id="{0F743C0E-963E-465A-AC7C-BF746E18B3E0}"/>
              </a:ext>
            </a:extLst>
          </p:cNvPr>
          <p:cNvSpPr txBox="1"/>
          <p:nvPr/>
        </p:nvSpPr>
        <p:spPr>
          <a:xfrm>
            <a:off x="7272897" y="4724982"/>
            <a:ext cx="3553730" cy="954107"/>
          </a:xfrm>
          <a:prstGeom prst="rect">
            <a:avLst/>
          </a:prstGeom>
          <a:noFill/>
        </p:spPr>
        <p:txBody>
          <a:bodyPr wrap="none" rtlCol="0">
            <a:spAutoFit/>
          </a:bodyPr>
          <a:lstStyle/>
          <a:p>
            <a:r>
              <a:rPr lang="en-US" sz="1400" dirty="0"/>
              <a:t>Photoperiod:</a:t>
            </a:r>
          </a:p>
          <a:p>
            <a:pPr marL="171450" indent="-171450">
              <a:buFont typeface="Arial" panose="020B0604020202020204" pitchFamily="34" charset="0"/>
              <a:buChar char="•"/>
            </a:pPr>
            <a:r>
              <a:rPr lang="en-US" sz="1400" dirty="0"/>
              <a:t>t-value= -10.23, </a:t>
            </a:r>
            <a:r>
              <a:rPr lang="en-US" sz="1400" dirty="0" err="1"/>
              <a:t>Df</a:t>
            </a:r>
            <a:r>
              <a:rPr lang="en-US" sz="1400" dirty="0"/>
              <a:t>= 191.6, p-value= &lt;2e-16 </a:t>
            </a:r>
          </a:p>
          <a:p>
            <a:r>
              <a:rPr lang="en-US" sz="1400" dirty="0"/>
              <a:t>Diapause Genotype:</a:t>
            </a:r>
          </a:p>
          <a:p>
            <a:pPr marL="171450" indent="-171450">
              <a:buFont typeface="Arial" panose="020B0604020202020204" pitchFamily="34" charset="0"/>
              <a:buChar char="•"/>
            </a:pPr>
            <a:r>
              <a:rPr lang="en-US" sz="1400" dirty="0"/>
              <a:t>t-value= 4.08, </a:t>
            </a:r>
            <a:r>
              <a:rPr lang="en-US" sz="1400" dirty="0" err="1"/>
              <a:t>Df</a:t>
            </a:r>
            <a:r>
              <a:rPr lang="en-US" sz="1400" dirty="0"/>
              <a:t>= 186.8, p-value= 6.67e-05</a:t>
            </a:r>
          </a:p>
        </p:txBody>
      </p:sp>
      <p:sp>
        <p:nvSpPr>
          <p:cNvPr id="24" name="Title 1">
            <a:extLst>
              <a:ext uri="{FF2B5EF4-FFF2-40B4-BE49-F238E27FC236}">
                <a16:creationId xmlns:a16="http://schemas.microsoft.com/office/drawing/2014/main" xmlns="" id="{F75467B7-64DE-4A80-8323-D66E442A0E2C}"/>
              </a:ext>
            </a:extLst>
          </p:cNvPr>
          <p:cNvSpPr>
            <a:spLocks noGrp="1"/>
          </p:cNvSpPr>
          <p:nvPr>
            <p:ph type="title"/>
          </p:nvPr>
        </p:nvSpPr>
        <p:spPr>
          <a:xfrm>
            <a:off x="233265" y="124838"/>
            <a:ext cx="11735355" cy="1257542"/>
          </a:xfrm>
        </p:spPr>
        <p:txBody>
          <a:bodyPr>
            <a:normAutofit fontScale="90000"/>
          </a:bodyPr>
          <a:lstStyle/>
          <a:p>
            <a:r>
              <a:rPr lang="en-US" dirty="0"/>
              <a:t>Fat stores increase when </a:t>
            </a:r>
            <a:r>
              <a:rPr lang="en-US" i="1" u="sng" dirty="0"/>
              <a:t>diapause is programmed</a:t>
            </a:r>
            <a:r>
              <a:rPr lang="en-US" dirty="0"/>
              <a:t> and for </a:t>
            </a:r>
            <a:r>
              <a:rPr lang="en-US" i="1" u="sng" dirty="0"/>
              <a:t>Long-Diapause</a:t>
            </a:r>
            <a:r>
              <a:rPr lang="en-US" dirty="0"/>
              <a:t> Larvae!</a:t>
            </a:r>
          </a:p>
        </p:txBody>
      </p:sp>
      <p:sp>
        <p:nvSpPr>
          <p:cNvPr id="22" name="Rectangle 21"/>
          <p:cNvSpPr/>
          <p:nvPr/>
        </p:nvSpPr>
        <p:spPr>
          <a:xfrm>
            <a:off x="0" y="1454014"/>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lnSpc>
                <a:spcPct val="150000"/>
              </a:lnSpc>
              <a:tabLst>
                <a:tab pos="11366500" algn="l"/>
              </a:tabLst>
            </a:pPr>
            <a:r>
              <a:rPr lang="en-US" sz="3600" b="1" dirty="0">
                <a:solidFill>
                  <a:schemeClr val="tx1"/>
                </a:solidFill>
              </a:rPr>
              <a:t>Are </a:t>
            </a:r>
            <a:r>
              <a:rPr lang="en-US" sz="3600" b="1" i="1" u="sng" dirty="0">
                <a:ln>
                  <a:solidFill>
                    <a:schemeClr val="tx1"/>
                  </a:solidFill>
                </a:ln>
                <a:solidFill>
                  <a:srgbClr val="F39993"/>
                </a:solidFill>
              </a:rPr>
              <a:t>Long-Diapause</a:t>
            </a:r>
            <a:r>
              <a:rPr lang="en-US" sz="3600" b="1" dirty="0">
                <a:solidFill>
                  <a:schemeClr val="tx1"/>
                </a:solidFill>
              </a:rPr>
              <a:t> individuals gaining more mass?</a:t>
            </a:r>
          </a:p>
          <a:p>
            <a:pPr marL="566738" algn="ctr">
              <a:lnSpc>
                <a:spcPct val="150000"/>
              </a:lnSpc>
              <a:tabLst>
                <a:tab pos="11366500" algn="l"/>
              </a:tabLst>
            </a:pPr>
            <a:r>
              <a:rPr lang="en-US" sz="6000" b="1" dirty="0">
                <a:ln w="22225">
                  <a:solidFill>
                    <a:schemeClr val="accent2"/>
                  </a:solidFill>
                  <a:prstDash val="solid"/>
                </a:ln>
                <a:solidFill>
                  <a:srgbClr val="FF0000"/>
                </a:solidFill>
              </a:rPr>
              <a:t>YES!</a:t>
            </a:r>
            <a:endParaRPr lang="en-US" sz="6000" dirty="0">
              <a:solidFill>
                <a:srgbClr val="FF0000"/>
              </a:solidFill>
            </a:endParaRPr>
          </a:p>
        </p:txBody>
      </p:sp>
    </p:spTree>
    <p:extLst>
      <p:ext uri="{BB962C8B-B14F-4D97-AF65-F5344CB8AC3E}">
        <p14:creationId xmlns:p14="http://schemas.microsoft.com/office/powerpoint/2010/main" val="2056208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lnSpc>
                <a:spcPct val="150000"/>
              </a:lnSpc>
              <a:tabLst>
                <a:tab pos="11366500" algn="l"/>
              </a:tabLst>
            </a:pPr>
            <a:r>
              <a:rPr lang="en-US" sz="4800" b="1" dirty="0">
                <a:solidFill>
                  <a:schemeClr val="tx1"/>
                </a:solidFill>
              </a:rPr>
              <a:t>Are </a:t>
            </a:r>
            <a:r>
              <a:rPr lang="en-US" sz="4800" b="1" i="1" u="sng" dirty="0">
                <a:ln>
                  <a:solidFill>
                    <a:schemeClr val="tx1"/>
                  </a:solidFill>
                </a:ln>
                <a:solidFill>
                  <a:srgbClr val="F39993"/>
                </a:solidFill>
              </a:rPr>
              <a:t>Long-Diapause</a:t>
            </a:r>
            <a:r>
              <a:rPr lang="en-US" sz="4800" b="1" dirty="0">
                <a:solidFill>
                  <a:schemeClr val="tx1"/>
                </a:solidFill>
              </a:rPr>
              <a:t> individuals depleting </a:t>
            </a:r>
            <a:r>
              <a:rPr lang="en-US" sz="4800" b="1" dirty="0" smtClean="0">
                <a:solidFill>
                  <a:schemeClr val="tx1"/>
                </a:solidFill>
              </a:rPr>
              <a:t>lipid mass </a:t>
            </a:r>
            <a:r>
              <a:rPr lang="en-US" sz="4800" b="1" dirty="0">
                <a:solidFill>
                  <a:schemeClr val="tx1"/>
                </a:solidFill>
              </a:rPr>
              <a:t>faster?</a:t>
            </a:r>
            <a:endParaRPr lang="en-US" sz="4000" dirty="0">
              <a:solidFill>
                <a:schemeClr val="tx1"/>
              </a:solidFill>
            </a:endParaRPr>
          </a:p>
        </p:txBody>
      </p:sp>
      <p:sp>
        <p:nvSpPr>
          <p:cNvPr id="2" name="Title 1">
            <a:extLst>
              <a:ext uri="{FF2B5EF4-FFF2-40B4-BE49-F238E27FC236}">
                <a16:creationId xmlns:a16="http://schemas.microsoft.com/office/drawing/2014/main" xmlns="" id="{7657B4F7-4445-4A08-AAB5-36BD14121188}"/>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7057580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xmlns="" id="{78310275-8494-490F-95F2-A3BDD43BC3CB}"/>
              </a:ext>
            </a:extLst>
          </p:cNvPr>
          <p:cNvPicPr>
            <a:picLocks noChangeAspect="1"/>
          </p:cNvPicPr>
          <p:nvPr/>
        </p:nvPicPr>
        <p:blipFill rotWithShape="1">
          <a:blip r:embed="rId2"/>
          <a:srcRect l="2727" t="6137" r="11158" b="9561"/>
          <a:stretch/>
        </p:blipFill>
        <p:spPr>
          <a:xfrm>
            <a:off x="2259734" y="1230858"/>
            <a:ext cx="8470470" cy="4320856"/>
          </a:xfrm>
          <a:prstGeom prst="rect">
            <a:avLst/>
          </a:prstGeom>
        </p:spPr>
      </p:pic>
      <p:sp>
        <p:nvSpPr>
          <p:cNvPr id="27" name="Rectangle 26"/>
          <p:cNvSpPr/>
          <p:nvPr/>
        </p:nvSpPr>
        <p:spPr>
          <a:xfrm>
            <a:off x="1953645" y="1209783"/>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1953647" y="831126"/>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1603086" y="2560574"/>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33" name="TextBox 32">
            <a:extLst>
              <a:ext uri="{FF2B5EF4-FFF2-40B4-BE49-F238E27FC236}">
                <a16:creationId xmlns:a16="http://schemas.microsoft.com/office/drawing/2014/main" xmlns="" id="{AD250B20-E621-4405-8EBC-C3EABF220715}"/>
              </a:ext>
            </a:extLst>
          </p:cNvPr>
          <p:cNvSpPr txBox="1"/>
          <p:nvPr/>
        </p:nvSpPr>
        <p:spPr>
          <a:xfrm>
            <a:off x="10010295" y="2639714"/>
            <a:ext cx="1439818" cy="338554"/>
          </a:xfrm>
          <a:prstGeom prst="rect">
            <a:avLst/>
          </a:prstGeom>
          <a:noFill/>
        </p:spPr>
        <p:txBody>
          <a:bodyPr wrap="none" rtlCol="0">
            <a:spAutoFit/>
          </a:bodyPr>
          <a:lstStyle/>
          <a:p>
            <a:r>
              <a:rPr lang="en-US" sz="1600" b="1" dirty="0"/>
              <a:t>Long-Diapause</a:t>
            </a:r>
          </a:p>
        </p:txBody>
      </p:sp>
      <p:sp>
        <p:nvSpPr>
          <p:cNvPr id="34" name="TextBox 33">
            <a:extLst>
              <a:ext uri="{FF2B5EF4-FFF2-40B4-BE49-F238E27FC236}">
                <a16:creationId xmlns:a16="http://schemas.microsoft.com/office/drawing/2014/main" xmlns="" id="{74564E06-AAAC-4C50-9578-ED6939E2816B}"/>
              </a:ext>
            </a:extLst>
          </p:cNvPr>
          <p:cNvSpPr txBox="1"/>
          <p:nvPr/>
        </p:nvSpPr>
        <p:spPr>
          <a:xfrm>
            <a:off x="9493595" y="4095007"/>
            <a:ext cx="1497526" cy="338554"/>
          </a:xfrm>
          <a:prstGeom prst="rect">
            <a:avLst/>
          </a:prstGeom>
          <a:noFill/>
        </p:spPr>
        <p:txBody>
          <a:bodyPr wrap="none" rtlCol="0">
            <a:spAutoFit/>
          </a:bodyPr>
          <a:lstStyle/>
          <a:p>
            <a:r>
              <a:rPr lang="en-US" sz="1600" b="1" dirty="0"/>
              <a:t>Short-Diapause</a:t>
            </a:r>
          </a:p>
        </p:txBody>
      </p:sp>
      <p:sp>
        <p:nvSpPr>
          <p:cNvPr id="39" name="Rectangle 38">
            <a:extLst>
              <a:ext uri="{FF2B5EF4-FFF2-40B4-BE49-F238E27FC236}">
                <a16:creationId xmlns:a16="http://schemas.microsoft.com/office/drawing/2014/main" xmlns="" id="{FDB7A3D1-E1AD-4261-9220-C0F7B70254D7}"/>
              </a:ext>
            </a:extLst>
          </p:cNvPr>
          <p:cNvSpPr/>
          <p:nvPr/>
        </p:nvSpPr>
        <p:spPr>
          <a:xfrm>
            <a:off x="3190861" y="5563422"/>
            <a:ext cx="1504699" cy="2131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40" name="Rectangle 39">
            <a:extLst>
              <a:ext uri="{FF2B5EF4-FFF2-40B4-BE49-F238E27FC236}">
                <a16:creationId xmlns:a16="http://schemas.microsoft.com/office/drawing/2014/main" xmlns="" id="{27088E8A-EF90-4666-9678-BFD1835F4374}"/>
              </a:ext>
            </a:extLst>
          </p:cNvPr>
          <p:cNvSpPr/>
          <p:nvPr/>
        </p:nvSpPr>
        <p:spPr>
          <a:xfrm>
            <a:off x="4775365" y="5571455"/>
            <a:ext cx="1707644" cy="1937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41" name="Rectangle 40">
            <a:extLst>
              <a:ext uri="{FF2B5EF4-FFF2-40B4-BE49-F238E27FC236}">
                <a16:creationId xmlns:a16="http://schemas.microsoft.com/office/drawing/2014/main" xmlns="" id="{1A768203-CFEB-4EEF-8A7E-5575964444F2}"/>
              </a:ext>
            </a:extLst>
          </p:cNvPr>
          <p:cNvSpPr/>
          <p:nvPr/>
        </p:nvSpPr>
        <p:spPr>
          <a:xfrm>
            <a:off x="8433317" y="5568615"/>
            <a:ext cx="2120557" cy="2131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30</a:t>
            </a:r>
          </a:p>
        </p:txBody>
      </p:sp>
      <p:sp>
        <p:nvSpPr>
          <p:cNvPr id="42" name="Rectangle 41">
            <a:extLst>
              <a:ext uri="{FF2B5EF4-FFF2-40B4-BE49-F238E27FC236}">
                <a16:creationId xmlns:a16="http://schemas.microsoft.com/office/drawing/2014/main" xmlns="" id="{528633B9-82FC-400F-8597-8FDE9095A8FA}"/>
              </a:ext>
            </a:extLst>
          </p:cNvPr>
          <p:cNvSpPr/>
          <p:nvPr/>
        </p:nvSpPr>
        <p:spPr>
          <a:xfrm>
            <a:off x="6562814" y="5550511"/>
            <a:ext cx="1790698" cy="2344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43" name="TextBox 42">
            <a:extLst>
              <a:ext uri="{FF2B5EF4-FFF2-40B4-BE49-F238E27FC236}">
                <a16:creationId xmlns:a16="http://schemas.microsoft.com/office/drawing/2014/main" xmlns="" id="{55E1FA64-949C-4D87-AB52-FBAEA10AEA07}"/>
              </a:ext>
            </a:extLst>
          </p:cNvPr>
          <p:cNvSpPr txBox="1"/>
          <p:nvPr/>
        </p:nvSpPr>
        <p:spPr>
          <a:xfrm>
            <a:off x="233265" y="6138041"/>
            <a:ext cx="3748142" cy="307777"/>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(Lean Mass ～ Diapause genotype + Sample Day)</a:t>
            </a:r>
          </a:p>
        </p:txBody>
      </p:sp>
      <p:sp>
        <p:nvSpPr>
          <p:cNvPr id="46" name="TextBox 45">
            <a:extLst>
              <a:ext uri="{FF2B5EF4-FFF2-40B4-BE49-F238E27FC236}">
                <a16:creationId xmlns:a16="http://schemas.microsoft.com/office/drawing/2014/main" xmlns="" id="{69A5F36B-F3CE-4061-BAC7-D51069B07790}"/>
              </a:ext>
            </a:extLst>
          </p:cNvPr>
          <p:cNvSpPr txBox="1"/>
          <p:nvPr/>
        </p:nvSpPr>
        <p:spPr>
          <a:xfrm>
            <a:off x="8311003" y="1878103"/>
            <a:ext cx="3726854" cy="523220"/>
          </a:xfrm>
          <a:prstGeom prst="rect">
            <a:avLst/>
          </a:prstGeom>
          <a:noFill/>
        </p:spPr>
        <p:txBody>
          <a:bodyPr wrap="none" rtlCol="0">
            <a:spAutoFit/>
          </a:bodyPr>
          <a:lstStyle/>
          <a:p>
            <a:r>
              <a:rPr lang="en-US" sz="1400" dirty="0"/>
              <a:t>Diapause Genotype:</a:t>
            </a:r>
          </a:p>
          <a:p>
            <a:pPr marL="171450" indent="-171450">
              <a:buFont typeface="Arial" panose="020B0604020202020204" pitchFamily="34" charset="0"/>
              <a:buChar char="•"/>
            </a:pPr>
            <a:r>
              <a:rPr lang="en-US" sz="1400" dirty="0"/>
              <a:t>t-value= 4.735, </a:t>
            </a:r>
            <a:r>
              <a:rPr lang="en-US" sz="1400" dirty="0" err="1"/>
              <a:t>Df</a:t>
            </a:r>
            <a:r>
              <a:rPr lang="en-US" sz="1400" dirty="0"/>
              <a:t>= 16.655, p-value= 0.000202</a:t>
            </a:r>
          </a:p>
        </p:txBody>
      </p:sp>
      <p:sp>
        <p:nvSpPr>
          <p:cNvPr id="48" name="TextBox 47">
            <a:extLst>
              <a:ext uri="{FF2B5EF4-FFF2-40B4-BE49-F238E27FC236}">
                <a16:creationId xmlns:a16="http://schemas.microsoft.com/office/drawing/2014/main" xmlns="" id="{DAE91811-BD21-478F-9F8E-0A51576D31D2}"/>
              </a:ext>
            </a:extLst>
          </p:cNvPr>
          <p:cNvSpPr txBox="1"/>
          <p:nvPr/>
        </p:nvSpPr>
        <p:spPr>
          <a:xfrm>
            <a:off x="9835876" y="2504895"/>
            <a:ext cx="338554" cy="461665"/>
          </a:xfrm>
          <a:prstGeom prst="rect">
            <a:avLst/>
          </a:prstGeom>
          <a:noFill/>
        </p:spPr>
        <p:txBody>
          <a:bodyPr wrap="none" rtlCol="0">
            <a:spAutoFit/>
          </a:bodyPr>
          <a:lstStyle/>
          <a:p>
            <a:r>
              <a:rPr lang="en-US" sz="2400" b="1" dirty="0"/>
              <a:t>*</a:t>
            </a:r>
          </a:p>
        </p:txBody>
      </p:sp>
      <p:sp>
        <p:nvSpPr>
          <p:cNvPr id="51" name="TextBox 50">
            <a:extLst>
              <a:ext uri="{FF2B5EF4-FFF2-40B4-BE49-F238E27FC236}">
                <a16:creationId xmlns:a16="http://schemas.microsoft.com/office/drawing/2014/main" xmlns="" id="{478C61DB-71CA-4B69-9C7F-E3B9FD4EB440}"/>
              </a:ext>
            </a:extLst>
          </p:cNvPr>
          <p:cNvSpPr txBox="1"/>
          <p:nvPr/>
        </p:nvSpPr>
        <p:spPr>
          <a:xfrm>
            <a:off x="3918005" y="4947636"/>
            <a:ext cx="3689985" cy="523220"/>
          </a:xfrm>
          <a:prstGeom prst="rect">
            <a:avLst/>
          </a:prstGeom>
          <a:noFill/>
        </p:spPr>
        <p:txBody>
          <a:bodyPr wrap="none" rtlCol="0">
            <a:spAutoFit/>
          </a:bodyPr>
          <a:lstStyle/>
          <a:p>
            <a:r>
              <a:rPr lang="en-US" sz="1400" dirty="0"/>
              <a:t>Sample Day:</a:t>
            </a:r>
          </a:p>
          <a:p>
            <a:pPr marL="171450" indent="-171450">
              <a:buFont typeface="Arial" panose="020B0604020202020204" pitchFamily="34" charset="0"/>
              <a:buChar char="•"/>
            </a:pPr>
            <a:r>
              <a:rPr lang="en-US" sz="1400" dirty="0"/>
              <a:t>t-value= 111.4, </a:t>
            </a:r>
            <a:r>
              <a:rPr lang="en-US" sz="1400" dirty="0" err="1"/>
              <a:t>Df</a:t>
            </a:r>
            <a:r>
              <a:rPr lang="en-US" sz="1400" dirty="0"/>
              <a:t>= -3.877, p-value= 0.000179</a:t>
            </a:r>
          </a:p>
        </p:txBody>
      </p:sp>
      <p:sp>
        <p:nvSpPr>
          <p:cNvPr id="50" name="TextBox 49">
            <a:extLst>
              <a:ext uri="{FF2B5EF4-FFF2-40B4-BE49-F238E27FC236}">
                <a16:creationId xmlns:a16="http://schemas.microsoft.com/office/drawing/2014/main" xmlns="" id="{422AD089-428E-4D46-B980-EB0275244269}"/>
              </a:ext>
            </a:extLst>
          </p:cNvPr>
          <p:cNvSpPr txBox="1"/>
          <p:nvPr/>
        </p:nvSpPr>
        <p:spPr>
          <a:xfrm>
            <a:off x="5516160" y="4856294"/>
            <a:ext cx="492443" cy="461665"/>
          </a:xfrm>
          <a:prstGeom prst="rect">
            <a:avLst/>
          </a:prstGeom>
          <a:noFill/>
        </p:spPr>
        <p:txBody>
          <a:bodyPr wrap="none" rtlCol="0">
            <a:spAutoFit/>
          </a:bodyPr>
          <a:lstStyle/>
          <a:p>
            <a:r>
              <a:rPr lang="en-US" sz="2400" b="1" dirty="0"/>
              <a:t>**</a:t>
            </a:r>
          </a:p>
        </p:txBody>
      </p:sp>
      <p:sp>
        <p:nvSpPr>
          <p:cNvPr id="2" name="TextBox 1"/>
          <p:cNvSpPr txBox="1"/>
          <p:nvPr/>
        </p:nvSpPr>
        <p:spPr>
          <a:xfrm>
            <a:off x="7195812" y="3841029"/>
            <a:ext cx="418704" cy="369332"/>
          </a:xfrm>
          <a:prstGeom prst="rect">
            <a:avLst/>
          </a:prstGeom>
          <a:noFill/>
        </p:spPr>
        <p:txBody>
          <a:bodyPr wrap="none" rtlCol="0">
            <a:spAutoFit/>
          </a:bodyPr>
          <a:lstStyle/>
          <a:p>
            <a:r>
              <a:rPr lang="en-US" dirty="0"/>
              <a:t>10</a:t>
            </a:r>
          </a:p>
        </p:txBody>
      </p:sp>
      <p:sp>
        <p:nvSpPr>
          <p:cNvPr id="20" name="TextBox 19"/>
          <p:cNvSpPr txBox="1"/>
          <p:nvPr/>
        </p:nvSpPr>
        <p:spPr>
          <a:xfrm>
            <a:off x="9094819" y="4248895"/>
            <a:ext cx="301686" cy="369332"/>
          </a:xfrm>
          <a:prstGeom prst="rect">
            <a:avLst/>
          </a:prstGeom>
          <a:noFill/>
        </p:spPr>
        <p:txBody>
          <a:bodyPr wrap="none" rtlCol="0">
            <a:spAutoFit/>
          </a:bodyPr>
          <a:lstStyle/>
          <a:p>
            <a:r>
              <a:rPr lang="en-US"/>
              <a:t>4</a:t>
            </a:r>
          </a:p>
        </p:txBody>
      </p:sp>
      <p:sp>
        <p:nvSpPr>
          <p:cNvPr id="21" name="TextBox 20"/>
          <p:cNvSpPr txBox="1"/>
          <p:nvPr/>
        </p:nvSpPr>
        <p:spPr>
          <a:xfrm>
            <a:off x="5738545" y="4618227"/>
            <a:ext cx="418704" cy="369332"/>
          </a:xfrm>
          <a:prstGeom prst="rect">
            <a:avLst/>
          </a:prstGeom>
          <a:noFill/>
        </p:spPr>
        <p:txBody>
          <a:bodyPr wrap="none" rtlCol="0">
            <a:spAutoFit/>
          </a:bodyPr>
          <a:lstStyle/>
          <a:p>
            <a:r>
              <a:rPr lang="en-US"/>
              <a:t>45</a:t>
            </a:r>
            <a:endParaRPr lang="en-US" dirty="0"/>
          </a:p>
        </p:txBody>
      </p:sp>
      <p:sp>
        <p:nvSpPr>
          <p:cNvPr id="22" name="TextBox 21"/>
          <p:cNvSpPr txBox="1"/>
          <p:nvPr/>
        </p:nvSpPr>
        <p:spPr>
          <a:xfrm>
            <a:off x="7189286" y="2661526"/>
            <a:ext cx="418704" cy="369332"/>
          </a:xfrm>
          <a:prstGeom prst="rect">
            <a:avLst/>
          </a:prstGeom>
          <a:noFill/>
        </p:spPr>
        <p:txBody>
          <a:bodyPr wrap="none" rtlCol="0">
            <a:spAutoFit/>
          </a:bodyPr>
          <a:lstStyle/>
          <a:p>
            <a:r>
              <a:rPr lang="en-US" dirty="0"/>
              <a:t>20</a:t>
            </a:r>
          </a:p>
        </p:txBody>
      </p:sp>
      <p:sp>
        <p:nvSpPr>
          <p:cNvPr id="23" name="TextBox 22"/>
          <p:cNvSpPr txBox="1"/>
          <p:nvPr/>
        </p:nvSpPr>
        <p:spPr>
          <a:xfrm>
            <a:off x="9020618" y="3190124"/>
            <a:ext cx="418704" cy="369332"/>
          </a:xfrm>
          <a:prstGeom prst="rect">
            <a:avLst/>
          </a:prstGeom>
          <a:noFill/>
        </p:spPr>
        <p:txBody>
          <a:bodyPr wrap="none" rtlCol="0">
            <a:spAutoFit/>
          </a:bodyPr>
          <a:lstStyle/>
          <a:p>
            <a:r>
              <a:rPr lang="en-US"/>
              <a:t>20</a:t>
            </a:r>
          </a:p>
        </p:txBody>
      </p:sp>
      <p:sp>
        <p:nvSpPr>
          <p:cNvPr id="24" name="TextBox 23"/>
          <p:cNvSpPr txBox="1"/>
          <p:nvPr/>
        </p:nvSpPr>
        <p:spPr>
          <a:xfrm>
            <a:off x="5306808" y="2121010"/>
            <a:ext cx="418704" cy="369332"/>
          </a:xfrm>
          <a:prstGeom prst="rect">
            <a:avLst/>
          </a:prstGeom>
          <a:noFill/>
        </p:spPr>
        <p:txBody>
          <a:bodyPr wrap="none" rtlCol="0">
            <a:spAutoFit/>
          </a:bodyPr>
          <a:lstStyle/>
          <a:p>
            <a:r>
              <a:rPr lang="en-US" dirty="0"/>
              <a:t>20</a:t>
            </a:r>
          </a:p>
        </p:txBody>
      </p:sp>
      <p:sp>
        <p:nvSpPr>
          <p:cNvPr id="25" name="Title 1">
            <a:extLst>
              <a:ext uri="{FF2B5EF4-FFF2-40B4-BE49-F238E27FC236}">
                <a16:creationId xmlns:a16="http://schemas.microsoft.com/office/drawing/2014/main" xmlns="" id="{F75467B7-64DE-4A80-8323-D66E442A0E2C}"/>
              </a:ext>
            </a:extLst>
          </p:cNvPr>
          <p:cNvSpPr>
            <a:spLocks noGrp="1"/>
          </p:cNvSpPr>
          <p:nvPr>
            <p:ph type="title"/>
          </p:nvPr>
        </p:nvSpPr>
        <p:spPr>
          <a:xfrm>
            <a:off x="1120876" y="176980"/>
            <a:ext cx="9870245" cy="1009665"/>
          </a:xfrm>
        </p:spPr>
        <p:txBody>
          <a:bodyPr>
            <a:normAutofit fontScale="90000"/>
          </a:bodyPr>
          <a:lstStyle/>
          <a:p>
            <a:r>
              <a:rPr lang="en-US" dirty="0"/>
              <a:t>Fat stores higher for </a:t>
            </a:r>
            <a:r>
              <a:rPr lang="en-US" i="1" u="sng" dirty="0"/>
              <a:t>long-diapause</a:t>
            </a:r>
            <a:r>
              <a:rPr lang="en-US" dirty="0"/>
              <a:t> larvae and </a:t>
            </a:r>
            <a:r>
              <a:rPr lang="en-US"/>
              <a:t>on diapause day 15!</a:t>
            </a:r>
            <a:endParaRPr lang="en-US" dirty="0"/>
          </a:p>
        </p:txBody>
      </p:sp>
      <p:sp>
        <p:nvSpPr>
          <p:cNvPr id="26" name="Rectangle 25">
            <a:extLst>
              <a:ext uri="{FF2B5EF4-FFF2-40B4-BE49-F238E27FC236}">
                <a16:creationId xmlns:a16="http://schemas.microsoft.com/office/drawing/2014/main" xmlns="" id="{71D535AE-8F6F-41AE-899C-34C538A599E5}"/>
              </a:ext>
            </a:extLst>
          </p:cNvPr>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lnSpc>
                <a:spcPct val="150000"/>
              </a:lnSpc>
              <a:tabLst>
                <a:tab pos="11366500" algn="l"/>
              </a:tabLst>
            </a:pPr>
            <a:r>
              <a:rPr lang="en-US" sz="4800" b="1" dirty="0">
                <a:solidFill>
                  <a:schemeClr val="tx1"/>
                </a:solidFill>
              </a:rPr>
              <a:t>Are </a:t>
            </a:r>
            <a:r>
              <a:rPr lang="en-US" sz="4800" b="1" i="1" u="sng" dirty="0">
                <a:ln>
                  <a:solidFill>
                    <a:schemeClr val="tx1"/>
                  </a:solidFill>
                </a:ln>
                <a:solidFill>
                  <a:srgbClr val="F39993"/>
                </a:solidFill>
              </a:rPr>
              <a:t>Long-Diapause</a:t>
            </a:r>
            <a:r>
              <a:rPr lang="en-US" sz="4800" b="1" dirty="0">
                <a:solidFill>
                  <a:schemeClr val="tx1"/>
                </a:solidFill>
              </a:rPr>
              <a:t> individuals depleting </a:t>
            </a:r>
            <a:r>
              <a:rPr lang="en-US" sz="4800" b="1" dirty="0" smtClean="0">
                <a:solidFill>
                  <a:schemeClr val="tx1"/>
                </a:solidFill>
              </a:rPr>
              <a:t>lipid mass </a:t>
            </a:r>
            <a:r>
              <a:rPr lang="en-US" sz="4800" b="1" dirty="0">
                <a:solidFill>
                  <a:schemeClr val="tx1"/>
                </a:solidFill>
              </a:rPr>
              <a:t>faster?</a:t>
            </a:r>
          </a:p>
          <a:p>
            <a:pPr marL="566738" algn="ctr">
              <a:lnSpc>
                <a:spcPct val="150000"/>
              </a:lnSpc>
              <a:tabLst>
                <a:tab pos="11366500" algn="l"/>
              </a:tabLst>
            </a:pPr>
            <a:r>
              <a:rPr lang="en-US" sz="4800" b="1" dirty="0">
                <a:ln w="22225">
                  <a:solidFill>
                    <a:schemeClr val="accent2"/>
                  </a:solidFill>
                  <a:prstDash val="solid"/>
                </a:ln>
                <a:solidFill>
                  <a:srgbClr val="FF0000"/>
                </a:solidFill>
              </a:rPr>
              <a:t>It’s complicated…</a:t>
            </a:r>
            <a:endParaRPr lang="en-US" sz="4800" b="1" dirty="0">
              <a:solidFill>
                <a:schemeClr val="tx1"/>
              </a:solidFill>
            </a:endParaRPr>
          </a:p>
          <a:p>
            <a:pPr marL="566738" algn="ctr">
              <a:lnSpc>
                <a:spcPct val="150000"/>
              </a:lnSpc>
              <a:tabLst>
                <a:tab pos="11366500" algn="l"/>
              </a:tabLst>
            </a:pPr>
            <a:endParaRPr lang="en-US" sz="4000" dirty="0">
              <a:solidFill>
                <a:schemeClr val="tx1"/>
              </a:solidFill>
            </a:endParaRPr>
          </a:p>
        </p:txBody>
      </p:sp>
    </p:spTree>
    <p:extLst>
      <p:ext uri="{BB962C8B-B14F-4D97-AF65-F5344CB8AC3E}">
        <p14:creationId xmlns:p14="http://schemas.microsoft.com/office/powerpoint/2010/main" val="57131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0" grpId="0"/>
      <p:bldP spid="2" grpId="0"/>
      <p:bldP spid="20" grpId="0"/>
      <p:bldP spid="21" grpId="0"/>
      <p:bldP spid="22" grpId="0"/>
      <p:bldP spid="23" grpId="0"/>
      <p:bldP spid="24" grpId="0"/>
      <p:bldP spid="2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1527349"/>
            <a:ext cx="12192000" cy="4164632"/>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lnSpc>
                <a:spcPct val="150000"/>
              </a:lnSpc>
              <a:tabLst>
                <a:tab pos="11366500" algn="l"/>
              </a:tabLst>
            </a:pPr>
            <a:r>
              <a:rPr lang="en-US" sz="4800" b="1" u="sng" dirty="0">
                <a:solidFill>
                  <a:schemeClr val="tx1"/>
                </a:solidFill>
              </a:rPr>
              <a:t>Supporting Evidence</a:t>
            </a:r>
          </a:p>
          <a:p>
            <a:pPr marL="566738" algn="ctr">
              <a:lnSpc>
                <a:spcPct val="150000"/>
              </a:lnSpc>
              <a:tabLst>
                <a:tab pos="11366500" algn="l"/>
              </a:tabLst>
            </a:pPr>
            <a:r>
              <a:rPr lang="en-US" sz="4800" b="1" dirty="0">
                <a:solidFill>
                  <a:schemeClr val="tx1"/>
                </a:solidFill>
              </a:rPr>
              <a:t>Diapause length </a:t>
            </a:r>
            <a:r>
              <a:rPr lang="en-US" sz="4800" b="1" i="1" dirty="0">
                <a:solidFill>
                  <a:schemeClr val="tx1"/>
                </a:solidFill>
              </a:rPr>
              <a:t>IS </a:t>
            </a:r>
            <a:r>
              <a:rPr lang="en-US" sz="4800" b="1" dirty="0">
                <a:solidFill>
                  <a:schemeClr val="tx1"/>
                </a:solidFill>
              </a:rPr>
              <a:t>associated with nutrition accumulation!</a:t>
            </a:r>
          </a:p>
        </p:txBody>
      </p:sp>
    </p:spTree>
    <p:extLst>
      <p:ext uri="{BB962C8B-B14F-4D97-AF65-F5344CB8AC3E}">
        <p14:creationId xmlns:p14="http://schemas.microsoft.com/office/powerpoint/2010/main" val="5541347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FFF7CF-BD9A-4BC9-B740-788B4FAA8CC0}"/>
              </a:ext>
            </a:extLst>
          </p:cNvPr>
          <p:cNvSpPr>
            <a:spLocks noGrp="1"/>
          </p:cNvSpPr>
          <p:nvPr>
            <p:ph type="title"/>
          </p:nvPr>
        </p:nvSpPr>
        <p:spPr/>
        <p:txBody>
          <a:bodyPr/>
          <a:lstStyle/>
          <a:p>
            <a:r>
              <a:rPr lang="en-US" dirty="0"/>
              <a:t>Variation in the diapause trait</a:t>
            </a:r>
          </a:p>
        </p:txBody>
      </p:sp>
      <p:sp>
        <p:nvSpPr>
          <p:cNvPr id="7" name="Content Placeholder 6">
            <a:extLst>
              <a:ext uri="{FF2B5EF4-FFF2-40B4-BE49-F238E27FC236}">
                <a16:creationId xmlns:a16="http://schemas.microsoft.com/office/drawing/2014/main" xmlns="" id="{75A5AF69-4712-4504-A9DE-B28FF8D7FBD2}"/>
              </a:ext>
            </a:extLst>
          </p:cNvPr>
          <p:cNvSpPr>
            <a:spLocks noGrp="1"/>
          </p:cNvSpPr>
          <p:nvPr>
            <p:ph idx="1"/>
          </p:nvPr>
        </p:nvSpPr>
        <p:spPr>
          <a:xfrm>
            <a:off x="609600" y="1600203"/>
            <a:ext cx="3731288" cy="4525963"/>
          </a:xfrm>
        </p:spPr>
        <p:txBody>
          <a:bodyPr/>
          <a:lstStyle/>
          <a:p>
            <a:r>
              <a:rPr lang="en-US" dirty="0"/>
              <a:t>Length of diapause</a:t>
            </a:r>
          </a:p>
          <a:p>
            <a:r>
              <a:rPr lang="en-US" dirty="0">
                <a:solidFill>
                  <a:schemeClr val="bg1"/>
                </a:solidFill>
              </a:rPr>
              <a:t>Response to diapause programming cues</a:t>
            </a:r>
          </a:p>
          <a:p>
            <a:r>
              <a:rPr lang="en-US" dirty="0">
                <a:solidFill>
                  <a:schemeClr val="bg1"/>
                </a:solidFill>
              </a:rPr>
              <a:t>Diapause preparation </a:t>
            </a:r>
          </a:p>
        </p:txBody>
      </p:sp>
      <p:cxnSp>
        <p:nvCxnSpPr>
          <p:cNvPr id="8" name="Straight Connector 7">
            <a:extLst>
              <a:ext uri="{FF2B5EF4-FFF2-40B4-BE49-F238E27FC236}">
                <a16:creationId xmlns:a16="http://schemas.microsoft.com/office/drawing/2014/main" xmlns="" id="{69BE9B3E-FD2A-46EF-9318-2C8CCB97D5B3}"/>
              </a:ext>
            </a:extLst>
          </p:cNvPr>
          <p:cNvCxnSpPr/>
          <p:nvPr/>
        </p:nvCxnSpPr>
        <p:spPr>
          <a:xfrm>
            <a:off x="6415606" y="4544464"/>
            <a:ext cx="4183122" cy="116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B26E2D95-76FB-4DEE-B9F9-BAF553C74312}"/>
              </a:ext>
            </a:extLst>
          </p:cNvPr>
          <p:cNvCxnSpPr/>
          <p:nvPr/>
        </p:nvCxnSpPr>
        <p:spPr>
          <a:xfrm>
            <a:off x="6409689" y="2540960"/>
            <a:ext cx="0" cy="203561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Freeform 16">
            <a:extLst>
              <a:ext uri="{FF2B5EF4-FFF2-40B4-BE49-F238E27FC236}">
                <a16:creationId xmlns:a16="http://schemas.microsoft.com/office/drawing/2014/main" xmlns="" id="{8F721080-D5B7-43D3-BEC4-67D40B814172}"/>
              </a:ext>
            </a:extLst>
          </p:cNvPr>
          <p:cNvSpPr/>
          <p:nvPr/>
        </p:nvSpPr>
        <p:spPr>
          <a:xfrm>
            <a:off x="8594054" y="3420523"/>
            <a:ext cx="1173947" cy="1127797"/>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1" name="Freeform 7">
            <a:extLst>
              <a:ext uri="{FF2B5EF4-FFF2-40B4-BE49-F238E27FC236}">
                <a16:creationId xmlns:a16="http://schemas.microsoft.com/office/drawing/2014/main" xmlns="" id="{87345C35-5446-4813-9C21-A043F3099D36}"/>
              </a:ext>
            </a:extLst>
          </p:cNvPr>
          <p:cNvSpPr/>
          <p:nvPr/>
        </p:nvSpPr>
        <p:spPr>
          <a:xfrm>
            <a:off x="7612909" y="3459145"/>
            <a:ext cx="1353683" cy="1084620"/>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2" name="Freeform 15">
            <a:extLst>
              <a:ext uri="{FF2B5EF4-FFF2-40B4-BE49-F238E27FC236}">
                <a16:creationId xmlns:a16="http://schemas.microsoft.com/office/drawing/2014/main" xmlns="" id="{8498DB0B-F32E-40A1-9DBD-2E668C3D8FDF}"/>
              </a:ext>
            </a:extLst>
          </p:cNvPr>
          <p:cNvSpPr/>
          <p:nvPr/>
        </p:nvSpPr>
        <p:spPr>
          <a:xfrm>
            <a:off x="6858607" y="3411379"/>
            <a:ext cx="1173947" cy="1127797"/>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3" name="TextBox 12">
            <a:extLst>
              <a:ext uri="{FF2B5EF4-FFF2-40B4-BE49-F238E27FC236}">
                <a16:creationId xmlns:a16="http://schemas.microsoft.com/office/drawing/2014/main" xmlns="" id="{01498148-D4A1-4D13-AF30-E18A6B1022BA}"/>
              </a:ext>
            </a:extLst>
          </p:cNvPr>
          <p:cNvSpPr txBox="1"/>
          <p:nvPr/>
        </p:nvSpPr>
        <p:spPr>
          <a:xfrm rot="16200000">
            <a:off x="4547586" y="3028160"/>
            <a:ext cx="2573608" cy="523220"/>
          </a:xfrm>
          <a:prstGeom prst="rect">
            <a:avLst/>
          </a:prstGeom>
          <a:noFill/>
        </p:spPr>
        <p:txBody>
          <a:bodyPr wrap="square" rtlCol="0">
            <a:spAutoFit/>
          </a:bodyPr>
          <a:lstStyle/>
          <a:p>
            <a:r>
              <a:rPr lang="en-US" sz="2800" b="1" dirty="0">
                <a:solidFill>
                  <a:prstClr val="black"/>
                </a:solidFill>
              </a:rPr>
              <a:t>Breeding Adults</a:t>
            </a:r>
          </a:p>
        </p:txBody>
      </p:sp>
      <p:cxnSp>
        <p:nvCxnSpPr>
          <p:cNvPr id="14" name="Straight Connector 13">
            <a:extLst>
              <a:ext uri="{FF2B5EF4-FFF2-40B4-BE49-F238E27FC236}">
                <a16:creationId xmlns:a16="http://schemas.microsoft.com/office/drawing/2014/main" xmlns="" id="{21405219-3AD5-4C0B-A8B6-DB16A9879B2B}"/>
              </a:ext>
            </a:extLst>
          </p:cNvPr>
          <p:cNvCxnSpPr/>
          <p:nvPr/>
        </p:nvCxnSpPr>
        <p:spPr>
          <a:xfrm>
            <a:off x="7313557" y="4572632"/>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xmlns="" id="{40651B3C-EFF7-4226-A910-7E1271476B6E}"/>
              </a:ext>
            </a:extLst>
          </p:cNvPr>
          <p:cNvSpPr txBox="1"/>
          <p:nvPr/>
        </p:nvSpPr>
        <p:spPr>
          <a:xfrm>
            <a:off x="6609479" y="4591697"/>
            <a:ext cx="949299" cy="523220"/>
          </a:xfrm>
          <a:prstGeom prst="rect">
            <a:avLst/>
          </a:prstGeom>
          <a:noFill/>
        </p:spPr>
        <p:txBody>
          <a:bodyPr wrap="none" rtlCol="0">
            <a:spAutoFit/>
          </a:bodyPr>
          <a:lstStyle/>
          <a:p>
            <a:r>
              <a:rPr lang="en-US" sz="2800" b="1" dirty="0">
                <a:solidFill>
                  <a:prstClr val="black"/>
                </a:solidFill>
              </a:rPr>
              <a:t>JUNE</a:t>
            </a:r>
          </a:p>
        </p:txBody>
      </p:sp>
      <p:cxnSp>
        <p:nvCxnSpPr>
          <p:cNvPr id="16" name="Straight Connector 15">
            <a:extLst>
              <a:ext uri="{FF2B5EF4-FFF2-40B4-BE49-F238E27FC236}">
                <a16:creationId xmlns:a16="http://schemas.microsoft.com/office/drawing/2014/main" xmlns="" id="{020DCDB7-C3B5-4361-B772-62F5670925FA}"/>
              </a:ext>
            </a:extLst>
          </p:cNvPr>
          <p:cNvCxnSpPr/>
          <p:nvPr/>
        </p:nvCxnSpPr>
        <p:spPr>
          <a:xfrm>
            <a:off x="8242962" y="4565796"/>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xmlns="" id="{27F393E0-12F7-44BD-A99C-8D5E29BC74CD}"/>
              </a:ext>
            </a:extLst>
          </p:cNvPr>
          <p:cNvSpPr txBox="1"/>
          <p:nvPr/>
        </p:nvSpPr>
        <p:spPr>
          <a:xfrm>
            <a:off x="7891137" y="4596965"/>
            <a:ext cx="844334" cy="523220"/>
          </a:xfrm>
          <a:prstGeom prst="rect">
            <a:avLst/>
          </a:prstGeom>
          <a:noFill/>
        </p:spPr>
        <p:txBody>
          <a:bodyPr wrap="none" rtlCol="0">
            <a:spAutoFit/>
          </a:bodyPr>
          <a:lstStyle/>
          <a:p>
            <a:r>
              <a:rPr lang="en-US" sz="2800" b="1" dirty="0">
                <a:solidFill>
                  <a:prstClr val="black"/>
                </a:solidFill>
              </a:rPr>
              <a:t>JULY</a:t>
            </a:r>
          </a:p>
        </p:txBody>
      </p:sp>
      <p:cxnSp>
        <p:nvCxnSpPr>
          <p:cNvPr id="18" name="Straight Connector 17">
            <a:extLst>
              <a:ext uri="{FF2B5EF4-FFF2-40B4-BE49-F238E27FC236}">
                <a16:creationId xmlns:a16="http://schemas.microsoft.com/office/drawing/2014/main" xmlns="" id="{718538F3-915D-4A27-91B7-EC9400300C7B}"/>
              </a:ext>
            </a:extLst>
          </p:cNvPr>
          <p:cNvCxnSpPr/>
          <p:nvPr/>
        </p:nvCxnSpPr>
        <p:spPr>
          <a:xfrm>
            <a:off x="9175006" y="4566606"/>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xmlns="" id="{E1BCB9AF-1E49-462A-B6F7-6D342723362A}"/>
              </a:ext>
            </a:extLst>
          </p:cNvPr>
          <p:cNvSpPr txBox="1"/>
          <p:nvPr/>
        </p:nvSpPr>
        <p:spPr>
          <a:xfrm>
            <a:off x="8942461" y="4591697"/>
            <a:ext cx="1438535" cy="523220"/>
          </a:xfrm>
          <a:prstGeom prst="rect">
            <a:avLst/>
          </a:prstGeom>
          <a:noFill/>
        </p:spPr>
        <p:txBody>
          <a:bodyPr wrap="none" rtlCol="0">
            <a:spAutoFit/>
          </a:bodyPr>
          <a:lstStyle/>
          <a:p>
            <a:r>
              <a:rPr lang="en-US" sz="2800" b="1" dirty="0">
                <a:solidFill>
                  <a:prstClr val="black"/>
                </a:solidFill>
              </a:rPr>
              <a:t>AUGUST</a:t>
            </a:r>
          </a:p>
        </p:txBody>
      </p:sp>
      <p:sp>
        <p:nvSpPr>
          <p:cNvPr id="20" name="Rectangle 19">
            <a:extLst>
              <a:ext uri="{FF2B5EF4-FFF2-40B4-BE49-F238E27FC236}">
                <a16:creationId xmlns:a16="http://schemas.microsoft.com/office/drawing/2014/main" xmlns="" id="{90A9E5A3-924C-428B-8048-020AD0EF32CD}"/>
              </a:ext>
            </a:extLst>
          </p:cNvPr>
          <p:cNvSpPr/>
          <p:nvPr/>
        </p:nvSpPr>
        <p:spPr>
          <a:xfrm>
            <a:off x="9175006" y="2176399"/>
            <a:ext cx="174361" cy="1879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1" name="TextBox 20">
            <a:extLst>
              <a:ext uri="{FF2B5EF4-FFF2-40B4-BE49-F238E27FC236}">
                <a16:creationId xmlns:a16="http://schemas.microsoft.com/office/drawing/2014/main" xmlns="" id="{0704D5D9-BE80-489A-BE22-CB3BD428C6EF}"/>
              </a:ext>
            </a:extLst>
          </p:cNvPr>
          <p:cNvSpPr txBox="1"/>
          <p:nvPr/>
        </p:nvSpPr>
        <p:spPr>
          <a:xfrm>
            <a:off x="9484704" y="2003678"/>
            <a:ext cx="2433680" cy="523220"/>
          </a:xfrm>
          <a:prstGeom prst="rect">
            <a:avLst/>
          </a:prstGeom>
          <a:noFill/>
        </p:spPr>
        <p:txBody>
          <a:bodyPr wrap="none" rtlCol="0">
            <a:spAutoFit/>
          </a:bodyPr>
          <a:lstStyle/>
          <a:p>
            <a:r>
              <a:rPr lang="en-US" sz="2800" b="1" dirty="0"/>
              <a:t>Long Diapause</a:t>
            </a:r>
          </a:p>
        </p:txBody>
      </p:sp>
      <p:sp>
        <p:nvSpPr>
          <p:cNvPr id="22" name="Rectangle 21">
            <a:extLst>
              <a:ext uri="{FF2B5EF4-FFF2-40B4-BE49-F238E27FC236}">
                <a16:creationId xmlns:a16="http://schemas.microsoft.com/office/drawing/2014/main" xmlns="" id="{2A448B02-2CD6-4B62-88EB-3C75CBA58046}"/>
              </a:ext>
            </a:extLst>
          </p:cNvPr>
          <p:cNvSpPr/>
          <p:nvPr/>
        </p:nvSpPr>
        <p:spPr>
          <a:xfrm>
            <a:off x="9171014" y="2727127"/>
            <a:ext cx="174361" cy="18796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3" name="TextBox 22">
            <a:extLst>
              <a:ext uri="{FF2B5EF4-FFF2-40B4-BE49-F238E27FC236}">
                <a16:creationId xmlns:a16="http://schemas.microsoft.com/office/drawing/2014/main" xmlns="" id="{CBFF6D79-DD49-49C4-99CD-E27F697ADD94}"/>
              </a:ext>
            </a:extLst>
          </p:cNvPr>
          <p:cNvSpPr txBox="1"/>
          <p:nvPr/>
        </p:nvSpPr>
        <p:spPr>
          <a:xfrm>
            <a:off x="9484704" y="2562461"/>
            <a:ext cx="2534668" cy="523220"/>
          </a:xfrm>
          <a:prstGeom prst="rect">
            <a:avLst/>
          </a:prstGeom>
          <a:noFill/>
        </p:spPr>
        <p:txBody>
          <a:bodyPr wrap="none" rtlCol="0">
            <a:spAutoFit/>
          </a:bodyPr>
          <a:lstStyle/>
          <a:p>
            <a:r>
              <a:rPr lang="en-US" sz="2800" b="1" dirty="0"/>
              <a:t>Short Diapause </a:t>
            </a:r>
          </a:p>
        </p:txBody>
      </p:sp>
    </p:spTree>
    <p:extLst>
      <p:ext uri="{BB962C8B-B14F-4D97-AF65-F5344CB8AC3E}">
        <p14:creationId xmlns:p14="http://schemas.microsoft.com/office/powerpoint/2010/main" val="199499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0" grpId="0" animBg="1"/>
      <p:bldP spid="11" grpId="0" animBg="1"/>
      <p:bldP spid="12" grpId="0" animBg="1"/>
      <p:bldP spid="13" grpId="0"/>
      <p:bldP spid="15" grpId="0"/>
      <p:bldP spid="17" grpId="0"/>
      <p:bldP spid="19" grpId="0"/>
      <p:bldP spid="20" grpId="0" animBg="1"/>
      <p:bldP spid="21" grpId="0"/>
      <p:bldP spid="22" grpId="0" animBg="1"/>
      <p:bldP spid="2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FFF7CF-BD9A-4BC9-B740-788B4FAA8CC0}"/>
              </a:ext>
            </a:extLst>
          </p:cNvPr>
          <p:cNvSpPr>
            <a:spLocks noGrp="1"/>
          </p:cNvSpPr>
          <p:nvPr>
            <p:ph type="title"/>
          </p:nvPr>
        </p:nvSpPr>
        <p:spPr/>
        <p:txBody>
          <a:bodyPr/>
          <a:lstStyle/>
          <a:p>
            <a:r>
              <a:rPr lang="en-US" dirty="0"/>
              <a:t>Variation in the diapause trait</a:t>
            </a:r>
          </a:p>
        </p:txBody>
      </p:sp>
      <p:sp>
        <p:nvSpPr>
          <p:cNvPr id="7" name="Content Placeholder 6">
            <a:extLst>
              <a:ext uri="{FF2B5EF4-FFF2-40B4-BE49-F238E27FC236}">
                <a16:creationId xmlns:a16="http://schemas.microsoft.com/office/drawing/2014/main" xmlns="" id="{75A5AF69-4712-4504-A9DE-B28FF8D7FBD2}"/>
              </a:ext>
            </a:extLst>
          </p:cNvPr>
          <p:cNvSpPr>
            <a:spLocks noGrp="1"/>
          </p:cNvSpPr>
          <p:nvPr>
            <p:ph idx="1"/>
          </p:nvPr>
        </p:nvSpPr>
        <p:spPr>
          <a:xfrm>
            <a:off x="609600" y="1600203"/>
            <a:ext cx="3731288" cy="4525963"/>
          </a:xfrm>
        </p:spPr>
        <p:txBody>
          <a:bodyPr/>
          <a:lstStyle/>
          <a:p>
            <a:r>
              <a:rPr lang="en-US" dirty="0">
                <a:solidFill>
                  <a:schemeClr val="bg1"/>
                </a:solidFill>
              </a:rPr>
              <a:t>Length of diapause</a:t>
            </a:r>
          </a:p>
          <a:p>
            <a:r>
              <a:rPr lang="en-US" dirty="0"/>
              <a:t>Response to diapause programming cues</a:t>
            </a:r>
          </a:p>
          <a:p>
            <a:r>
              <a:rPr lang="en-US" dirty="0">
                <a:solidFill>
                  <a:schemeClr val="bg1"/>
                </a:solidFill>
              </a:rPr>
              <a:t>Diapause preparation </a:t>
            </a:r>
          </a:p>
        </p:txBody>
      </p:sp>
      <p:graphicFrame>
        <p:nvGraphicFramePr>
          <p:cNvPr id="24" name="Chart 23">
            <a:extLst>
              <a:ext uri="{FF2B5EF4-FFF2-40B4-BE49-F238E27FC236}">
                <a16:creationId xmlns:a16="http://schemas.microsoft.com/office/drawing/2014/main" xmlns="" id="{4387DBA6-4FD6-4FFF-B8B6-AE3B74751E1C}"/>
              </a:ext>
            </a:extLst>
          </p:cNvPr>
          <p:cNvGraphicFramePr/>
          <p:nvPr>
            <p:extLst>
              <p:ext uri="{D42A27DB-BD31-4B8C-83A1-F6EECF244321}">
                <p14:modId xmlns:p14="http://schemas.microsoft.com/office/powerpoint/2010/main" val="1377960002"/>
              </p:ext>
            </p:extLst>
          </p:nvPr>
        </p:nvGraphicFramePr>
        <p:xfrm>
          <a:off x="4742822" y="1600203"/>
          <a:ext cx="7144213" cy="4268738"/>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a16="http://schemas.microsoft.com/office/drawing/2014/main" xmlns="" id="{4431B62D-6A39-47E9-9748-0A2F1544648E}"/>
              </a:ext>
            </a:extLst>
          </p:cNvPr>
          <p:cNvSpPr/>
          <p:nvPr/>
        </p:nvSpPr>
        <p:spPr>
          <a:xfrm>
            <a:off x="5506496" y="2270927"/>
            <a:ext cx="1647929" cy="29642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Right 3">
            <a:extLst>
              <a:ext uri="{FF2B5EF4-FFF2-40B4-BE49-F238E27FC236}">
                <a16:creationId xmlns:a16="http://schemas.microsoft.com/office/drawing/2014/main" xmlns="" id="{9F7EC1A1-3491-478D-8CF3-C777D50C2A3A}"/>
              </a:ext>
            </a:extLst>
          </p:cNvPr>
          <p:cNvSpPr/>
          <p:nvPr/>
        </p:nvSpPr>
        <p:spPr>
          <a:xfrm rot="1401332">
            <a:off x="7074039" y="2441751"/>
            <a:ext cx="2733152" cy="11053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Shallow Diapause</a:t>
            </a:r>
          </a:p>
        </p:txBody>
      </p:sp>
    </p:spTree>
    <p:extLst>
      <p:ext uri="{BB962C8B-B14F-4D97-AF65-F5344CB8AC3E}">
        <p14:creationId xmlns:p14="http://schemas.microsoft.com/office/powerpoint/2010/main" val="321028949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FFF7CF-BD9A-4BC9-B740-788B4FAA8CC0}"/>
              </a:ext>
            </a:extLst>
          </p:cNvPr>
          <p:cNvSpPr>
            <a:spLocks noGrp="1"/>
          </p:cNvSpPr>
          <p:nvPr>
            <p:ph type="title"/>
          </p:nvPr>
        </p:nvSpPr>
        <p:spPr/>
        <p:txBody>
          <a:bodyPr/>
          <a:lstStyle/>
          <a:p>
            <a:r>
              <a:rPr lang="en-US" dirty="0"/>
              <a:t>Variation in the diapause trait</a:t>
            </a:r>
          </a:p>
        </p:txBody>
      </p:sp>
      <p:sp>
        <p:nvSpPr>
          <p:cNvPr id="7" name="Content Placeholder 6">
            <a:extLst>
              <a:ext uri="{FF2B5EF4-FFF2-40B4-BE49-F238E27FC236}">
                <a16:creationId xmlns:a16="http://schemas.microsoft.com/office/drawing/2014/main" xmlns="" id="{75A5AF69-4712-4504-A9DE-B28FF8D7FBD2}"/>
              </a:ext>
            </a:extLst>
          </p:cNvPr>
          <p:cNvSpPr>
            <a:spLocks noGrp="1"/>
          </p:cNvSpPr>
          <p:nvPr>
            <p:ph idx="1"/>
          </p:nvPr>
        </p:nvSpPr>
        <p:spPr>
          <a:xfrm>
            <a:off x="609600" y="1600203"/>
            <a:ext cx="3731288" cy="4525963"/>
          </a:xfrm>
        </p:spPr>
        <p:txBody>
          <a:bodyPr/>
          <a:lstStyle/>
          <a:p>
            <a:r>
              <a:rPr lang="en-US" dirty="0">
                <a:solidFill>
                  <a:schemeClr val="bg1"/>
                </a:solidFill>
              </a:rPr>
              <a:t>Length of diapause</a:t>
            </a:r>
          </a:p>
          <a:p>
            <a:r>
              <a:rPr lang="en-US" dirty="0">
                <a:solidFill>
                  <a:schemeClr val="bg1"/>
                </a:solidFill>
              </a:rPr>
              <a:t>Response to diapause programming cues</a:t>
            </a:r>
          </a:p>
          <a:p>
            <a:r>
              <a:rPr lang="en-US" dirty="0"/>
              <a:t>Diapause preparation </a:t>
            </a:r>
          </a:p>
        </p:txBody>
      </p:sp>
      <p:pic>
        <p:nvPicPr>
          <p:cNvPr id="27" name="Picture 26">
            <a:extLst>
              <a:ext uri="{FF2B5EF4-FFF2-40B4-BE49-F238E27FC236}">
                <a16:creationId xmlns:a16="http://schemas.microsoft.com/office/drawing/2014/main" xmlns="" id="{E64E42F0-BF7C-45CA-A122-88C9742AFE63}"/>
              </a:ext>
            </a:extLst>
          </p:cNvPr>
          <p:cNvPicPr>
            <a:picLocks noChangeAspect="1"/>
          </p:cNvPicPr>
          <p:nvPr/>
        </p:nvPicPr>
        <p:blipFill rotWithShape="1">
          <a:blip r:embed="rId2"/>
          <a:srcRect l="3433" t="5893" r="12083" b="8959"/>
          <a:stretch/>
        </p:blipFill>
        <p:spPr>
          <a:xfrm>
            <a:off x="6035507" y="1417638"/>
            <a:ext cx="6156492" cy="4307233"/>
          </a:xfrm>
          <a:prstGeom prst="rect">
            <a:avLst/>
          </a:prstGeom>
        </p:spPr>
      </p:pic>
      <p:sp>
        <p:nvSpPr>
          <p:cNvPr id="28" name="Left Bracket 27">
            <a:extLst>
              <a:ext uri="{FF2B5EF4-FFF2-40B4-BE49-F238E27FC236}">
                <a16:creationId xmlns:a16="http://schemas.microsoft.com/office/drawing/2014/main" xmlns="" id="{D5E7F4E9-B101-46A9-BEF0-AE5D50573C65}"/>
              </a:ext>
            </a:extLst>
          </p:cNvPr>
          <p:cNvSpPr/>
          <p:nvPr/>
        </p:nvSpPr>
        <p:spPr>
          <a:xfrm flipH="1">
            <a:off x="10497501" y="3202915"/>
            <a:ext cx="304103" cy="596109"/>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Left Bracket 28">
            <a:extLst>
              <a:ext uri="{FF2B5EF4-FFF2-40B4-BE49-F238E27FC236}">
                <a16:creationId xmlns:a16="http://schemas.microsoft.com/office/drawing/2014/main" xmlns="" id="{CB69CF8B-7834-49A4-8CE4-2E7003B2B851}"/>
              </a:ext>
            </a:extLst>
          </p:cNvPr>
          <p:cNvSpPr/>
          <p:nvPr/>
        </p:nvSpPr>
        <p:spPr>
          <a:xfrm flipH="1">
            <a:off x="10467772" y="1576315"/>
            <a:ext cx="304105" cy="10362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Rectangle 29">
            <a:extLst>
              <a:ext uri="{FF2B5EF4-FFF2-40B4-BE49-F238E27FC236}">
                <a16:creationId xmlns:a16="http://schemas.microsoft.com/office/drawing/2014/main" xmlns="" id="{26B658C0-430D-4E4D-BC1C-E27F94B7C666}"/>
              </a:ext>
            </a:extLst>
          </p:cNvPr>
          <p:cNvSpPr/>
          <p:nvPr/>
        </p:nvSpPr>
        <p:spPr>
          <a:xfrm>
            <a:off x="6960621" y="5740933"/>
            <a:ext cx="2153132" cy="30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Day 1</a:t>
            </a:r>
          </a:p>
        </p:txBody>
      </p:sp>
      <p:sp>
        <p:nvSpPr>
          <p:cNvPr id="31" name="Rectangle 30">
            <a:extLst>
              <a:ext uri="{FF2B5EF4-FFF2-40B4-BE49-F238E27FC236}">
                <a16:creationId xmlns:a16="http://schemas.microsoft.com/office/drawing/2014/main" xmlns="" id="{D2690C2C-D717-43E3-9F36-F5471416A8C9}"/>
              </a:ext>
            </a:extLst>
          </p:cNvPr>
          <p:cNvSpPr/>
          <p:nvPr/>
        </p:nvSpPr>
        <p:spPr>
          <a:xfrm>
            <a:off x="9319119" y="5740933"/>
            <a:ext cx="2153132" cy="30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Wandering Day</a:t>
            </a:r>
          </a:p>
        </p:txBody>
      </p:sp>
      <p:sp>
        <p:nvSpPr>
          <p:cNvPr id="32" name="TextBox 31">
            <a:extLst>
              <a:ext uri="{FF2B5EF4-FFF2-40B4-BE49-F238E27FC236}">
                <a16:creationId xmlns:a16="http://schemas.microsoft.com/office/drawing/2014/main" xmlns="" id="{86C0B246-CDAB-4B0A-BC19-6BDD6C1995AE}"/>
              </a:ext>
            </a:extLst>
          </p:cNvPr>
          <p:cNvSpPr txBox="1"/>
          <p:nvPr/>
        </p:nvSpPr>
        <p:spPr>
          <a:xfrm>
            <a:off x="10872757" y="1764322"/>
            <a:ext cx="1378205" cy="664987"/>
          </a:xfrm>
          <a:prstGeom prst="rect">
            <a:avLst/>
          </a:prstGeom>
          <a:noFill/>
        </p:spPr>
        <p:txBody>
          <a:bodyPr wrap="square" rtlCol="0">
            <a:spAutoFit/>
          </a:bodyPr>
          <a:lstStyle/>
          <a:p>
            <a:r>
              <a:rPr lang="en-US" dirty="0"/>
              <a:t>Diapause Treatment</a:t>
            </a:r>
          </a:p>
        </p:txBody>
      </p:sp>
      <p:sp>
        <p:nvSpPr>
          <p:cNvPr id="33" name="TextBox 32">
            <a:extLst>
              <a:ext uri="{FF2B5EF4-FFF2-40B4-BE49-F238E27FC236}">
                <a16:creationId xmlns:a16="http://schemas.microsoft.com/office/drawing/2014/main" xmlns="" id="{DFA9A6AA-0654-4377-95AC-7461675DD1BC}"/>
              </a:ext>
            </a:extLst>
          </p:cNvPr>
          <p:cNvSpPr txBox="1"/>
          <p:nvPr/>
        </p:nvSpPr>
        <p:spPr>
          <a:xfrm>
            <a:off x="10894691" y="3116903"/>
            <a:ext cx="1155120" cy="923330"/>
          </a:xfrm>
          <a:prstGeom prst="rect">
            <a:avLst/>
          </a:prstGeom>
          <a:noFill/>
        </p:spPr>
        <p:txBody>
          <a:bodyPr wrap="square" rtlCol="0">
            <a:spAutoFit/>
          </a:bodyPr>
          <a:lstStyle/>
          <a:p>
            <a:r>
              <a:rPr lang="en-US" dirty="0"/>
              <a:t>Non Diapause Treatment</a:t>
            </a:r>
          </a:p>
        </p:txBody>
      </p:sp>
      <p:sp>
        <p:nvSpPr>
          <p:cNvPr id="38" name="Rectangle 37">
            <a:extLst>
              <a:ext uri="{FF2B5EF4-FFF2-40B4-BE49-F238E27FC236}">
                <a16:creationId xmlns:a16="http://schemas.microsoft.com/office/drawing/2014/main" xmlns="" id="{AB802396-4089-4F63-A487-16446CEB255F}"/>
              </a:ext>
            </a:extLst>
          </p:cNvPr>
          <p:cNvSpPr/>
          <p:nvPr/>
        </p:nvSpPr>
        <p:spPr>
          <a:xfrm>
            <a:off x="5582037" y="2406896"/>
            <a:ext cx="395762"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tx1"/>
                </a:solidFill>
              </a:rPr>
              <a:t>Lipid Mass (g)</a:t>
            </a:r>
          </a:p>
        </p:txBody>
      </p:sp>
      <p:sp>
        <p:nvSpPr>
          <p:cNvPr id="39" name="Rectangle 38">
            <a:extLst>
              <a:ext uri="{FF2B5EF4-FFF2-40B4-BE49-F238E27FC236}">
                <a16:creationId xmlns:a16="http://schemas.microsoft.com/office/drawing/2014/main" xmlns="" id="{94DEF297-A409-4BF0-969C-F8E3EDE77CA4}"/>
              </a:ext>
            </a:extLst>
          </p:cNvPr>
          <p:cNvSpPr/>
          <p:nvPr/>
        </p:nvSpPr>
        <p:spPr>
          <a:xfrm>
            <a:off x="6652518" y="1721739"/>
            <a:ext cx="351736" cy="176463"/>
          </a:xfrm>
          <a:prstGeom prst="rect">
            <a:avLst/>
          </a:prstGeom>
          <a:solidFill>
            <a:srgbClr val="A25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xmlns="" id="{37B6159A-29B3-4C67-BF59-D51BE73C7170}"/>
              </a:ext>
            </a:extLst>
          </p:cNvPr>
          <p:cNvSpPr/>
          <p:nvPr/>
        </p:nvSpPr>
        <p:spPr>
          <a:xfrm>
            <a:off x="6652517" y="1936808"/>
            <a:ext cx="351736" cy="17646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xmlns="" id="{3B5075FE-D9C0-4E28-9EBA-A40144313315}"/>
              </a:ext>
            </a:extLst>
          </p:cNvPr>
          <p:cNvSpPr txBox="1"/>
          <p:nvPr/>
        </p:nvSpPr>
        <p:spPr>
          <a:xfrm>
            <a:off x="6960621" y="1595045"/>
            <a:ext cx="1439818" cy="338554"/>
          </a:xfrm>
          <a:prstGeom prst="rect">
            <a:avLst/>
          </a:prstGeom>
          <a:noFill/>
        </p:spPr>
        <p:txBody>
          <a:bodyPr wrap="none" rtlCol="0">
            <a:spAutoFit/>
          </a:bodyPr>
          <a:lstStyle/>
          <a:p>
            <a:r>
              <a:rPr lang="en-US" sz="1600" b="1" dirty="0"/>
              <a:t>Long-Diapause</a:t>
            </a:r>
          </a:p>
        </p:txBody>
      </p:sp>
      <p:sp>
        <p:nvSpPr>
          <p:cNvPr id="42" name="TextBox 41">
            <a:extLst>
              <a:ext uri="{FF2B5EF4-FFF2-40B4-BE49-F238E27FC236}">
                <a16:creationId xmlns:a16="http://schemas.microsoft.com/office/drawing/2014/main" xmlns="" id="{06351348-5B05-42C1-A91B-9378BEF34146}"/>
              </a:ext>
            </a:extLst>
          </p:cNvPr>
          <p:cNvSpPr txBox="1"/>
          <p:nvPr/>
        </p:nvSpPr>
        <p:spPr>
          <a:xfrm>
            <a:off x="6960621" y="1832955"/>
            <a:ext cx="1497526" cy="338554"/>
          </a:xfrm>
          <a:prstGeom prst="rect">
            <a:avLst/>
          </a:prstGeom>
          <a:noFill/>
        </p:spPr>
        <p:txBody>
          <a:bodyPr wrap="none" rtlCol="0">
            <a:spAutoFit/>
          </a:bodyPr>
          <a:lstStyle/>
          <a:p>
            <a:r>
              <a:rPr lang="en-US" sz="1600" b="1" dirty="0"/>
              <a:t>Short-Diapause</a:t>
            </a:r>
          </a:p>
        </p:txBody>
      </p:sp>
    </p:spTree>
    <p:extLst>
      <p:ext uri="{BB962C8B-B14F-4D97-AF65-F5344CB8AC3E}">
        <p14:creationId xmlns:p14="http://schemas.microsoft.com/office/powerpoint/2010/main" val="28919194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19993" r="6815" b="1480"/>
          <a:stretch/>
        </p:blipFill>
        <p:spPr>
          <a:xfrm>
            <a:off x="20" y="10"/>
            <a:ext cx="12191980" cy="6857990"/>
          </a:xfrm>
          <a:prstGeom prst="rect">
            <a:avLst/>
          </a:prstGeom>
        </p:spPr>
      </p:pic>
      <p:sp>
        <p:nvSpPr>
          <p:cNvPr id="2" name="Title 1"/>
          <p:cNvSpPr>
            <a:spLocks noGrp="1"/>
          </p:cNvSpPr>
          <p:nvPr>
            <p:ph type="title"/>
          </p:nvPr>
        </p:nvSpPr>
        <p:spPr/>
        <p:txBody>
          <a:bodyPr>
            <a:normAutofit/>
          </a:bodyPr>
          <a:lstStyle/>
          <a:p>
            <a:r>
              <a:rPr lang="en-US" dirty="0"/>
              <a:t>European corn borer, ECB </a:t>
            </a:r>
            <a:r>
              <a:rPr lang="en-US" sz="2800" i="1" dirty="0"/>
              <a:t>(Ostrinia nubilalis)</a:t>
            </a:r>
            <a:endParaRPr lang="en-US" sz="2800" dirty="0"/>
          </a:p>
        </p:txBody>
      </p:sp>
      <p:sp>
        <p:nvSpPr>
          <p:cNvPr id="3" name="Content Placeholder 2"/>
          <p:cNvSpPr>
            <a:spLocks noGrp="1"/>
          </p:cNvSpPr>
          <p:nvPr>
            <p:ph idx="1"/>
          </p:nvPr>
        </p:nvSpPr>
        <p:spPr>
          <a:xfrm>
            <a:off x="223023" y="3479180"/>
            <a:ext cx="6735338" cy="3122341"/>
          </a:xfrm>
          <a:solidFill>
            <a:srgbClr val="E9DDC4"/>
          </a:solidFill>
        </p:spPr>
        <p:txBody>
          <a:bodyPr anchor="ctr">
            <a:normAutofit fontScale="85000" lnSpcReduction="20000"/>
          </a:bodyPr>
          <a:lstStyle/>
          <a:p>
            <a:pPr>
              <a:lnSpc>
                <a:spcPct val="150000"/>
              </a:lnSpc>
            </a:pPr>
            <a:r>
              <a:rPr lang="en-US" sz="4000" dirty="0"/>
              <a:t>Primary insect pest of corn!</a:t>
            </a:r>
          </a:p>
          <a:p>
            <a:pPr>
              <a:lnSpc>
                <a:spcPct val="150000"/>
              </a:lnSpc>
            </a:pPr>
            <a:r>
              <a:rPr lang="en-US" sz="4000" dirty="0"/>
              <a:t>Approximately $1-billion in loses dollars annually</a:t>
            </a:r>
          </a:p>
          <a:p>
            <a:pPr>
              <a:lnSpc>
                <a:spcPct val="150000"/>
              </a:lnSpc>
            </a:pPr>
            <a:r>
              <a:rPr lang="en-US" sz="4000" dirty="0"/>
              <a:t>Synchrony with growing season!!</a:t>
            </a:r>
          </a:p>
        </p:txBody>
      </p:sp>
    </p:spTree>
    <p:extLst>
      <p:ext uri="{BB962C8B-B14F-4D97-AF65-F5344CB8AC3E}">
        <p14:creationId xmlns:p14="http://schemas.microsoft.com/office/powerpoint/2010/main" val="850193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0400" y="1803400"/>
            <a:ext cx="3251200" cy="3251200"/>
          </a:xfrm>
          <a:prstGeom prst="rect">
            <a:avLst/>
          </a:prstGeom>
        </p:spPr>
      </p:pic>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57806" y="530678"/>
            <a:ext cx="11076387" cy="5796643"/>
          </a:xfrm>
        </p:spPr>
      </p:pic>
      <p:sp>
        <p:nvSpPr>
          <p:cNvPr id="10" name="Title 1"/>
          <p:cNvSpPr>
            <a:spLocks noGrp="1"/>
          </p:cNvSpPr>
          <p:nvPr>
            <p:ph type="title"/>
          </p:nvPr>
        </p:nvSpPr>
        <p:spPr>
          <a:xfrm>
            <a:off x="1216935" y="728889"/>
            <a:ext cx="9984468" cy="675367"/>
          </a:xfrm>
        </p:spPr>
        <p:txBody>
          <a:bodyPr>
            <a:normAutofit/>
          </a:bodyPr>
          <a:lstStyle/>
          <a:p>
            <a:pPr fontAlgn="base"/>
            <a:r>
              <a:rPr lang="en-US" sz="3600" b="1" dirty="0"/>
              <a:t>Global Temperature Projections</a:t>
            </a:r>
          </a:p>
        </p:txBody>
      </p:sp>
      <p:sp>
        <p:nvSpPr>
          <p:cNvPr id="7" name="Left Arrow 6"/>
          <p:cNvSpPr/>
          <p:nvPr/>
        </p:nvSpPr>
        <p:spPr>
          <a:xfrm rot="20044201" flipH="1">
            <a:off x="4567587" y="4415819"/>
            <a:ext cx="6173902" cy="1251240"/>
          </a:xfrm>
          <a:prstGeom prst="leftArrow">
            <a:avLst/>
          </a:prstGeom>
          <a:ln w="3810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solidFill>
                  <a:sysClr val="windowText" lastClr="000000"/>
                </a:solidFill>
              </a:rPr>
              <a:t>Increase between 1.1°C and 5°C</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3503875" cy="675369"/>
          </a:xfrm>
          <a:prstGeom prst="rect">
            <a:avLst/>
          </a:prstGeom>
        </p:spPr>
      </p:pic>
      <p:sp>
        <p:nvSpPr>
          <p:cNvPr id="8" name="Rectangle 7"/>
          <p:cNvSpPr/>
          <p:nvPr/>
        </p:nvSpPr>
        <p:spPr>
          <a:xfrm>
            <a:off x="0" y="4250724"/>
            <a:ext cx="12192000" cy="2607276"/>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Changes</a:t>
            </a:r>
          </a:p>
          <a:p>
            <a:pPr marL="858838" indent="-292100" algn="ctr">
              <a:buFont typeface="Arial" panose="020B0604020202020204" pitchFamily="34" charset="0"/>
              <a:buChar char="•"/>
              <a:tabLst>
                <a:tab pos="11366500" algn="l"/>
              </a:tabLst>
            </a:pPr>
            <a:r>
              <a:rPr lang="en-US" sz="3600" dirty="0">
                <a:solidFill>
                  <a:schemeClr val="tx1"/>
                </a:solidFill>
              </a:rPr>
              <a:t>Longer growing seasons</a:t>
            </a:r>
          </a:p>
          <a:p>
            <a:pPr marL="858838" indent="-292100" algn="ctr">
              <a:buFont typeface="Arial" panose="020B0604020202020204" pitchFamily="34" charset="0"/>
              <a:buChar char="•"/>
              <a:tabLst>
                <a:tab pos="11366500" algn="l"/>
              </a:tabLst>
            </a:pPr>
            <a:r>
              <a:rPr lang="en-US" sz="3600" dirty="0">
                <a:solidFill>
                  <a:schemeClr val="tx1"/>
                </a:solidFill>
              </a:rPr>
              <a:t>Shorter and warmer winters</a:t>
            </a:r>
          </a:p>
        </p:txBody>
      </p:sp>
    </p:spTree>
    <p:extLst>
      <p:ext uri="{BB962C8B-B14F-4D97-AF65-F5344CB8AC3E}">
        <p14:creationId xmlns:p14="http://schemas.microsoft.com/office/powerpoint/2010/main" val="111404647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5"/>
          <p:cNvSpPr/>
          <p:nvPr/>
        </p:nvSpPr>
        <p:spPr>
          <a:xfrm>
            <a:off x="5227314" y="1735810"/>
            <a:ext cx="1702530" cy="1717016"/>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F07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25" name="Freeform 24"/>
          <p:cNvSpPr/>
          <p:nvPr/>
        </p:nvSpPr>
        <p:spPr>
          <a:xfrm>
            <a:off x="3981920" y="1735810"/>
            <a:ext cx="1702530" cy="1717016"/>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27" name="Freeform 26"/>
          <p:cNvSpPr/>
          <p:nvPr/>
        </p:nvSpPr>
        <p:spPr>
          <a:xfrm>
            <a:off x="6472707" y="1771971"/>
            <a:ext cx="1702530" cy="1717016"/>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21" name="Rectangle 20"/>
          <p:cNvSpPr/>
          <p:nvPr/>
        </p:nvSpPr>
        <p:spPr>
          <a:xfrm>
            <a:off x="953539" y="4098471"/>
            <a:ext cx="10298878" cy="2498273"/>
          </a:xfrm>
          <a:prstGeom prst="rect">
            <a:avLst/>
          </a:prstGeom>
        </p:spPr>
        <p:txBody>
          <a:bodyPr wrap="square">
            <a:normAutofit/>
          </a:bodyPr>
          <a:lstStyle/>
          <a:p>
            <a:pPr marL="285750" indent="-285750">
              <a:buFont typeface="Arial"/>
              <a:buChar char="•"/>
            </a:pPr>
            <a:r>
              <a:rPr lang="en-US" sz="3600" b="1" dirty="0">
                <a:cs typeface="Calibri"/>
              </a:rPr>
              <a:t>Could climate change increase European corn borer populations?</a:t>
            </a:r>
          </a:p>
        </p:txBody>
      </p:sp>
      <p:graphicFrame>
        <p:nvGraphicFramePr>
          <p:cNvPr id="41" name="Table 40">
            <a:extLst>
              <a:ext uri="{FF2B5EF4-FFF2-40B4-BE49-F238E27FC236}">
                <a16:creationId xmlns:a16="http://schemas.microsoft.com/office/drawing/2014/main" xmlns=""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a16="http://schemas.microsoft.com/office/drawing/2014/main" xmlns="" val="20000"/>
                    </a:ext>
                  </a:extLst>
                </a:gridCol>
                <a:gridCol w="1018873">
                  <a:extLst>
                    <a:ext uri="{9D8B030D-6E8A-4147-A177-3AD203B41FA5}">
                      <a16:colId xmlns:a16="http://schemas.microsoft.com/office/drawing/2014/main" xmlns="" val="20001"/>
                    </a:ext>
                  </a:extLst>
                </a:gridCol>
                <a:gridCol w="1018873">
                  <a:extLst>
                    <a:ext uri="{9D8B030D-6E8A-4147-A177-3AD203B41FA5}">
                      <a16:colId xmlns:a16="http://schemas.microsoft.com/office/drawing/2014/main" xmlns="" val="20002"/>
                    </a:ext>
                  </a:extLst>
                </a:gridCol>
                <a:gridCol w="1018873">
                  <a:extLst>
                    <a:ext uri="{9D8B030D-6E8A-4147-A177-3AD203B41FA5}">
                      <a16:colId xmlns:a16="http://schemas.microsoft.com/office/drawing/2014/main" xmlns="" val="20003"/>
                    </a:ext>
                  </a:extLst>
                </a:gridCol>
                <a:gridCol w="1018873">
                  <a:extLst>
                    <a:ext uri="{9D8B030D-6E8A-4147-A177-3AD203B41FA5}">
                      <a16:colId xmlns:a16="http://schemas.microsoft.com/office/drawing/2014/main" xmlns="" val="20004"/>
                    </a:ext>
                  </a:extLst>
                </a:gridCol>
                <a:gridCol w="1018873">
                  <a:extLst>
                    <a:ext uri="{9D8B030D-6E8A-4147-A177-3AD203B41FA5}">
                      <a16:colId xmlns:a16="http://schemas.microsoft.com/office/drawing/2014/main" xmlns="" val="20005"/>
                    </a:ext>
                  </a:extLst>
                </a:gridCol>
                <a:gridCol w="1018873">
                  <a:extLst>
                    <a:ext uri="{9D8B030D-6E8A-4147-A177-3AD203B41FA5}">
                      <a16:colId xmlns:a16="http://schemas.microsoft.com/office/drawing/2014/main" xmlns="" val="20006"/>
                    </a:ext>
                  </a:extLst>
                </a:gridCol>
                <a:gridCol w="1018873">
                  <a:extLst>
                    <a:ext uri="{9D8B030D-6E8A-4147-A177-3AD203B41FA5}">
                      <a16:colId xmlns:a16="http://schemas.microsoft.com/office/drawing/2014/main" xmlns="" val="20007"/>
                    </a:ext>
                  </a:extLst>
                </a:gridCol>
                <a:gridCol w="1018873">
                  <a:extLst>
                    <a:ext uri="{9D8B030D-6E8A-4147-A177-3AD203B41FA5}">
                      <a16:colId xmlns:a16="http://schemas.microsoft.com/office/drawing/2014/main" xmlns="" val="20008"/>
                    </a:ext>
                  </a:extLst>
                </a:gridCol>
                <a:gridCol w="1018873">
                  <a:extLst>
                    <a:ext uri="{9D8B030D-6E8A-4147-A177-3AD203B41FA5}">
                      <a16:colId xmlns:a16="http://schemas.microsoft.com/office/drawing/2014/main" xmlns="" val="20009"/>
                    </a:ext>
                  </a:extLst>
                </a:gridCol>
                <a:gridCol w="1018873">
                  <a:extLst>
                    <a:ext uri="{9D8B030D-6E8A-4147-A177-3AD203B41FA5}">
                      <a16:colId xmlns:a16="http://schemas.microsoft.com/office/drawing/2014/main" xmlns="" val="20010"/>
                    </a:ext>
                  </a:extLst>
                </a:gridCol>
                <a:gridCol w="1018873">
                  <a:extLst>
                    <a:ext uri="{9D8B030D-6E8A-4147-A177-3AD203B41FA5}">
                      <a16:colId xmlns:a16="http://schemas.microsoft.com/office/drawing/2014/main" xmlns=""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xmlns="" val="10000"/>
                  </a:ext>
                </a:extLst>
              </a:tr>
            </a:tbl>
          </a:graphicData>
        </a:graphic>
      </p:graphicFrame>
      <p:sp>
        <p:nvSpPr>
          <p:cNvPr id="3" name="TextBox 2"/>
          <p:cNvSpPr txBox="1"/>
          <p:nvPr/>
        </p:nvSpPr>
        <p:spPr>
          <a:xfrm>
            <a:off x="1854681" y="234123"/>
            <a:ext cx="3343736" cy="461665"/>
          </a:xfrm>
          <a:prstGeom prst="rect">
            <a:avLst/>
          </a:prstGeom>
          <a:noFill/>
        </p:spPr>
        <p:txBody>
          <a:bodyPr wrap="none" rtlCol="0">
            <a:spAutoFit/>
          </a:bodyPr>
          <a:lstStyle/>
          <a:p>
            <a:r>
              <a:rPr lang="en-US" sz="2400"/>
              <a:t>Short-Diapause genotype</a:t>
            </a:r>
          </a:p>
        </p:txBody>
      </p:sp>
      <p:sp>
        <p:nvSpPr>
          <p:cNvPr id="32" name="TextBox 31"/>
          <p:cNvSpPr txBox="1"/>
          <p:nvPr/>
        </p:nvSpPr>
        <p:spPr>
          <a:xfrm>
            <a:off x="6708660" y="153592"/>
            <a:ext cx="3276025" cy="461665"/>
          </a:xfrm>
          <a:prstGeom prst="rect">
            <a:avLst/>
          </a:prstGeom>
          <a:noFill/>
        </p:spPr>
        <p:txBody>
          <a:bodyPr wrap="none" rtlCol="0">
            <a:spAutoFit/>
          </a:bodyPr>
          <a:lstStyle/>
          <a:p>
            <a:r>
              <a:rPr lang="en-US" sz="2400"/>
              <a:t>Long-Diapause </a:t>
            </a:r>
            <a:r>
              <a:rPr lang="en-US" sz="2400" dirty="0"/>
              <a:t>genotype</a:t>
            </a:r>
          </a:p>
        </p:txBody>
      </p:sp>
      <p:cxnSp>
        <p:nvCxnSpPr>
          <p:cNvPr id="13" name="Straight Arrow Connector 12"/>
          <p:cNvCxnSpPr>
            <a:stCxn id="3" idx="2"/>
          </p:cNvCxnSpPr>
          <p:nvPr/>
        </p:nvCxnSpPr>
        <p:spPr>
          <a:xfrm>
            <a:off x="3526549" y="695788"/>
            <a:ext cx="983458" cy="9337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 idx="2"/>
          </p:cNvCxnSpPr>
          <p:nvPr/>
        </p:nvCxnSpPr>
        <p:spPr>
          <a:xfrm>
            <a:off x="3526549" y="695788"/>
            <a:ext cx="3403294" cy="13558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2" idx="2"/>
          </p:cNvCxnSpPr>
          <p:nvPr/>
        </p:nvCxnSpPr>
        <p:spPr>
          <a:xfrm flipH="1">
            <a:off x="6323308" y="615257"/>
            <a:ext cx="2023365" cy="1436385"/>
          </a:xfrm>
          <a:prstGeom prst="straightConnector1">
            <a:avLst/>
          </a:prstGeom>
          <a:ln w="38100">
            <a:solidFill>
              <a:srgbClr val="F0746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268942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3083621" y="4173361"/>
            <a:ext cx="6029563" cy="2123658"/>
          </a:xfrm>
          <a:prstGeom prst="rect">
            <a:avLst/>
          </a:prstGeom>
          <a:solidFill>
            <a:schemeClr val="bg1"/>
          </a:solidFill>
        </p:spPr>
        <p:txBody>
          <a:bodyPr wrap="square" rtlCol="0">
            <a:spAutoFit/>
          </a:bodyPr>
          <a:lstStyle/>
          <a:p>
            <a:pPr algn="ctr"/>
            <a:r>
              <a:rPr lang="en-US" sz="4400" b="1" dirty="0"/>
              <a:t>Longer Growing Seasons = </a:t>
            </a:r>
          </a:p>
          <a:p>
            <a:pPr algn="ctr"/>
            <a:r>
              <a:rPr lang="en-US" sz="4400" b="1" dirty="0"/>
              <a:t>More generations</a:t>
            </a:r>
          </a:p>
        </p:txBody>
      </p:sp>
      <p:sp>
        <p:nvSpPr>
          <p:cNvPr id="59" name="Freeform 58"/>
          <p:cNvSpPr/>
          <p:nvPr/>
        </p:nvSpPr>
        <p:spPr>
          <a:xfrm>
            <a:off x="7109869" y="1735810"/>
            <a:ext cx="1702530" cy="1770511"/>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F07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53" name="Freeform 52"/>
          <p:cNvSpPr/>
          <p:nvPr/>
        </p:nvSpPr>
        <p:spPr>
          <a:xfrm>
            <a:off x="4619082" y="1741157"/>
            <a:ext cx="1702530" cy="1770511"/>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F07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51" name="Freeform 50"/>
          <p:cNvSpPr/>
          <p:nvPr/>
        </p:nvSpPr>
        <p:spPr>
          <a:xfrm>
            <a:off x="3373689" y="1704996"/>
            <a:ext cx="1702530" cy="1770511"/>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54" name="Freeform 53"/>
          <p:cNvSpPr/>
          <p:nvPr/>
        </p:nvSpPr>
        <p:spPr>
          <a:xfrm>
            <a:off x="5864475" y="1735810"/>
            <a:ext cx="1702530" cy="1770511"/>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graphicFrame>
        <p:nvGraphicFramePr>
          <p:cNvPr id="62" name="Table 61"/>
          <p:cNvGraphicFramePr>
            <a:graphicFrameLocks noGrp="1"/>
          </p:cNvGraphicFramePr>
          <p:nvPr>
            <p:extLst/>
          </p:nvPr>
        </p:nvGraphicFramePr>
        <p:xfrm>
          <a:off x="0" y="3390351"/>
          <a:ext cx="12187964" cy="565648"/>
        </p:xfrm>
        <a:graphic>
          <a:graphicData uri="http://schemas.openxmlformats.org/drawingml/2006/table">
            <a:tbl>
              <a:tblPr firstRow="1" bandRow="1">
                <a:tableStyleId>{17292A2E-F333-43FB-9621-5CBBE7FDCDCB}</a:tableStyleId>
              </a:tblPr>
              <a:tblGrid>
                <a:gridCol w="984068">
                  <a:extLst>
                    <a:ext uri="{9D8B030D-6E8A-4147-A177-3AD203B41FA5}">
                      <a16:colId xmlns:a16="http://schemas.microsoft.com/office/drawing/2014/main" xmlns="" val="20000"/>
                    </a:ext>
                  </a:extLst>
                </a:gridCol>
                <a:gridCol w="1018536">
                  <a:extLst>
                    <a:ext uri="{9D8B030D-6E8A-4147-A177-3AD203B41FA5}">
                      <a16:colId xmlns:a16="http://schemas.microsoft.com/office/drawing/2014/main" xmlns="" val="20001"/>
                    </a:ext>
                  </a:extLst>
                </a:gridCol>
                <a:gridCol w="1018536">
                  <a:extLst>
                    <a:ext uri="{9D8B030D-6E8A-4147-A177-3AD203B41FA5}">
                      <a16:colId xmlns:a16="http://schemas.microsoft.com/office/drawing/2014/main" xmlns="" val="20002"/>
                    </a:ext>
                  </a:extLst>
                </a:gridCol>
                <a:gridCol w="1018536">
                  <a:extLst>
                    <a:ext uri="{9D8B030D-6E8A-4147-A177-3AD203B41FA5}">
                      <a16:colId xmlns:a16="http://schemas.microsoft.com/office/drawing/2014/main" xmlns="" val="20003"/>
                    </a:ext>
                  </a:extLst>
                </a:gridCol>
                <a:gridCol w="1018536">
                  <a:extLst>
                    <a:ext uri="{9D8B030D-6E8A-4147-A177-3AD203B41FA5}">
                      <a16:colId xmlns:a16="http://schemas.microsoft.com/office/drawing/2014/main" xmlns="" val="20004"/>
                    </a:ext>
                  </a:extLst>
                </a:gridCol>
                <a:gridCol w="1018536">
                  <a:extLst>
                    <a:ext uri="{9D8B030D-6E8A-4147-A177-3AD203B41FA5}">
                      <a16:colId xmlns:a16="http://schemas.microsoft.com/office/drawing/2014/main" xmlns="" val="20005"/>
                    </a:ext>
                  </a:extLst>
                </a:gridCol>
                <a:gridCol w="1018536">
                  <a:extLst>
                    <a:ext uri="{9D8B030D-6E8A-4147-A177-3AD203B41FA5}">
                      <a16:colId xmlns:a16="http://schemas.microsoft.com/office/drawing/2014/main" xmlns="" val="20006"/>
                    </a:ext>
                  </a:extLst>
                </a:gridCol>
                <a:gridCol w="1018536">
                  <a:extLst>
                    <a:ext uri="{9D8B030D-6E8A-4147-A177-3AD203B41FA5}">
                      <a16:colId xmlns:a16="http://schemas.microsoft.com/office/drawing/2014/main" xmlns="" val="20007"/>
                    </a:ext>
                  </a:extLst>
                </a:gridCol>
                <a:gridCol w="1018536">
                  <a:extLst>
                    <a:ext uri="{9D8B030D-6E8A-4147-A177-3AD203B41FA5}">
                      <a16:colId xmlns:a16="http://schemas.microsoft.com/office/drawing/2014/main" xmlns="" val="20008"/>
                    </a:ext>
                  </a:extLst>
                </a:gridCol>
                <a:gridCol w="1018536">
                  <a:extLst>
                    <a:ext uri="{9D8B030D-6E8A-4147-A177-3AD203B41FA5}">
                      <a16:colId xmlns:a16="http://schemas.microsoft.com/office/drawing/2014/main" xmlns="" val="20009"/>
                    </a:ext>
                  </a:extLst>
                </a:gridCol>
                <a:gridCol w="1018536">
                  <a:extLst>
                    <a:ext uri="{9D8B030D-6E8A-4147-A177-3AD203B41FA5}">
                      <a16:colId xmlns:a16="http://schemas.microsoft.com/office/drawing/2014/main" xmlns="" val="20010"/>
                    </a:ext>
                  </a:extLst>
                </a:gridCol>
                <a:gridCol w="1018536">
                  <a:extLst>
                    <a:ext uri="{9D8B030D-6E8A-4147-A177-3AD203B41FA5}">
                      <a16:colId xmlns:a16="http://schemas.microsoft.com/office/drawing/2014/main" xmlns=""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3">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3">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xmlns="" val="10000"/>
                  </a:ext>
                </a:extLst>
              </a:tr>
            </a:tbl>
          </a:graphicData>
        </a:graphic>
      </p:graphicFrame>
      <p:sp>
        <p:nvSpPr>
          <p:cNvPr id="23" name="TextBox 22"/>
          <p:cNvSpPr txBox="1"/>
          <p:nvPr/>
        </p:nvSpPr>
        <p:spPr>
          <a:xfrm>
            <a:off x="3419514" y="4308016"/>
            <a:ext cx="5221429" cy="523220"/>
          </a:xfrm>
          <a:prstGeom prst="rect">
            <a:avLst/>
          </a:prstGeom>
          <a:noFill/>
        </p:spPr>
        <p:txBody>
          <a:bodyPr wrap="none" rtlCol="0">
            <a:spAutoFit/>
          </a:bodyPr>
          <a:lstStyle/>
          <a:p>
            <a:pPr algn="ctr"/>
            <a:r>
              <a:rPr lang="en-US" sz="2800" b="1" dirty="0"/>
              <a:t>More generations = More money</a:t>
            </a:r>
          </a:p>
        </p:txBody>
      </p:sp>
      <p:sp>
        <p:nvSpPr>
          <p:cNvPr id="24" name="Rectangle 23"/>
          <p:cNvSpPr/>
          <p:nvPr/>
        </p:nvSpPr>
        <p:spPr>
          <a:xfrm>
            <a:off x="2953220" y="4794966"/>
            <a:ext cx="6199134" cy="1107996"/>
          </a:xfrm>
          <a:prstGeom prst="rect">
            <a:avLst/>
          </a:prstGeom>
          <a:noFill/>
        </p:spPr>
        <p:txBody>
          <a:bodyPr wrap="none" lIns="91440" tIns="45720" rIns="91440" bIns="45720">
            <a:spAutoFit/>
          </a:bodyPr>
          <a:lstStyle/>
          <a:p>
            <a:pPr algn="ctr"/>
            <a:r>
              <a:rPr lang="en-US" sz="6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p>
        </p:txBody>
      </p:sp>
      <p:sp>
        <p:nvSpPr>
          <p:cNvPr id="3" name="Rectangle 2"/>
          <p:cNvSpPr/>
          <p:nvPr/>
        </p:nvSpPr>
        <p:spPr>
          <a:xfrm>
            <a:off x="2999714" y="3390351"/>
            <a:ext cx="254929" cy="565648"/>
          </a:xfrm>
          <a:prstGeom prst="rect">
            <a:avLst/>
          </a:prstGeom>
          <a:solidFill>
            <a:srgbClr val="366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8873752" y="3390351"/>
            <a:ext cx="254929" cy="565648"/>
          </a:xfrm>
          <a:prstGeom prst="rect">
            <a:avLst/>
          </a:prstGeom>
          <a:solidFill>
            <a:srgbClr val="366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953539" y="4098471"/>
            <a:ext cx="10298878" cy="2498273"/>
          </a:xfrm>
          <a:prstGeom prst="rect">
            <a:avLst/>
          </a:prstGeom>
          <a:solidFill>
            <a:schemeClr val="bg1"/>
          </a:solidFill>
        </p:spPr>
        <p:txBody>
          <a:bodyPr wrap="square">
            <a:normAutofit/>
          </a:bodyPr>
          <a:lstStyle/>
          <a:p>
            <a:pPr marL="285750" indent="-285750">
              <a:buFont typeface="Arial"/>
              <a:buChar char="•"/>
            </a:pPr>
            <a:r>
              <a:rPr lang="en-US" sz="3600" b="1" dirty="0">
                <a:cs typeface="Calibri"/>
              </a:rPr>
              <a:t>Could European corn borers do better as climate changes?</a:t>
            </a:r>
          </a:p>
          <a:p>
            <a:pPr marL="742950" lvl="1" indent="-285750">
              <a:buFont typeface="Arial"/>
              <a:buChar char="•"/>
            </a:pPr>
            <a:r>
              <a:rPr lang="en-US" sz="3600" dirty="0">
                <a:cs typeface="Calibri"/>
              </a:rPr>
              <a:t>Delay the onset of diapause</a:t>
            </a:r>
          </a:p>
        </p:txBody>
      </p:sp>
      <p:sp>
        <p:nvSpPr>
          <p:cNvPr id="69" name="TextBox 68"/>
          <p:cNvSpPr txBox="1"/>
          <p:nvPr/>
        </p:nvSpPr>
        <p:spPr>
          <a:xfrm>
            <a:off x="1854681" y="234123"/>
            <a:ext cx="3343736" cy="461665"/>
          </a:xfrm>
          <a:prstGeom prst="rect">
            <a:avLst/>
          </a:prstGeom>
          <a:noFill/>
        </p:spPr>
        <p:txBody>
          <a:bodyPr wrap="none" rtlCol="0">
            <a:spAutoFit/>
          </a:bodyPr>
          <a:lstStyle/>
          <a:p>
            <a:r>
              <a:rPr lang="en-US" sz="2400"/>
              <a:t>Short-Diapause genotype</a:t>
            </a:r>
          </a:p>
        </p:txBody>
      </p:sp>
      <p:sp>
        <p:nvSpPr>
          <p:cNvPr id="70" name="TextBox 69"/>
          <p:cNvSpPr txBox="1"/>
          <p:nvPr/>
        </p:nvSpPr>
        <p:spPr>
          <a:xfrm>
            <a:off x="6708660" y="153592"/>
            <a:ext cx="3276025" cy="461665"/>
          </a:xfrm>
          <a:prstGeom prst="rect">
            <a:avLst/>
          </a:prstGeom>
          <a:noFill/>
        </p:spPr>
        <p:txBody>
          <a:bodyPr wrap="none" rtlCol="0">
            <a:spAutoFit/>
          </a:bodyPr>
          <a:lstStyle/>
          <a:p>
            <a:r>
              <a:rPr lang="en-US" sz="2400"/>
              <a:t>Long-Diapause </a:t>
            </a:r>
            <a:r>
              <a:rPr lang="en-US" sz="2400" dirty="0"/>
              <a:t>genotype</a:t>
            </a:r>
          </a:p>
        </p:txBody>
      </p:sp>
      <p:cxnSp>
        <p:nvCxnSpPr>
          <p:cNvPr id="71" name="Straight Arrow Connector 70"/>
          <p:cNvCxnSpPr>
            <a:stCxn id="70" idx="2"/>
          </p:cNvCxnSpPr>
          <p:nvPr/>
        </p:nvCxnSpPr>
        <p:spPr>
          <a:xfrm flipH="1">
            <a:off x="5602163" y="615257"/>
            <a:ext cx="2744510" cy="1419240"/>
          </a:xfrm>
          <a:prstGeom prst="straightConnector1">
            <a:avLst/>
          </a:prstGeom>
          <a:ln w="38100">
            <a:solidFill>
              <a:srgbClr val="F0746C"/>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957688" y="615257"/>
            <a:ext cx="388986" cy="1125900"/>
          </a:xfrm>
          <a:prstGeom prst="straightConnector1">
            <a:avLst/>
          </a:prstGeom>
          <a:ln w="38100">
            <a:solidFill>
              <a:srgbClr val="F0746C"/>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69" idx="2"/>
          </p:cNvCxnSpPr>
          <p:nvPr/>
        </p:nvCxnSpPr>
        <p:spPr>
          <a:xfrm>
            <a:off x="3526549" y="695788"/>
            <a:ext cx="2793128" cy="1271082"/>
          </a:xfrm>
          <a:prstGeom prst="straightConnector1">
            <a:avLst/>
          </a:prstGeom>
          <a:ln w="38100">
            <a:solidFill>
              <a:srgbClr val="011C57"/>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69" idx="2"/>
          </p:cNvCxnSpPr>
          <p:nvPr/>
        </p:nvCxnSpPr>
        <p:spPr>
          <a:xfrm>
            <a:off x="3526549" y="695788"/>
            <a:ext cx="471034" cy="867214"/>
          </a:xfrm>
          <a:prstGeom prst="straightConnector1">
            <a:avLst/>
          </a:prstGeom>
          <a:ln w="38100">
            <a:solidFill>
              <a:srgbClr val="011C5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626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Shifting critical photoperiod correlated to increasing temperatures</a:t>
            </a:r>
          </a:p>
        </p:txBody>
      </p:sp>
      <p:sp>
        <p:nvSpPr>
          <p:cNvPr id="3" name="Content Placeholder 2"/>
          <p:cNvSpPr>
            <a:spLocks noGrp="1"/>
          </p:cNvSpPr>
          <p:nvPr>
            <p:ph idx="1"/>
          </p:nvPr>
        </p:nvSpPr>
        <p:spPr>
          <a:xfrm>
            <a:off x="609600" y="1600203"/>
            <a:ext cx="5527729" cy="4525963"/>
          </a:xfrm>
        </p:spPr>
        <p:txBody>
          <a:bodyPr>
            <a:normAutofit lnSpcReduction="10000"/>
          </a:bodyPr>
          <a:lstStyle/>
          <a:p>
            <a:r>
              <a:rPr lang="en-US" i="1" dirty="0"/>
              <a:t>W. smithii </a:t>
            </a:r>
            <a:r>
              <a:rPr lang="en-US" dirty="0"/>
              <a:t>larvae live inside pitcher plants and diapause as larvae.</a:t>
            </a:r>
          </a:p>
          <a:p>
            <a:r>
              <a:rPr lang="en-US" dirty="0"/>
              <a:t>Bradshaw and Holzapfel (2001) tested the critical photoperiod response of mosquitoes across latitude</a:t>
            </a:r>
          </a:p>
          <a:p>
            <a:r>
              <a:rPr lang="en-US" dirty="0"/>
              <a:t>Critical photoperiod declined by 9-days!! </a:t>
            </a:r>
          </a:p>
        </p:txBody>
      </p:sp>
      <p:pic>
        <p:nvPicPr>
          <p:cNvPr id="1026" name="Picture 2" descr="http://www.pnas.org/content/pnas/98/25/14509/F2.large.jpg?width=800&amp;height=600&amp;carousel=1"/>
          <p:cNvPicPr>
            <a:picLocks noChangeAspect="1" noChangeArrowheads="1"/>
          </p:cNvPicPr>
          <p:nvPr/>
        </p:nvPicPr>
        <p:blipFill rotWithShape="1">
          <a:blip r:embed="rId2">
            <a:extLst>
              <a:ext uri="{28A0092B-C50C-407E-A947-70E740481C1C}">
                <a14:useLocalDpi xmlns:a14="http://schemas.microsoft.com/office/drawing/2010/main" val="0"/>
              </a:ext>
            </a:extLst>
          </a:blip>
          <a:srcRect r="49661" b="9682"/>
          <a:stretch/>
        </p:blipFill>
        <p:spPr bwMode="auto">
          <a:xfrm>
            <a:off x="6679769" y="1605922"/>
            <a:ext cx="4902631" cy="4520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48839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3083621" y="4173361"/>
            <a:ext cx="6029563" cy="2123658"/>
          </a:xfrm>
          <a:prstGeom prst="rect">
            <a:avLst/>
          </a:prstGeom>
          <a:solidFill>
            <a:schemeClr val="bg1"/>
          </a:solidFill>
        </p:spPr>
        <p:txBody>
          <a:bodyPr wrap="square" rtlCol="0">
            <a:spAutoFit/>
          </a:bodyPr>
          <a:lstStyle/>
          <a:p>
            <a:pPr algn="ctr"/>
            <a:r>
              <a:rPr lang="en-US" sz="4400" b="1" dirty="0"/>
              <a:t>Longer Growing Seasons = </a:t>
            </a:r>
          </a:p>
          <a:p>
            <a:pPr algn="ctr"/>
            <a:r>
              <a:rPr lang="en-US" sz="4400" b="1" dirty="0"/>
              <a:t>More generations</a:t>
            </a:r>
          </a:p>
        </p:txBody>
      </p:sp>
      <p:sp>
        <p:nvSpPr>
          <p:cNvPr id="59" name="Freeform 58"/>
          <p:cNvSpPr/>
          <p:nvPr/>
        </p:nvSpPr>
        <p:spPr>
          <a:xfrm>
            <a:off x="7109869" y="1735810"/>
            <a:ext cx="1702530" cy="1770511"/>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F07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53" name="Freeform 52"/>
          <p:cNvSpPr/>
          <p:nvPr/>
        </p:nvSpPr>
        <p:spPr>
          <a:xfrm>
            <a:off x="4619082" y="1741157"/>
            <a:ext cx="1702530" cy="1770511"/>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F07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51" name="Freeform 50"/>
          <p:cNvSpPr/>
          <p:nvPr/>
        </p:nvSpPr>
        <p:spPr>
          <a:xfrm>
            <a:off x="3373689" y="1704996"/>
            <a:ext cx="1702530" cy="1770511"/>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54" name="Freeform 53"/>
          <p:cNvSpPr/>
          <p:nvPr/>
        </p:nvSpPr>
        <p:spPr>
          <a:xfrm>
            <a:off x="5864475" y="1735810"/>
            <a:ext cx="1702530" cy="1770511"/>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graphicFrame>
        <p:nvGraphicFramePr>
          <p:cNvPr id="62" name="Table 61"/>
          <p:cNvGraphicFramePr>
            <a:graphicFrameLocks noGrp="1"/>
          </p:cNvGraphicFramePr>
          <p:nvPr>
            <p:extLst/>
          </p:nvPr>
        </p:nvGraphicFramePr>
        <p:xfrm>
          <a:off x="0" y="3390351"/>
          <a:ext cx="12187964" cy="565648"/>
        </p:xfrm>
        <a:graphic>
          <a:graphicData uri="http://schemas.openxmlformats.org/drawingml/2006/table">
            <a:tbl>
              <a:tblPr firstRow="1" bandRow="1">
                <a:tableStyleId>{17292A2E-F333-43FB-9621-5CBBE7FDCDCB}</a:tableStyleId>
              </a:tblPr>
              <a:tblGrid>
                <a:gridCol w="984068">
                  <a:extLst>
                    <a:ext uri="{9D8B030D-6E8A-4147-A177-3AD203B41FA5}">
                      <a16:colId xmlns:a16="http://schemas.microsoft.com/office/drawing/2014/main" xmlns="" val="20000"/>
                    </a:ext>
                  </a:extLst>
                </a:gridCol>
                <a:gridCol w="1018536">
                  <a:extLst>
                    <a:ext uri="{9D8B030D-6E8A-4147-A177-3AD203B41FA5}">
                      <a16:colId xmlns:a16="http://schemas.microsoft.com/office/drawing/2014/main" xmlns="" val="20001"/>
                    </a:ext>
                  </a:extLst>
                </a:gridCol>
                <a:gridCol w="1018536">
                  <a:extLst>
                    <a:ext uri="{9D8B030D-6E8A-4147-A177-3AD203B41FA5}">
                      <a16:colId xmlns:a16="http://schemas.microsoft.com/office/drawing/2014/main" xmlns="" val="20002"/>
                    </a:ext>
                  </a:extLst>
                </a:gridCol>
                <a:gridCol w="1018536">
                  <a:extLst>
                    <a:ext uri="{9D8B030D-6E8A-4147-A177-3AD203B41FA5}">
                      <a16:colId xmlns:a16="http://schemas.microsoft.com/office/drawing/2014/main" xmlns="" val="20003"/>
                    </a:ext>
                  </a:extLst>
                </a:gridCol>
                <a:gridCol w="1018536">
                  <a:extLst>
                    <a:ext uri="{9D8B030D-6E8A-4147-A177-3AD203B41FA5}">
                      <a16:colId xmlns:a16="http://schemas.microsoft.com/office/drawing/2014/main" xmlns="" val="20004"/>
                    </a:ext>
                  </a:extLst>
                </a:gridCol>
                <a:gridCol w="1018536">
                  <a:extLst>
                    <a:ext uri="{9D8B030D-6E8A-4147-A177-3AD203B41FA5}">
                      <a16:colId xmlns:a16="http://schemas.microsoft.com/office/drawing/2014/main" xmlns="" val="20005"/>
                    </a:ext>
                  </a:extLst>
                </a:gridCol>
                <a:gridCol w="1018536">
                  <a:extLst>
                    <a:ext uri="{9D8B030D-6E8A-4147-A177-3AD203B41FA5}">
                      <a16:colId xmlns:a16="http://schemas.microsoft.com/office/drawing/2014/main" xmlns="" val="20006"/>
                    </a:ext>
                  </a:extLst>
                </a:gridCol>
                <a:gridCol w="1018536">
                  <a:extLst>
                    <a:ext uri="{9D8B030D-6E8A-4147-A177-3AD203B41FA5}">
                      <a16:colId xmlns:a16="http://schemas.microsoft.com/office/drawing/2014/main" xmlns="" val="20007"/>
                    </a:ext>
                  </a:extLst>
                </a:gridCol>
                <a:gridCol w="1018536">
                  <a:extLst>
                    <a:ext uri="{9D8B030D-6E8A-4147-A177-3AD203B41FA5}">
                      <a16:colId xmlns:a16="http://schemas.microsoft.com/office/drawing/2014/main" xmlns="" val="20008"/>
                    </a:ext>
                  </a:extLst>
                </a:gridCol>
                <a:gridCol w="1018536">
                  <a:extLst>
                    <a:ext uri="{9D8B030D-6E8A-4147-A177-3AD203B41FA5}">
                      <a16:colId xmlns:a16="http://schemas.microsoft.com/office/drawing/2014/main" xmlns="" val="20009"/>
                    </a:ext>
                  </a:extLst>
                </a:gridCol>
                <a:gridCol w="1018536">
                  <a:extLst>
                    <a:ext uri="{9D8B030D-6E8A-4147-A177-3AD203B41FA5}">
                      <a16:colId xmlns:a16="http://schemas.microsoft.com/office/drawing/2014/main" xmlns="" val="20010"/>
                    </a:ext>
                  </a:extLst>
                </a:gridCol>
                <a:gridCol w="1018536">
                  <a:extLst>
                    <a:ext uri="{9D8B030D-6E8A-4147-A177-3AD203B41FA5}">
                      <a16:colId xmlns:a16="http://schemas.microsoft.com/office/drawing/2014/main" xmlns=""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3">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3">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xmlns="" val="10000"/>
                  </a:ext>
                </a:extLst>
              </a:tr>
            </a:tbl>
          </a:graphicData>
        </a:graphic>
      </p:graphicFrame>
      <p:sp>
        <p:nvSpPr>
          <p:cNvPr id="23" name="TextBox 22"/>
          <p:cNvSpPr txBox="1"/>
          <p:nvPr/>
        </p:nvSpPr>
        <p:spPr>
          <a:xfrm>
            <a:off x="3419514" y="4308016"/>
            <a:ext cx="5221429" cy="523220"/>
          </a:xfrm>
          <a:prstGeom prst="rect">
            <a:avLst/>
          </a:prstGeom>
          <a:noFill/>
        </p:spPr>
        <p:txBody>
          <a:bodyPr wrap="none" rtlCol="0">
            <a:spAutoFit/>
          </a:bodyPr>
          <a:lstStyle/>
          <a:p>
            <a:pPr algn="ctr"/>
            <a:r>
              <a:rPr lang="en-US" sz="2800" b="1" dirty="0"/>
              <a:t>More generations = More money</a:t>
            </a:r>
          </a:p>
        </p:txBody>
      </p:sp>
      <p:sp>
        <p:nvSpPr>
          <p:cNvPr id="24" name="Rectangle 23"/>
          <p:cNvSpPr/>
          <p:nvPr/>
        </p:nvSpPr>
        <p:spPr>
          <a:xfrm>
            <a:off x="2953220" y="4794966"/>
            <a:ext cx="6199134" cy="1107996"/>
          </a:xfrm>
          <a:prstGeom prst="rect">
            <a:avLst/>
          </a:prstGeom>
          <a:noFill/>
        </p:spPr>
        <p:txBody>
          <a:bodyPr wrap="none" lIns="91440" tIns="45720" rIns="91440" bIns="45720">
            <a:spAutoFit/>
          </a:bodyPr>
          <a:lstStyle/>
          <a:p>
            <a:pPr algn="ctr"/>
            <a:r>
              <a:rPr lang="en-US" sz="6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p>
        </p:txBody>
      </p:sp>
      <p:sp>
        <p:nvSpPr>
          <p:cNvPr id="3" name="Rectangle 2"/>
          <p:cNvSpPr/>
          <p:nvPr/>
        </p:nvSpPr>
        <p:spPr>
          <a:xfrm>
            <a:off x="2999714" y="3390351"/>
            <a:ext cx="254929" cy="565648"/>
          </a:xfrm>
          <a:prstGeom prst="rect">
            <a:avLst/>
          </a:prstGeom>
          <a:solidFill>
            <a:srgbClr val="366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8873752" y="3390351"/>
            <a:ext cx="254929" cy="565648"/>
          </a:xfrm>
          <a:prstGeom prst="rect">
            <a:avLst/>
          </a:prstGeom>
          <a:solidFill>
            <a:srgbClr val="366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1854681" y="234123"/>
            <a:ext cx="3343736" cy="461665"/>
          </a:xfrm>
          <a:prstGeom prst="rect">
            <a:avLst/>
          </a:prstGeom>
          <a:noFill/>
        </p:spPr>
        <p:txBody>
          <a:bodyPr wrap="none" rtlCol="0">
            <a:spAutoFit/>
          </a:bodyPr>
          <a:lstStyle/>
          <a:p>
            <a:r>
              <a:rPr lang="en-US" sz="2400"/>
              <a:t>Short-Diapause genotype</a:t>
            </a:r>
          </a:p>
        </p:txBody>
      </p:sp>
      <p:sp>
        <p:nvSpPr>
          <p:cNvPr id="70" name="TextBox 69"/>
          <p:cNvSpPr txBox="1"/>
          <p:nvPr/>
        </p:nvSpPr>
        <p:spPr>
          <a:xfrm>
            <a:off x="6708660" y="153592"/>
            <a:ext cx="3276025" cy="461665"/>
          </a:xfrm>
          <a:prstGeom prst="rect">
            <a:avLst/>
          </a:prstGeom>
          <a:noFill/>
        </p:spPr>
        <p:txBody>
          <a:bodyPr wrap="none" rtlCol="0">
            <a:spAutoFit/>
          </a:bodyPr>
          <a:lstStyle/>
          <a:p>
            <a:r>
              <a:rPr lang="en-US" sz="2400"/>
              <a:t>Long-Diapause </a:t>
            </a:r>
            <a:r>
              <a:rPr lang="en-US" sz="2400" dirty="0"/>
              <a:t>genotype</a:t>
            </a:r>
          </a:p>
        </p:txBody>
      </p:sp>
      <p:cxnSp>
        <p:nvCxnSpPr>
          <p:cNvPr id="71" name="Straight Arrow Connector 70"/>
          <p:cNvCxnSpPr>
            <a:stCxn id="70" idx="2"/>
          </p:cNvCxnSpPr>
          <p:nvPr/>
        </p:nvCxnSpPr>
        <p:spPr>
          <a:xfrm flipH="1">
            <a:off x="5602163" y="615257"/>
            <a:ext cx="2744510" cy="1419240"/>
          </a:xfrm>
          <a:prstGeom prst="straightConnector1">
            <a:avLst/>
          </a:prstGeom>
          <a:ln w="38100">
            <a:solidFill>
              <a:srgbClr val="F0746C"/>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957688" y="615257"/>
            <a:ext cx="388986" cy="1125900"/>
          </a:xfrm>
          <a:prstGeom prst="straightConnector1">
            <a:avLst/>
          </a:prstGeom>
          <a:ln w="38100">
            <a:solidFill>
              <a:srgbClr val="F0746C"/>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69" idx="2"/>
          </p:cNvCxnSpPr>
          <p:nvPr/>
        </p:nvCxnSpPr>
        <p:spPr>
          <a:xfrm>
            <a:off x="3526549" y="695788"/>
            <a:ext cx="2793128" cy="1271082"/>
          </a:xfrm>
          <a:prstGeom prst="straightConnector1">
            <a:avLst/>
          </a:prstGeom>
          <a:ln w="38100">
            <a:solidFill>
              <a:srgbClr val="011C57"/>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69" idx="2"/>
          </p:cNvCxnSpPr>
          <p:nvPr/>
        </p:nvCxnSpPr>
        <p:spPr>
          <a:xfrm>
            <a:off x="3526549" y="695788"/>
            <a:ext cx="471034" cy="867214"/>
          </a:xfrm>
          <a:prstGeom prst="straightConnector1">
            <a:avLst/>
          </a:prstGeom>
          <a:ln w="38100">
            <a:solidFill>
              <a:srgbClr val="011C5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4629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2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3" grpId="0" build="allAtOnce"/>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683624095"/>
              </p:ext>
            </p:extLst>
          </p:nvPr>
        </p:nvGraphicFramePr>
        <p:xfrm>
          <a:off x="0" y="0"/>
          <a:ext cx="12192000" cy="60905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p:cNvSpPr/>
          <p:nvPr/>
        </p:nvSpPr>
        <p:spPr>
          <a:xfrm>
            <a:off x="8290796" y="1223341"/>
            <a:ext cx="1118627" cy="861774"/>
          </a:xfrm>
          <a:prstGeom prst="rect">
            <a:avLst/>
          </a:prstGeom>
          <a:noFill/>
        </p:spPr>
        <p:txBody>
          <a:bodyPr wrap="square" lIns="91440" tIns="45720" rIns="91440" bIns="45720">
            <a:spAutoFit/>
          </a:bodyPr>
          <a:lstStyle/>
          <a:p>
            <a:pPr algn="ctr"/>
            <a:r>
              <a:rPr lang="en-US" sz="5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pic>
        <p:nvPicPr>
          <p:cNvPr id="11" name="Picture 10"/>
          <p:cNvPicPr>
            <a:picLocks noChangeAspect="1"/>
          </p:cNvPicPr>
          <p:nvPr/>
        </p:nvPicPr>
        <p:blipFill>
          <a:blip r:embed="rId7"/>
          <a:stretch>
            <a:fillRect/>
          </a:stretch>
        </p:blipFill>
        <p:spPr>
          <a:xfrm>
            <a:off x="8091156" y="3645823"/>
            <a:ext cx="1183051" cy="1152845"/>
          </a:xfrm>
          <a:prstGeom prst="rect">
            <a:avLst/>
          </a:prstGeom>
        </p:spPr>
      </p:pic>
      <p:sp>
        <p:nvSpPr>
          <p:cNvPr id="2" name="Rectangle 1"/>
          <p:cNvSpPr/>
          <p:nvPr/>
        </p:nvSpPr>
        <p:spPr>
          <a:xfrm>
            <a:off x="7053942" y="2773249"/>
            <a:ext cx="5105400" cy="33173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lgn="ctr">
              <a:buFont typeface="Arial" charset="0"/>
              <a:buChar char="•"/>
            </a:pPr>
            <a:r>
              <a:rPr lang="en-US" sz="3600" dirty="0">
                <a:solidFill>
                  <a:schemeClr val="tx1"/>
                </a:solidFill>
              </a:rPr>
              <a:t>Determine thresholds</a:t>
            </a:r>
          </a:p>
          <a:p>
            <a:pPr marL="571500" indent="-571500" algn="ctr">
              <a:buFont typeface="Arial" charset="0"/>
              <a:buChar char="•"/>
            </a:pPr>
            <a:r>
              <a:rPr lang="en-US" sz="3600" dirty="0">
                <a:solidFill>
                  <a:schemeClr val="tx1"/>
                </a:solidFill>
              </a:rPr>
              <a:t>Manipulate stores</a:t>
            </a:r>
          </a:p>
          <a:p>
            <a:pPr marL="571500" indent="-571500" algn="ctr">
              <a:buFont typeface="Arial" charset="0"/>
              <a:buChar char="•"/>
            </a:pPr>
            <a:r>
              <a:rPr lang="en-US" sz="3600" dirty="0">
                <a:solidFill>
                  <a:schemeClr val="tx1"/>
                </a:solidFill>
              </a:rPr>
              <a:t>Reduce populations</a:t>
            </a:r>
          </a:p>
        </p:txBody>
      </p:sp>
      <p:pic>
        <p:nvPicPr>
          <p:cNvPr id="18" name="Picture 17">
            <a:extLst>
              <a:ext uri="{FF2B5EF4-FFF2-40B4-BE49-F238E27FC236}">
                <a16:creationId xmlns:a16="http://schemas.microsoft.com/office/drawing/2014/main" xmlns="" id="{E64E42F0-BF7C-45CA-A122-88C9742AFE63}"/>
              </a:ext>
            </a:extLst>
          </p:cNvPr>
          <p:cNvPicPr>
            <a:picLocks noChangeAspect="1"/>
          </p:cNvPicPr>
          <p:nvPr/>
        </p:nvPicPr>
        <p:blipFill rotWithShape="1">
          <a:blip r:embed="rId8"/>
          <a:srcRect l="3433" t="5893" r="12083" b="8959"/>
          <a:stretch/>
        </p:blipFill>
        <p:spPr>
          <a:xfrm>
            <a:off x="611296" y="166095"/>
            <a:ext cx="6156492" cy="4307233"/>
          </a:xfrm>
          <a:prstGeom prst="rect">
            <a:avLst/>
          </a:prstGeom>
        </p:spPr>
      </p:pic>
      <p:sp>
        <p:nvSpPr>
          <p:cNvPr id="19" name="Left Bracket 18">
            <a:extLst>
              <a:ext uri="{FF2B5EF4-FFF2-40B4-BE49-F238E27FC236}">
                <a16:creationId xmlns:a16="http://schemas.microsoft.com/office/drawing/2014/main" xmlns="" id="{D5E7F4E9-B101-46A9-BEF0-AE5D50573C65}"/>
              </a:ext>
            </a:extLst>
          </p:cNvPr>
          <p:cNvSpPr/>
          <p:nvPr/>
        </p:nvSpPr>
        <p:spPr>
          <a:xfrm flipH="1">
            <a:off x="5073290" y="1951372"/>
            <a:ext cx="304103" cy="596109"/>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Left Bracket 19">
            <a:extLst>
              <a:ext uri="{FF2B5EF4-FFF2-40B4-BE49-F238E27FC236}">
                <a16:creationId xmlns:a16="http://schemas.microsoft.com/office/drawing/2014/main" xmlns="" id="{CB69CF8B-7834-49A4-8CE4-2E7003B2B851}"/>
              </a:ext>
            </a:extLst>
          </p:cNvPr>
          <p:cNvSpPr/>
          <p:nvPr/>
        </p:nvSpPr>
        <p:spPr>
          <a:xfrm flipH="1">
            <a:off x="5043561" y="324772"/>
            <a:ext cx="304105" cy="10362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Rectangle 20">
            <a:extLst>
              <a:ext uri="{FF2B5EF4-FFF2-40B4-BE49-F238E27FC236}">
                <a16:creationId xmlns:a16="http://schemas.microsoft.com/office/drawing/2014/main" xmlns="" id="{26B658C0-430D-4E4D-BC1C-E27F94B7C666}"/>
              </a:ext>
            </a:extLst>
          </p:cNvPr>
          <p:cNvSpPr/>
          <p:nvPr/>
        </p:nvSpPr>
        <p:spPr>
          <a:xfrm>
            <a:off x="1536410" y="4489390"/>
            <a:ext cx="2153132" cy="30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Day 1</a:t>
            </a:r>
          </a:p>
        </p:txBody>
      </p:sp>
      <p:sp>
        <p:nvSpPr>
          <p:cNvPr id="22" name="Rectangle 21">
            <a:extLst>
              <a:ext uri="{FF2B5EF4-FFF2-40B4-BE49-F238E27FC236}">
                <a16:creationId xmlns:a16="http://schemas.microsoft.com/office/drawing/2014/main" xmlns="" id="{D2690C2C-D717-43E3-9F36-F5471416A8C9}"/>
              </a:ext>
            </a:extLst>
          </p:cNvPr>
          <p:cNvSpPr/>
          <p:nvPr/>
        </p:nvSpPr>
        <p:spPr>
          <a:xfrm>
            <a:off x="3894908" y="4489390"/>
            <a:ext cx="2153132" cy="30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Wandering Day</a:t>
            </a:r>
          </a:p>
        </p:txBody>
      </p:sp>
      <p:sp>
        <p:nvSpPr>
          <p:cNvPr id="23" name="TextBox 22">
            <a:extLst>
              <a:ext uri="{FF2B5EF4-FFF2-40B4-BE49-F238E27FC236}">
                <a16:creationId xmlns:a16="http://schemas.microsoft.com/office/drawing/2014/main" xmlns="" id="{86C0B246-CDAB-4B0A-BC19-6BDD6C1995AE}"/>
              </a:ext>
            </a:extLst>
          </p:cNvPr>
          <p:cNvSpPr txBox="1"/>
          <p:nvPr/>
        </p:nvSpPr>
        <p:spPr>
          <a:xfrm>
            <a:off x="5448546" y="512779"/>
            <a:ext cx="1378205" cy="664987"/>
          </a:xfrm>
          <a:prstGeom prst="rect">
            <a:avLst/>
          </a:prstGeom>
          <a:noFill/>
        </p:spPr>
        <p:txBody>
          <a:bodyPr wrap="square" rtlCol="0">
            <a:spAutoFit/>
          </a:bodyPr>
          <a:lstStyle/>
          <a:p>
            <a:r>
              <a:rPr lang="en-US" dirty="0"/>
              <a:t>Diapause Treatment</a:t>
            </a:r>
          </a:p>
        </p:txBody>
      </p:sp>
      <p:sp>
        <p:nvSpPr>
          <p:cNvPr id="26" name="TextBox 25">
            <a:extLst>
              <a:ext uri="{FF2B5EF4-FFF2-40B4-BE49-F238E27FC236}">
                <a16:creationId xmlns:a16="http://schemas.microsoft.com/office/drawing/2014/main" xmlns="" id="{DFA9A6AA-0654-4377-95AC-7461675DD1BC}"/>
              </a:ext>
            </a:extLst>
          </p:cNvPr>
          <p:cNvSpPr txBox="1"/>
          <p:nvPr/>
        </p:nvSpPr>
        <p:spPr>
          <a:xfrm>
            <a:off x="5470480" y="1865360"/>
            <a:ext cx="1155120" cy="923330"/>
          </a:xfrm>
          <a:prstGeom prst="rect">
            <a:avLst/>
          </a:prstGeom>
          <a:noFill/>
        </p:spPr>
        <p:txBody>
          <a:bodyPr wrap="square" rtlCol="0">
            <a:spAutoFit/>
          </a:bodyPr>
          <a:lstStyle/>
          <a:p>
            <a:r>
              <a:rPr lang="en-US" dirty="0"/>
              <a:t>Non Diapause Treatment</a:t>
            </a:r>
          </a:p>
        </p:txBody>
      </p:sp>
      <p:sp>
        <p:nvSpPr>
          <p:cNvPr id="27" name="Rectangle 26">
            <a:extLst>
              <a:ext uri="{FF2B5EF4-FFF2-40B4-BE49-F238E27FC236}">
                <a16:creationId xmlns:a16="http://schemas.microsoft.com/office/drawing/2014/main" xmlns="" id="{AB802396-4089-4F63-A487-16446CEB255F}"/>
              </a:ext>
            </a:extLst>
          </p:cNvPr>
          <p:cNvSpPr/>
          <p:nvPr/>
        </p:nvSpPr>
        <p:spPr>
          <a:xfrm>
            <a:off x="157826" y="1155353"/>
            <a:ext cx="395762"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tx1"/>
                </a:solidFill>
              </a:rPr>
              <a:t>Lipid Mass (g)</a:t>
            </a:r>
          </a:p>
        </p:txBody>
      </p:sp>
      <p:sp>
        <p:nvSpPr>
          <p:cNvPr id="28" name="Rectangle 27">
            <a:extLst>
              <a:ext uri="{FF2B5EF4-FFF2-40B4-BE49-F238E27FC236}">
                <a16:creationId xmlns:a16="http://schemas.microsoft.com/office/drawing/2014/main" xmlns="" id="{94DEF297-A409-4BF0-969C-F8E3EDE77CA4}"/>
              </a:ext>
            </a:extLst>
          </p:cNvPr>
          <p:cNvSpPr/>
          <p:nvPr/>
        </p:nvSpPr>
        <p:spPr>
          <a:xfrm>
            <a:off x="1228307" y="470196"/>
            <a:ext cx="351736" cy="176463"/>
          </a:xfrm>
          <a:prstGeom prst="rect">
            <a:avLst/>
          </a:prstGeom>
          <a:solidFill>
            <a:srgbClr val="A25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xmlns="" id="{37B6159A-29B3-4C67-BF59-D51BE73C7170}"/>
              </a:ext>
            </a:extLst>
          </p:cNvPr>
          <p:cNvSpPr/>
          <p:nvPr/>
        </p:nvSpPr>
        <p:spPr>
          <a:xfrm>
            <a:off x="1228306" y="685265"/>
            <a:ext cx="351736" cy="17646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xmlns="" id="{3B5075FE-D9C0-4E28-9EBA-A40144313315}"/>
              </a:ext>
            </a:extLst>
          </p:cNvPr>
          <p:cNvSpPr txBox="1"/>
          <p:nvPr/>
        </p:nvSpPr>
        <p:spPr>
          <a:xfrm>
            <a:off x="1536410" y="343502"/>
            <a:ext cx="1439818" cy="338554"/>
          </a:xfrm>
          <a:prstGeom prst="rect">
            <a:avLst/>
          </a:prstGeom>
          <a:noFill/>
        </p:spPr>
        <p:txBody>
          <a:bodyPr wrap="none" rtlCol="0">
            <a:spAutoFit/>
          </a:bodyPr>
          <a:lstStyle/>
          <a:p>
            <a:r>
              <a:rPr lang="en-US" sz="1600" b="1" dirty="0"/>
              <a:t>Long-Diapause</a:t>
            </a:r>
          </a:p>
        </p:txBody>
      </p:sp>
      <p:sp>
        <p:nvSpPr>
          <p:cNvPr id="31" name="TextBox 30">
            <a:extLst>
              <a:ext uri="{FF2B5EF4-FFF2-40B4-BE49-F238E27FC236}">
                <a16:creationId xmlns:a16="http://schemas.microsoft.com/office/drawing/2014/main" xmlns="" id="{06351348-5B05-42C1-A91B-9378BEF34146}"/>
              </a:ext>
            </a:extLst>
          </p:cNvPr>
          <p:cNvSpPr txBox="1"/>
          <p:nvPr/>
        </p:nvSpPr>
        <p:spPr>
          <a:xfrm>
            <a:off x="1536410" y="581412"/>
            <a:ext cx="1497526" cy="338554"/>
          </a:xfrm>
          <a:prstGeom prst="rect">
            <a:avLst/>
          </a:prstGeom>
          <a:noFill/>
        </p:spPr>
        <p:txBody>
          <a:bodyPr wrap="none" rtlCol="0">
            <a:spAutoFit/>
          </a:bodyPr>
          <a:lstStyle/>
          <a:p>
            <a:r>
              <a:rPr lang="en-US" sz="1600" b="1" dirty="0"/>
              <a:t>Short-Diapause</a:t>
            </a:r>
          </a:p>
        </p:txBody>
      </p:sp>
    </p:spTree>
    <p:extLst>
      <p:ext uri="{BB962C8B-B14F-4D97-AF65-F5344CB8AC3E}">
        <p14:creationId xmlns:p14="http://schemas.microsoft.com/office/powerpoint/2010/main" val="176689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xmlns="" id="{5C80223E-CCE2-4CF6-AFF6-C9D144297C70}"/>
              </a:ext>
            </a:extLst>
          </p:cNvPr>
          <p:cNvPicPr>
            <a:picLocks noGrp="1" noChangeAspect="1"/>
          </p:cNvPicPr>
          <p:nvPr/>
        </p:nvPicPr>
        <p:blipFill rotWithShape="1">
          <a:blip r:embed="rId2" cstate="print">
            <a:extLst>
              <a:ext uri="{28A0092B-C50C-407E-A947-70E740481C1C}">
                <a14:useLocalDpi xmlns:a14="http://schemas.microsoft.com/office/drawing/2010/main" val="0"/>
              </a:ext>
            </a:extLst>
          </a:blip>
          <a:srcRect t="19993" r="6815" b="1480"/>
          <a:stretch/>
        </p:blipFill>
        <p:spPr>
          <a:xfrm>
            <a:off x="0" y="0"/>
            <a:ext cx="12317980" cy="6857990"/>
          </a:xfrm>
          <a:prstGeom prst="rect">
            <a:avLst/>
          </a:prstGeom>
        </p:spPr>
      </p:pic>
      <p:sp>
        <p:nvSpPr>
          <p:cNvPr id="4" name="Title 1">
            <a:extLst>
              <a:ext uri="{FF2B5EF4-FFF2-40B4-BE49-F238E27FC236}">
                <a16:creationId xmlns:a16="http://schemas.microsoft.com/office/drawing/2014/main" xmlns="" id="{F6B769F0-394B-4E76-8C7F-E6E93AC28B07}"/>
              </a:ext>
            </a:extLst>
          </p:cNvPr>
          <p:cNvSpPr>
            <a:spLocks noGrp="1"/>
          </p:cNvSpPr>
          <p:nvPr/>
        </p:nvSpPr>
        <p:spPr>
          <a:xfrm>
            <a:off x="0" y="4651895"/>
            <a:ext cx="3890932" cy="1100839"/>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sz="4800">
                <a:solidFill>
                  <a:srgbClr val="FFFFFF"/>
                </a:solidFill>
              </a:rPr>
              <a:t>Questions?</a:t>
            </a:r>
            <a:endParaRPr lang="en-US" sz="4800">
              <a:solidFill>
                <a:srgbClr val="FFFFFF"/>
              </a:solidFill>
              <a:cs typeface="Calibri"/>
            </a:endParaRPr>
          </a:p>
        </p:txBody>
      </p:sp>
    </p:spTree>
    <p:extLst>
      <p:ext uri="{BB962C8B-B14F-4D97-AF65-F5344CB8AC3E}">
        <p14:creationId xmlns:p14="http://schemas.microsoft.com/office/powerpoint/2010/main" val="9695386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CFCEC02-012C-4C38-A968-4DC395E4A778}"/>
              </a:ext>
            </a:extLst>
          </p:cNvPr>
          <p:cNvPicPr>
            <a:picLocks noChangeAspect="1"/>
          </p:cNvPicPr>
          <p:nvPr/>
        </p:nvPicPr>
        <p:blipFill rotWithShape="1">
          <a:blip r:embed="rId2"/>
          <a:srcRect l="3027" t="6471" r="14070" b="10211"/>
          <a:stretch/>
        </p:blipFill>
        <p:spPr>
          <a:xfrm>
            <a:off x="2259734" y="1230858"/>
            <a:ext cx="8015311" cy="4320856"/>
          </a:xfrm>
          <a:prstGeom prst="rect">
            <a:avLst/>
          </a:prstGeom>
        </p:spPr>
      </p:pic>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1120876" y="176980"/>
            <a:ext cx="9870245" cy="1009665"/>
          </a:xfrm>
        </p:spPr>
        <p:txBody>
          <a:bodyPr>
            <a:normAutofit fontScale="90000"/>
          </a:bodyPr>
          <a:lstStyle/>
          <a:p>
            <a:r>
              <a:rPr lang="en-US" dirty="0"/>
              <a:t>Lean mass higher for </a:t>
            </a:r>
            <a:r>
              <a:rPr lang="en-US" i="1" u="sng" dirty="0"/>
              <a:t>long-diapause</a:t>
            </a:r>
            <a:r>
              <a:rPr lang="en-US" dirty="0"/>
              <a:t> larvae and does not change!</a:t>
            </a:r>
          </a:p>
        </p:txBody>
      </p:sp>
      <p:sp>
        <p:nvSpPr>
          <p:cNvPr id="11" name="Rectangle 10"/>
          <p:cNvSpPr/>
          <p:nvPr/>
        </p:nvSpPr>
        <p:spPr>
          <a:xfrm>
            <a:off x="3190861" y="5563422"/>
            <a:ext cx="1504699" cy="2131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2" name="Rectangle 11"/>
          <p:cNvSpPr/>
          <p:nvPr/>
        </p:nvSpPr>
        <p:spPr>
          <a:xfrm>
            <a:off x="4775365" y="5571455"/>
            <a:ext cx="1707644" cy="1937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3" name="Rectangle 12"/>
          <p:cNvSpPr/>
          <p:nvPr/>
        </p:nvSpPr>
        <p:spPr>
          <a:xfrm>
            <a:off x="8433317" y="5568615"/>
            <a:ext cx="2120557" cy="2131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30</a:t>
            </a:r>
          </a:p>
        </p:txBody>
      </p:sp>
      <p:sp>
        <p:nvSpPr>
          <p:cNvPr id="14" name="Rectangle 13"/>
          <p:cNvSpPr/>
          <p:nvPr/>
        </p:nvSpPr>
        <p:spPr>
          <a:xfrm>
            <a:off x="6562814" y="5550511"/>
            <a:ext cx="1790698" cy="2344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24" name="Rectangle 23"/>
          <p:cNvSpPr/>
          <p:nvPr/>
        </p:nvSpPr>
        <p:spPr>
          <a:xfrm>
            <a:off x="1789403" y="2755330"/>
            <a:ext cx="342779" cy="19538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31" name="TextBox 30">
            <a:extLst>
              <a:ext uri="{FF2B5EF4-FFF2-40B4-BE49-F238E27FC236}">
                <a16:creationId xmlns:a16="http://schemas.microsoft.com/office/drawing/2014/main" xmlns="" id="{3E5FE2F2-B200-4A07-8610-694735992AEE}"/>
              </a:ext>
            </a:extLst>
          </p:cNvPr>
          <p:cNvSpPr txBox="1"/>
          <p:nvPr/>
        </p:nvSpPr>
        <p:spPr>
          <a:xfrm>
            <a:off x="9493595" y="2766988"/>
            <a:ext cx="1439818" cy="338554"/>
          </a:xfrm>
          <a:prstGeom prst="rect">
            <a:avLst/>
          </a:prstGeom>
          <a:noFill/>
        </p:spPr>
        <p:txBody>
          <a:bodyPr wrap="none" rtlCol="0">
            <a:spAutoFit/>
          </a:bodyPr>
          <a:lstStyle/>
          <a:p>
            <a:r>
              <a:rPr lang="en-US" sz="1600" b="1" dirty="0"/>
              <a:t>Long-Diapause</a:t>
            </a:r>
          </a:p>
        </p:txBody>
      </p:sp>
      <p:sp>
        <p:nvSpPr>
          <p:cNvPr id="32" name="TextBox 31">
            <a:extLst>
              <a:ext uri="{FF2B5EF4-FFF2-40B4-BE49-F238E27FC236}">
                <a16:creationId xmlns:a16="http://schemas.microsoft.com/office/drawing/2014/main" xmlns="" id="{668FD3BE-A54D-4805-A9F2-50F959C485A2}"/>
              </a:ext>
            </a:extLst>
          </p:cNvPr>
          <p:cNvSpPr txBox="1"/>
          <p:nvPr/>
        </p:nvSpPr>
        <p:spPr>
          <a:xfrm>
            <a:off x="9493595" y="4370609"/>
            <a:ext cx="1497526" cy="338554"/>
          </a:xfrm>
          <a:prstGeom prst="rect">
            <a:avLst/>
          </a:prstGeom>
          <a:noFill/>
        </p:spPr>
        <p:txBody>
          <a:bodyPr wrap="none" rtlCol="0">
            <a:spAutoFit/>
          </a:bodyPr>
          <a:lstStyle/>
          <a:p>
            <a:r>
              <a:rPr lang="en-US" sz="1600" b="1" dirty="0"/>
              <a:t>Short-Diapause</a:t>
            </a:r>
          </a:p>
        </p:txBody>
      </p:sp>
      <p:sp>
        <p:nvSpPr>
          <p:cNvPr id="33" name="TextBox 32">
            <a:extLst>
              <a:ext uri="{FF2B5EF4-FFF2-40B4-BE49-F238E27FC236}">
                <a16:creationId xmlns:a16="http://schemas.microsoft.com/office/drawing/2014/main" xmlns="" id="{8D87A8FC-551F-4D50-AC83-9DB7957EB54E}"/>
              </a:ext>
            </a:extLst>
          </p:cNvPr>
          <p:cNvSpPr txBox="1"/>
          <p:nvPr/>
        </p:nvSpPr>
        <p:spPr>
          <a:xfrm>
            <a:off x="233265" y="6138041"/>
            <a:ext cx="3748142" cy="307777"/>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(Lean Mass ～ Diapause genotype + Sample Day)</a:t>
            </a:r>
          </a:p>
        </p:txBody>
      </p:sp>
      <p:sp>
        <p:nvSpPr>
          <p:cNvPr id="35" name="TextBox 34">
            <a:extLst>
              <a:ext uri="{FF2B5EF4-FFF2-40B4-BE49-F238E27FC236}">
                <a16:creationId xmlns:a16="http://schemas.microsoft.com/office/drawing/2014/main" xmlns="" id="{13BC9FE1-27D9-4325-A268-C1B2F85CBD00}"/>
              </a:ext>
            </a:extLst>
          </p:cNvPr>
          <p:cNvSpPr txBox="1"/>
          <p:nvPr/>
        </p:nvSpPr>
        <p:spPr>
          <a:xfrm>
            <a:off x="9366043" y="2579770"/>
            <a:ext cx="338554" cy="461665"/>
          </a:xfrm>
          <a:prstGeom prst="rect">
            <a:avLst/>
          </a:prstGeom>
          <a:noFill/>
        </p:spPr>
        <p:txBody>
          <a:bodyPr wrap="none" rtlCol="0">
            <a:spAutoFit/>
          </a:bodyPr>
          <a:lstStyle/>
          <a:p>
            <a:r>
              <a:rPr lang="en-US" sz="2400" b="1" dirty="0"/>
              <a:t>*</a:t>
            </a:r>
          </a:p>
        </p:txBody>
      </p:sp>
      <p:sp>
        <p:nvSpPr>
          <p:cNvPr id="36" name="TextBox 35">
            <a:extLst>
              <a:ext uri="{FF2B5EF4-FFF2-40B4-BE49-F238E27FC236}">
                <a16:creationId xmlns:a16="http://schemas.microsoft.com/office/drawing/2014/main" xmlns="" id="{D794C9FC-7E27-4386-9E5E-E831204FF15F}"/>
              </a:ext>
            </a:extLst>
          </p:cNvPr>
          <p:cNvSpPr txBox="1"/>
          <p:nvPr/>
        </p:nvSpPr>
        <p:spPr>
          <a:xfrm>
            <a:off x="7763264" y="1934887"/>
            <a:ext cx="3544112" cy="523220"/>
          </a:xfrm>
          <a:prstGeom prst="rect">
            <a:avLst/>
          </a:prstGeom>
          <a:noFill/>
        </p:spPr>
        <p:txBody>
          <a:bodyPr wrap="none" rtlCol="0">
            <a:spAutoFit/>
          </a:bodyPr>
          <a:lstStyle/>
          <a:p>
            <a:r>
              <a:rPr lang="en-US" sz="1400" dirty="0"/>
              <a:t>Diapause Genotype:</a:t>
            </a:r>
          </a:p>
          <a:p>
            <a:pPr marL="171450" indent="-171450">
              <a:buFont typeface="Arial" panose="020B0604020202020204" pitchFamily="34" charset="0"/>
              <a:buChar char="•"/>
            </a:pPr>
            <a:r>
              <a:rPr lang="en-US" sz="1400" dirty="0"/>
              <a:t>t-value= 2.450, </a:t>
            </a:r>
            <a:r>
              <a:rPr lang="en-US" sz="1400" dirty="0" err="1"/>
              <a:t>Df</a:t>
            </a:r>
            <a:r>
              <a:rPr lang="en-US" sz="1400" dirty="0"/>
              <a:t>= 10.737, p-value= 0.0328</a:t>
            </a:r>
          </a:p>
        </p:txBody>
      </p:sp>
    </p:spTree>
    <p:extLst>
      <p:ext uri="{BB962C8B-B14F-4D97-AF65-F5344CB8AC3E}">
        <p14:creationId xmlns:p14="http://schemas.microsoft.com/office/powerpoint/2010/main" val="106961143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50219"/>
          <a:stretch/>
        </p:blipFill>
        <p:spPr>
          <a:xfrm>
            <a:off x="0" y="1657223"/>
            <a:ext cx="12191999" cy="4559186"/>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0" y="6550223"/>
            <a:ext cx="7438506" cy="307777"/>
          </a:xfrm>
          <a:prstGeom prst="rect">
            <a:avLst/>
          </a:prstGeom>
          <a:noFill/>
        </p:spPr>
        <p:txBody>
          <a:bodyPr wrap="square" rtlCol="0">
            <a:spAutoFit/>
          </a:bodyPr>
          <a:lstStyle/>
          <a:p>
            <a:r>
              <a:rPr lang="en-US" sz="1400" dirty="0"/>
              <a:t>Purdue Climate Change </a:t>
            </a:r>
            <a:r>
              <a:rPr lang="en-US" sz="1400"/>
              <a:t>Research Center, </a:t>
            </a:r>
            <a:r>
              <a:rPr lang="en-US" sz="1400" dirty="0" err="1"/>
              <a:t>Diffenbaugh</a:t>
            </a:r>
            <a:r>
              <a:rPr lang="en-US" sz="1400" dirty="0"/>
              <a:t>, N. et al. </a:t>
            </a:r>
            <a:r>
              <a:rPr lang="en-US" sz="1400" dirty="0" err="1"/>
              <a:t>Envirn</a:t>
            </a:r>
            <a:r>
              <a:rPr lang="en-US" sz="1400" dirty="0"/>
              <a:t> </a:t>
            </a:r>
            <a:r>
              <a:rPr lang="en-US" sz="1400" dirty="0" err="1"/>
              <a:t>Resrch</a:t>
            </a:r>
            <a:r>
              <a:rPr lang="en-US" sz="1400" dirty="0"/>
              <a:t> </a:t>
            </a:r>
            <a:r>
              <a:rPr lang="en-US" sz="1400" dirty="0" err="1"/>
              <a:t>Ltrs</a:t>
            </a:r>
            <a:r>
              <a:rPr lang="en-US" sz="1400" dirty="0"/>
              <a:t>, 2008;3 </a:t>
            </a:r>
          </a:p>
        </p:txBody>
      </p:sp>
      <p:cxnSp>
        <p:nvCxnSpPr>
          <p:cNvPr id="9" name="Straight Connector 8"/>
          <p:cNvCxnSpPr/>
          <p:nvPr/>
        </p:nvCxnSpPr>
        <p:spPr>
          <a:xfrm>
            <a:off x="6095999" y="1632955"/>
            <a:ext cx="0" cy="4559186"/>
          </a:xfrm>
          <a:prstGeom prst="line">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xmlns="" id="{095E94B4-B217-4760-9941-222CE13BE016}"/>
              </a:ext>
            </a:extLst>
          </p:cNvPr>
          <p:cNvSpPr txBox="1"/>
          <p:nvPr/>
        </p:nvSpPr>
        <p:spPr>
          <a:xfrm>
            <a:off x="276117" y="61685"/>
            <a:ext cx="11660499" cy="123745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algn="ctr"/>
            <a:r>
              <a:rPr lang="en-US" sz="5400" dirty="0"/>
              <a:t>More “space” for European corn borer</a:t>
            </a:r>
            <a:endParaRPr lang="en-US" sz="5400" dirty="0">
              <a:cs typeface="Calibri"/>
            </a:endParaRPr>
          </a:p>
        </p:txBody>
      </p:sp>
      <p:sp>
        <p:nvSpPr>
          <p:cNvPr id="2" name="TextBox 1">
            <a:extLst>
              <a:ext uri="{FF2B5EF4-FFF2-40B4-BE49-F238E27FC236}">
                <a16:creationId xmlns:a16="http://schemas.microsoft.com/office/drawing/2014/main" xmlns="" id="{D43C4340-F0DA-4091-A958-5076DB2D0D34}"/>
              </a:ext>
            </a:extLst>
          </p:cNvPr>
          <p:cNvSpPr txBox="1"/>
          <p:nvPr/>
        </p:nvSpPr>
        <p:spPr>
          <a:xfrm>
            <a:off x="85411" y="1770967"/>
            <a:ext cx="1435008" cy="830997"/>
          </a:xfrm>
          <a:prstGeom prst="rect">
            <a:avLst/>
          </a:prstGeom>
          <a:noFill/>
        </p:spPr>
        <p:txBody>
          <a:bodyPr wrap="none" rtlCol="0">
            <a:spAutoFit/>
          </a:bodyPr>
          <a:lstStyle/>
          <a:p>
            <a:r>
              <a:rPr lang="en-US" sz="4800" b="1" dirty="0"/>
              <a:t>2008</a:t>
            </a:r>
          </a:p>
        </p:txBody>
      </p:sp>
      <p:sp>
        <p:nvSpPr>
          <p:cNvPr id="10" name="TextBox 9">
            <a:extLst>
              <a:ext uri="{FF2B5EF4-FFF2-40B4-BE49-F238E27FC236}">
                <a16:creationId xmlns:a16="http://schemas.microsoft.com/office/drawing/2014/main" xmlns="" id="{A96AF3A6-5791-4E8A-B2AE-5E8A1B960F32}"/>
              </a:ext>
            </a:extLst>
          </p:cNvPr>
          <p:cNvSpPr txBox="1"/>
          <p:nvPr/>
        </p:nvSpPr>
        <p:spPr>
          <a:xfrm>
            <a:off x="6181411" y="1770967"/>
            <a:ext cx="1435008" cy="830997"/>
          </a:xfrm>
          <a:prstGeom prst="rect">
            <a:avLst/>
          </a:prstGeom>
          <a:noFill/>
        </p:spPr>
        <p:txBody>
          <a:bodyPr wrap="none" rtlCol="0">
            <a:spAutoFit/>
          </a:bodyPr>
          <a:lstStyle/>
          <a:p>
            <a:r>
              <a:rPr lang="en-US" sz="4800" b="1" dirty="0"/>
              <a:t>2100</a:t>
            </a:r>
          </a:p>
        </p:txBody>
      </p:sp>
    </p:spTree>
    <p:extLst>
      <p:ext uri="{BB962C8B-B14F-4D97-AF65-F5344CB8AC3E}">
        <p14:creationId xmlns:p14="http://schemas.microsoft.com/office/powerpoint/2010/main" val="1904084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9">
            <a:extLst>
              <a:ext uri="{FF2B5EF4-FFF2-40B4-BE49-F238E27FC236}">
                <a16:creationId xmlns:a16="http://schemas.microsoft.com/office/drawing/2014/main" xmlns="" id="{2EC643FA-4159-43F6-9F4B-C564015479BC}"/>
              </a:ext>
            </a:extLst>
          </p:cNvPr>
          <p:cNvGraphicFramePr/>
          <p:nvPr>
            <p:extLst/>
          </p:nvPr>
        </p:nvGraphicFramePr>
        <p:xfrm>
          <a:off x="876924" y="1236948"/>
          <a:ext cx="10395600" cy="23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xmlns="" id="{146C499D-4E54-4B65-BBAE-6F426C07FD68}"/>
              </a:ext>
            </a:extLst>
          </p:cNvPr>
          <p:cNvSpPr/>
          <p:nvPr/>
        </p:nvSpPr>
        <p:spPr>
          <a:xfrm>
            <a:off x="876924" y="453196"/>
            <a:ext cx="2907396" cy="96444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cs typeface="Calibri"/>
              </a:rPr>
              <a:t>Accumulation</a:t>
            </a:r>
          </a:p>
        </p:txBody>
      </p:sp>
      <p:sp>
        <p:nvSpPr>
          <p:cNvPr id="6" name="Rectangle 5">
            <a:extLst>
              <a:ext uri="{FF2B5EF4-FFF2-40B4-BE49-F238E27FC236}">
                <a16:creationId xmlns:a16="http://schemas.microsoft.com/office/drawing/2014/main" xmlns="" id="{F822F6F3-E2E0-48E6-B17A-5D93B9BFF70C}"/>
              </a:ext>
            </a:extLst>
          </p:cNvPr>
          <p:cNvSpPr/>
          <p:nvPr/>
        </p:nvSpPr>
        <p:spPr>
          <a:xfrm>
            <a:off x="3784320" y="453196"/>
            <a:ext cx="7488204" cy="96444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Calibri"/>
              </a:rPr>
              <a:t>Depletion</a:t>
            </a:r>
          </a:p>
        </p:txBody>
      </p:sp>
      <p:sp>
        <p:nvSpPr>
          <p:cNvPr id="14" name="Up Arrow Callout 13"/>
          <p:cNvSpPr/>
          <p:nvPr/>
        </p:nvSpPr>
        <p:spPr>
          <a:xfrm>
            <a:off x="876924" y="1645004"/>
            <a:ext cx="2907396" cy="4955821"/>
          </a:xfrm>
          <a:prstGeom prst="upArrowCallout">
            <a:avLst>
              <a:gd name="adj1" fmla="val 9958"/>
              <a:gd name="adj2" fmla="val 0"/>
              <a:gd name="adj3" fmla="val 50400"/>
              <a:gd name="adj4" fmla="val 90811"/>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u="sng" dirty="0">
                <a:solidFill>
                  <a:schemeClr val="tx1"/>
                </a:solidFill>
              </a:rPr>
              <a:t>Diapause programming </a:t>
            </a:r>
            <a:r>
              <a:rPr lang="en-US" sz="3200" dirty="0"/>
              <a:t>and the </a:t>
            </a:r>
            <a:r>
              <a:rPr lang="en-US" sz="3200" b="1" u="sng" dirty="0">
                <a:solidFill>
                  <a:schemeClr val="tx1"/>
                </a:solidFill>
              </a:rPr>
              <a:t>long diapause </a:t>
            </a:r>
            <a:r>
              <a:rPr lang="en-US" sz="3200" dirty="0"/>
              <a:t>genotype lead to </a:t>
            </a:r>
            <a:r>
              <a:rPr lang="en-US" sz="3200" b="1" i="1" u="sng" dirty="0">
                <a:solidFill>
                  <a:schemeClr val="tx1"/>
                </a:solidFill>
              </a:rPr>
              <a:t>increased body mass</a:t>
            </a:r>
          </a:p>
        </p:txBody>
      </p:sp>
      <p:sp>
        <p:nvSpPr>
          <p:cNvPr id="16" name="Up Arrow Callout 15"/>
          <p:cNvSpPr/>
          <p:nvPr/>
        </p:nvSpPr>
        <p:spPr>
          <a:xfrm>
            <a:off x="4142508" y="3685309"/>
            <a:ext cx="6982691" cy="1677522"/>
          </a:xfrm>
          <a:prstGeom prst="upArrowCallout">
            <a:avLst>
              <a:gd name="adj1" fmla="val 9958"/>
              <a:gd name="adj2" fmla="val 0"/>
              <a:gd name="adj3" fmla="val 11325"/>
              <a:gd name="adj4" fmla="val 8867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During diapause the rate of lipid depletion </a:t>
            </a:r>
            <a:r>
              <a:rPr lang="en-US" sz="3200" b="1" i="1" u="sng" dirty="0"/>
              <a:t>MAY</a:t>
            </a:r>
            <a:r>
              <a:rPr lang="en-US" sz="3200" b="1" i="1" dirty="0"/>
              <a:t> </a:t>
            </a:r>
            <a:r>
              <a:rPr lang="en-US" sz="3200" dirty="0"/>
              <a:t>be directly related to diapause length</a:t>
            </a:r>
          </a:p>
        </p:txBody>
      </p:sp>
    </p:spTree>
    <p:extLst>
      <p:ext uri="{BB962C8B-B14F-4D97-AF65-F5344CB8AC3E}">
        <p14:creationId xmlns:p14="http://schemas.microsoft.com/office/powerpoint/2010/main" val="682822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0400" y="1803400"/>
            <a:ext cx="3251200" cy="3251200"/>
          </a:xfrm>
          <a:prstGeom prst="rect">
            <a:avLst/>
          </a:prstGeom>
        </p:spPr>
      </p:pic>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57806" y="530678"/>
            <a:ext cx="11076387" cy="5796643"/>
          </a:xfrm>
        </p:spPr>
      </p:pic>
      <p:sp>
        <p:nvSpPr>
          <p:cNvPr id="10" name="Title 1"/>
          <p:cNvSpPr>
            <a:spLocks noGrp="1"/>
          </p:cNvSpPr>
          <p:nvPr>
            <p:ph type="title"/>
          </p:nvPr>
        </p:nvSpPr>
        <p:spPr>
          <a:xfrm>
            <a:off x="1216935" y="728889"/>
            <a:ext cx="9984468" cy="675367"/>
          </a:xfrm>
        </p:spPr>
        <p:txBody>
          <a:bodyPr>
            <a:normAutofit/>
          </a:bodyPr>
          <a:lstStyle/>
          <a:p>
            <a:pPr fontAlgn="base"/>
            <a:r>
              <a:rPr lang="en-US" sz="3600" b="1" dirty="0"/>
              <a:t>Global Temperature Projections</a:t>
            </a:r>
          </a:p>
        </p:txBody>
      </p:sp>
      <p:sp>
        <p:nvSpPr>
          <p:cNvPr id="7" name="Left Arrow 6"/>
          <p:cNvSpPr/>
          <p:nvPr/>
        </p:nvSpPr>
        <p:spPr>
          <a:xfrm rot="20044201" flipH="1">
            <a:off x="4567587" y="4415819"/>
            <a:ext cx="6173902" cy="1251240"/>
          </a:xfrm>
          <a:prstGeom prst="leftArrow">
            <a:avLst/>
          </a:prstGeom>
          <a:ln w="3810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solidFill>
                  <a:sysClr val="windowText" lastClr="000000"/>
                </a:solidFill>
              </a:rPr>
              <a:t>Increase between 1.1°C and 5°C</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3503875" cy="675369"/>
          </a:xfrm>
          <a:prstGeom prst="rect">
            <a:avLst/>
          </a:prstGeom>
        </p:spPr>
      </p:pic>
      <p:sp>
        <p:nvSpPr>
          <p:cNvPr id="8" name="Rectangle 7"/>
          <p:cNvSpPr/>
          <p:nvPr/>
        </p:nvSpPr>
        <p:spPr>
          <a:xfrm>
            <a:off x="0" y="4250724"/>
            <a:ext cx="12192000" cy="2607276"/>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Changes</a:t>
            </a:r>
          </a:p>
          <a:p>
            <a:pPr marL="858838" indent="-292100" algn="ctr">
              <a:buFont typeface="Arial" panose="020B0604020202020204" pitchFamily="34" charset="0"/>
              <a:buChar char="•"/>
              <a:tabLst>
                <a:tab pos="11366500" algn="l"/>
              </a:tabLst>
            </a:pPr>
            <a:r>
              <a:rPr lang="en-US" sz="3600" dirty="0">
                <a:solidFill>
                  <a:schemeClr val="tx1"/>
                </a:solidFill>
              </a:rPr>
              <a:t>Longer growing seasons</a:t>
            </a:r>
          </a:p>
          <a:p>
            <a:pPr marL="858838" indent="-292100" algn="ctr">
              <a:buFont typeface="Arial" panose="020B0604020202020204" pitchFamily="34" charset="0"/>
              <a:buChar char="•"/>
              <a:tabLst>
                <a:tab pos="11366500" algn="l"/>
              </a:tabLst>
            </a:pPr>
            <a:r>
              <a:rPr lang="en-US" sz="3600" dirty="0">
                <a:solidFill>
                  <a:schemeClr val="tx1"/>
                </a:solidFill>
              </a:rPr>
              <a:t>Shorter and warmer winters</a:t>
            </a:r>
          </a:p>
        </p:txBody>
      </p:sp>
    </p:spTree>
    <p:extLst>
      <p:ext uri="{BB962C8B-B14F-4D97-AF65-F5344CB8AC3E}">
        <p14:creationId xmlns:p14="http://schemas.microsoft.com/office/powerpoint/2010/main" val="1633800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5"/>
          <p:cNvSpPr/>
          <p:nvPr/>
        </p:nvSpPr>
        <p:spPr>
          <a:xfrm>
            <a:off x="5227314" y="1735810"/>
            <a:ext cx="1702530" cy="1717016"/>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11C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25" name="Freeform 24"/>
          <p:cNvSpPr/>
          <p:nvPr/>
        </p:nvSpPr>
        <p:spPr>
          <a:xfrm>
            <a:off x="3981920" y="1735810"/>
            <a:ext cx="1702530" cy="1717016"/>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27" name="Freeform 26"/>
          <p:cNvSpPr/>
          <p:nvPr/>
        </p:nvSpPr>
        <p:spPr>
          <a:xfrm>
            <a:off x="6472707" y="1771971"/>
            <a:ext cx="1702530" cy="1717016"/>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21" name="Rectangle 20"/>
          <p:cNvSpPr/>
          <p:nvPr/>
        </p:nvSpPr>
        <p:spPr>
          <a:xfrm>
            <a:off x="953539" y="4098471"/>
            <a:ext cx="10298878" cy="2498273"/>
          </a:xfrm>
          <a:prstGeom prst="rect">
            <a:avLst/>
          </a:prstGeom>
        </p:spPr>
        <p:txBody>
          <a:bodyPr wrap="square">
            <a:normAutofit/>
          </a:bodyPr>
          <a:lstStyle/>
          <a:p>
            <a:pPr marL="285750" indent="-285750">
              <a:buFont typeface="Arial"/>
              <a:buChar char="•"/>
            </a:pPr>
            <a:r>
              <a:rPr lang="en-US" sz="3600" b="1" dirty="0">
                <a:cs typeface="Calibri"/>
              </a:rPr>
              <a:t>Could European corn borers do better as climate changes?</a:t>
            </a:r>
          </a:p>
          <a:p>
            <a:pPr marL="742950" lvl="1" indent="-285750">
              <a:buFont typeface="Arial"/>
              <a:buChar char="•"/>
            </a:pPr>
            <a:r>
              <a:rPr lang="en-US" sz="3600" dirty="0">
                <a:cs typeface="Calibri"/>
              </a:rPr>
              <a:t>Population Size</a:t>
            </a:r>
          </a:p>
        </p:txBody>
      </p:sp>
      <p:graphicFrame>
        <p:nvGraphicFramePr>
          <p:cNvPr id="41" name="Table 40">
            <a:extLst>
              <a:ext uri="{FF2B5EF4-FFF2-40B4-BE49-F238E27FC236}">
                <a16:creationId xmlns:a16="http://schemas.microsoft.com/office/drawing/2014/main" xmlns=""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a16="http://schemas.microsoft.com/office/drawing/2014/main" xmlns="" val="20000"/>
                    </a:ext>
                  </a:extLst>
                </a:gridCol>
                <a:gridCol w="1018873">
                  <a:extLst>
                    <a:ext uri="{9D8B030D-6E8A-4147-A177-3AD203B41FA5}">
                      <a16:colId xmlns:a16="http://schemas.microsoft.com/office/drawing/2014/main" xmlns="" val="20001"/>
                    </a:ext>
                  </a:extLst>
                </a:gridCol>
                <a:gridCol w="1018873">
                  <a:extLst>
                    <a:ext uri="{9D8B030D-6E8A-4147-A177-3AD203B41FA5}">
                      <a16:colId xmlns:a16="http://schemas.microsoft.com/office/drawing/2014/main" xmlns="" val="20002"/>
                    </a:ext>
                  </a:extLst>
                </a:gridCol>
                <a:gridCol w="1018873">
                  <a:extLst>
                    <a:ext uri="{9D8B030D-6E8A-4147-A177-3AD203B41FA5}">
                      <a16:colId xmlns:a16="http://schemas.microsoft.com/office/drawing/2014/main" xmlns="" val="20003"/>
                    </a:ext>
                  </a:extLst>
                </a:gridCol>
                <a:gridCol w="1018873">
                  <a:extLst>
                    <a:ext uri="{9D8B030D-6E8A-4147-A177-3AD203B41FA5}">
                      <a16:colId xmlns:a16="http://schemas.microsoft.com/office/drawing/2014/main" xmlns="" val="20004"/>
                    </a:ext>
                  </a:extLst>
                </a:gridCol>
                <a:gridCol w="1018873">
                  <a:extLst>
                    <a:ext uri="{9D8B030D-6E8A-4147-A177-3AD203B41FA5}">
                      <a16:colId xmlns:a16="http://schemas.microsoft.com/office/drawing/2014/main" xmlns="" val="20005"/>
                    </a:ext>
                  </a:extLst>
                </a:gridCol>
                <a:gridCol w="1018873">
                  <a:extLst>
                    <a:ext uri="{9D8B030D-6E8A-4147-A177-3AD203B41FA5}">
                      <a16:colId xmlns:a16="http://schemas.microsoft.com/office/drawing/2014/main" xmlns="" val="20006"/>
                    </a:ext>
                  </a:extLst>
                </a:gridCol>
                <a:gridCol w="1018873">
                  <a:extLst>
                    <a:ext uri="{9D8B030D-6E8A-4147-A177-3AD203B41FA5}">
                      <a16:colId xmlns:a16="http://schemas.microsoft.com/office/drawing/2014/main" xmlns="" val="20007"/>
                    </a:ext>
                  </a:extLst>
                </a:gridCol>
                <a:gridCol w="1018873">
                  <a:extLst>
                    <a:ext uri="{9D8B030D-6E8A-4147-A177-3AD203B41FA5}">
                      <a16:colId xmlns:a16="http://schemas.microsoft.com/office/drawing/2014/main" xmlns="" val="20008"/>
                    </a:ext>
                  </a:extLst>
                </a:gridCol>
                <a:gridCol w="1018873">
                  <a:extLst>
                    <a:ext uri="{9D8B030D-6E8A-4147-A177-3AD203B41FA5}">
                      <a16:colId xmlns:a16="http://schemas.microsoft.com/office/drawing/2014/main" xmlns="" val="20009"/>
                    </a:ext>
                  </a:extLst>
                </a:gridCol>
                <a:gridCol w="1018873">
                  <a:extLst>
                    <a:ext uri="{9D8B030D-6E8A-4147-A177-3AD203B41FA5}">
                      <a16:colId xmlns:a16="http://schemas.microsoft.com/office/drawing/2014/main" xmlns="" val="20010"/>
                    </a:ext>
                  </a:extLst>
                </a:gridCol>
                <a:gridCol w="1018873">
                  <a:extLst>
                    <a:ext uri="{9D8B030D-6E8A-4147-A177-3AD203B41FA5}">
                      <a16:colId xmlns:a16="http://schemas.microsoft.com/office/drawing/2014/main" xmlns=""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xmlns="" val="10000"/>
                  </a:ext>
                </a:extLst>
              </a:tr>
            </a:tbl>
          </a:graphicData>
        </a:graphic>
      </p:graphicFrame>
      <p:sp>
        <p:nvSpPr>
          <p:cNvPr id="7" name="Title 1">
            <a:extLst>
              <a:ext uri="{FF2B5EF4-FFF2-40B4-BE49-F238E27FC236}">
                <a16:creationId xmlns:a16="http://schemas.microsoft.com/office/drawing/2014/main" xmlns="" id="{F75467B7-64DE-4A80-8323-D66E442A0E2C}"/>
              </a:ext>
            </a:extLst>
          </p:cNvPr>
          <p:cNvSpPr>
            <a:spLocks noGrp="1"/>
          </p:cNvSpPr>
          <p:nvPr>
            <p:ph type="title"/>
          </p:nvPr>
        </p:nvSpPr>
        <p:spPr>
          <a:xfrm>
            <a:off x="1120876" y="176980"/>
            <a:ext cx="9870245" cy="1416357"/>
          </a:xfrm>
        </p:spPr>
        <p:txBody>
          <a:bodyPr>
            <a:normAutofit/>
          </a:bodyPr>
          <a:lstStyle/>
          <a:p>
            <a:r>
              <a:rPr lang="en-US" dirty="0"/>
              <a:t>How could populations increase?</a:t>
            </a:r>
          </a:p>
        </p:txBody>
      </p:sp>
    </p:spTree>
    <p:extLst>
      <p:ext uri="{BB962C8B-B14F-4D97-AF65-F5344CB8AC3E}">
        <p14:creationId xmlns:p14="http://schemas.microsoft.com/office/powerpoint/2010/main" val="4985389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Temperature Determines Insect Activity</a:t>
            </a:r>
          </a:p>
        </p:txBody>
      </p:sp>
      <p:sp>
        <p:nvSpPr>
          <p:cNvPr id="3" name="Content Placeholder 2"/>
          <p:cNvSpPr>
            <a:spLocks noGrp="1"/>
          </p:cNvSpPr>
          <p:nvPr>
            <p:ph idx="1"/>
          </p:nvPr>
        </p:nvSpPr>
        <p:spPr>
          <a:xfrm>
            <a:off x="275573" y="1690687"/>
            <a:ext cx="4421321" cy="4353651"/>
          </a:xfrm>
        </p:spPr>
        <p:txBody>
          <a:bodyPr>
            <a:normAutofit/>
          </a:bodyPr>
          <a:lstStyle/>
          <a:p>
            <a:pPr>
              <a:lnSpc>
                <a:spcPct val="110000"/>
              </a:lnSpc>
            </a:pPr>
            <a:r>
              <a:rPr lang="en-US" sz="3200" dirty="0"/>
              <a:t>Metabolic rate is proportional to external temperatures</a:t>
            </a:r>
          </a:p>
          <a:p>
            <a:r>
              <a:rPr lang="en-US" sz="3200" dirty="0"/>
              <a:t>Increased metabolism increased cricket growth rates.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6894" y="1415239"/>
            <a:ext cx="6721185" cy="48936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 name="Text Box 4"/>
          <p:cNvSpPr txBox="1">
            <a:spLocks noChangeArrowheads="1"/>
          </p:cNvSpPr>
          <p:nvPr/>
        </p:nvSpPr>
        <p:spPr bwMode="auto">
          <a:xfrm>
            <a:off x="8861922" y="6626136"/>
            <a:ext cx="3918651"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x-none" sz="1089" b="1" dirty="0">
                <a:latin typeface="Arial" charset="0"/>
              </a:rPr>
              <a:t>R. F. </a:t>
            </a:r>
            <a:r>
              <a:rPr lang="en-GB" altLang="x-none" sz="1089" b="1" dirty="0" err="1">
                <a:latin typeface="Arial" charset="0"/>
              </a:rPr>
              <a:t>Nespolo</a:t>
            </a:r>
            <a:r>
              <a:rPr lang="en-GB" altLang="x-none" sz="1089" b="1" dirty="0">
                <a:latin typeface="Arial" charset="0"/>
              </a:rPr>
              <a:t> et al. J </a:t>
            </a:r>
            <a:r>
              <a:rPr lang="en-GB" altLang="x-none" sz="1089" b="1" dirty="0" err="1">
                <a:latin typeface="Arial" charset="0"/>
              </a:rPr>
              <a:t>Exp</a:t>
            </a:r>
            <a:r>
              <a:rPr lang="en-GB" altLang="x-none" sz="1089" b="1" dirty="0">
                <a:latin typeface="Arial" charset="0"/>
              </a:rPr>
              <a:t> </a:t>
            </a:r>
            <a:r>
              <a:rPr lang="en-GB" altLang="x-none" sz="1089" b="1" dirty="0" err="1">
                <a:latin typeface="Arial" charset="0"/>
              </a:rPr>
              <a:t>Biol</a:t>
            </a:r>
            <a:r>
              <a:rPr lang="en-GB" altLang="x-none" sz="1089" b="1" dirty="0">
                <a:latin typeface="Arial" charset="0"/>
              </a:rPr>
              <a:t> 2003;206</a:t>
            </a:r>
          </a:p>
        </p:txBody>
      </p:sp>
      <p:sp>
        <p:nvSpPr>
          <p:cNvPr id="6" name="Text Box 1"/>
          <p:cNvSpPr txBox="1">
            <a:spLocks noChangeArrowheads="1"/>
          </p:cNvSpPr>
          <p:nvPr/>
        </p:nvSpPr>
        <p:spPr bwMode="auto">
          <a:xfrm>
            <a:off x="6464595" y="1541721"/>
            <a:ext cx="4569528" cy="2775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9pPr>
          </a:lstStyle>
          <a:p>
            <a:pPr algn="ctr"/>
            <a:r>
              <a:rPr lang="en-GB" altLang="x-none" sz="1452" b="1" dirty="0">
                <a:latin typeface="Arial" charset="0"/>
              </a:rPr>
              <a:t>Oxygen consumption and body mass </a:t>
            </a:r>
            <a:r>
              <a:rPr lang="en-GB" altLang="x-none" sz="1452" b="1">
                <a:latin typeface="Arial" charset="0"/>
              </a:rPr>
              <a:t>in crickets</a:t>
            </a:r>
            <a:endParaRPr lang="en-GB" altLang="x-none" sz="1452" b="1" dirty="0">
              <a:latin typeface="Arial" charset="0"/>
            </a:endParaRPr>
          </a:p>
        </p:txBody>
      </p:sp>
    </p:spTree>
    <p:extLst>
      <p:ext uri="{BB962C8B-B14F-4D97-AF65-F5344CB8AC3E}">
        <p14:creationId xmlns:p14="http://schemas.microsoft.com/office/powerpoint/2010/main" val="39562820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5"/>
          <p:cNvSpPr/>
          <p:nvPr/>
        </p:nvSpPr>
        <p:spPr>
          <a:xfrm>
            <a:off x="5227314" y="1735810"/>
            <a:ext cx="1702530" cy="1717016"/>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11C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25" name="Freeform 24"/>
          <p:cNvSpPr/>
          <p:nvPr/>
        </p:nvSpPr>
        <p:spPr>
          <a:xfrm>
            <a:off x="3981920" y="1735810"/>
            <a:ext cx="1702530" cy="1717016"/>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27" name="Freeform 26"/>
          <p:cNvSpPr/>
          <p:nvPr/>
        </p:nvSpPr>
        <p:spPr>
          <a:xfrm>
            <a:off x="6472707" y="1771971"/>
            <a:ext cx="1702530" cy="1717016"/>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21" name="Rectangle 20"/>
          <p:cNvSpPr/>
          <p:nvPr/>
        </p:nvSpPr>
        <p:spPr>
          <a:xfrm>
            <a:off x="953539" y="4098471"/>
            <a:ext cx="10298878" cy="2498273"/>
          </a:xfrm>
          <a:prstGeom prst="rect">
            <a:avLst/>
          </a:prstGeom>
        </p:spPr>
        <p:txBody>
          <a:bodyPr wrap="square">
            <a:normAutofit/>
          </a:bodyPr>
          <a:lstStyle/>
          <a:p>
            <a:pPr marL="285750" indent="-285750">
              <a:buFont typeface="Arial"/>
              <a:buChar char="•"/>
            </a:pPr>
            <a:r>
              <a:rPr lang="en-US" sz="3600" b="1" dirty="0">
                <a:cs typeface="Calibri"/>
              </a:rPr>
              <a:t>Could European corn borers do better as climate changes?</a:t>
            </a:r>
          </a:p>
          <a:p>
            <a:pPr marL="742950" lvl="1" indent="-285750">
              <a:buFont typeface="Arial"/>
              <a:buChar char="•"/>
            </a:pPr>
            <a:r>
              <a:rPr lang="en-US" sz="3600" dirty="0">
                <a:cs typeface="Calibri"/>
              </a:rPr>
              <a:t>Increased Voltinism</a:t>
            </a:r>
          </a:p>
        </p:txBody>
      </p:sp>
      <p:graphicFrame>
        <p:nvGraphicFramePr>
          <p:cNvPr id="41" name="Table 40">
            <a:extLst>
              <a:ext uri="{FF2B5EF4-FFF2-40B4-BE49-F238E27FC236}">
                <a16:creationId xmlns:a16="http://schemas.microsoft.com/office/drawing/2014/main" xmlns=""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a16="http://schemas.microsoft.com/office/drawing/2014/main" xmlns="" val="20000"/>
                    </a:ext>
                  </a:extLst>
                </a:gridCol>
                <a:gridCol w="1018873">
                  <a:extLst>
                    <a:ext uri="{9D8B030D-6E8A-4147-A177-3AD203B41FA5}">
                      <a16:colId xmlns:a16="http://schemas.microsoft.com/office/drawing/2014/main" xmlns="" val="20001"/>
                    </a:ext>
                  </a:extLst>
                </a:gridCol>
                <a:gridCol w="1018873">
                  <a:extLst>
                    <a:ext uri="{9D8B030D-6E8A-4147-A177-3AD203B41FA5}">
                      <a16:colId xmlns:a16="http://schemas.microsoft.com/office/drawing/2014/main" xmlns="" val="20002"/>
                    </a:ext>
                  </a:extLst>
                </a:gridCol>
                <a:gridCol w="1018873">
                  <a:extLst>
                    <a:ext uri="{9D8B030D-6E8A-4147-A177-3AD203B41FA5}">
                      <a16:colId xmlns:a16="http://schemas.microsoft.com/office/drawing/2014/main" xmlns="" val="20003"/>
                    </a:ext>
                  </a:extLst>
                </a:gridCol>
                <a:gridCol w="1018873">
                  <a:extLst>
                    <a:ext uri="{9D8B030D-6E8A-4147-A177-3AD203B41FA5}">
                      <a16:colId xmlns:a16="http://schemas.microsoft.com/office/drawing/2014/main" xmlns="" val="20004"/>
                    </a:ext>
                  </a:extLst>
                </a:gridCol>
                <a:gridCol w="1018873">
                  <a:extLst>
                    <a:ext uri="{9D8B030D-6E8A-4147-A177-3AD203B41FA5}">
                      <a16:colId xmlns:a16="http://schemas.microsoft.com/office/drawing/2014/main" xmlns="" val="20005"/>
                    </a:ext>
                  </a:extLst>
                </a:gridCol>
                <a:gridCol w="1018873">
                  <a:extLst>
                    <a:ext uri="{9D8B030D-6E8A-4147-A177-3AD203B41FA5}">
                      <a16:colId xmlns:a16="http://schemas.microsoft.com/office/drawing/2014/main" xmlns="" val="20006"/>
                    </a:ext>
                  </a:extLst>
                </a:gridCol>
                <a:gridCol w="1018873">
                  <a:extLst>
                    <a:ext uri="{9D8B030D-6E8A-4147-A177-3AD203B41FA5}">
                      <a16:colId xmlns:a16="http://schemas.microsoft.com/office/drawing/2014/main" xmlns="" val="20007"/>
                    </a:ext>
                  </a:extLst>
                </a:gridCol>
                <a:gridCol w="1018873">
                  <a:extLst>
                    <a:ext uri="{9D8B030D-6E8A-4147-A177-3AD203B41FA5}">
                      <a16:colId xmlns:a16="http://schemas.microsoft.com/office/drawing/2014/main" xmlns="" val="20008"/>
                    </a:ext>
                  </a:extLst>
                </a:gridCol>
                <a:gridCol w="1018873">
                  <a:extLst>
                    <a:ext uri="{9D8B030D-6E8A-4147-A177-3AD203B41FA5}">
                      <a16:colId xmlns:a16="http://schemas.microsoft.com/office/drawing/2014/main" xmlns="" val="20009"/>
                    </a:ext>
                  </a:extLst>
                </a:gridCol>
                <a:gridCol w="1018873">
                  <a:extLst>
                    <a:ext uri="{9D8B030D-6E8A-4147-A177-3AD203B41FA5}">
                      <a16:colId xmlns:a16="http://schemas.microsoft.com/office/drawing/2014/main" xmlns="" val="20010"/>
                    </a:ext>
                  </a:extLst>
                </a:gridCol>
                <a:gridCol w="1018873">
                  <a:extLst>
                    <a:ext uri="{9D8B030D-6E8A-4147-A177-3AD203B41FA5}">
                      <a16:colId xmlns:a16="http://schemas.microsoft.com/office/drawing/2014/main" xmlns=""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xmlns="" val="10000"/>
                  </a:ext>
                </a:extLst>
              </a:tr>
            </a:tbl>
          </a:graphicData>
        </a:graphic>
      </p:graphicFrame>
      <p:sp>
        <p:nvSpPr>
          <p:cNvPr id="7" name="Title 1">
            <a:extLst>
              <a:ext uri="{FF2B5EF4-FFF2-40B4-BE49-F238E27FC236}">
                <a16:creationId xmlns:a16="http://schemas.microsoft.com/office/drawing/2014/main" xmlns="" id="{F75467B7-64DE-4A80-8323-D66E442A0E2C}"/>
              </a:ext>
            </a:extLst>
          </p:cNvPr>
          <p:cNvSpPr>
            <a:spLocks noGrp="1"/>
          </p:cNvSpPr>
          <p:nvPr>
            <p:ph type="title"/>
          </p:nvPr>
        </p:nvSpPr>
        <p:spPr>
          <a:xfrm>
            <a:off x="1120876" y="176980"/>
            <a:ext cx="9870245" cy="1416357"/>
          </a:xfrm>
        </p:spPr>
        <p:txBody>
          <a:bodyPr>
            <a:normAutofit/>
          </a:bodyPr>
          <a:lstStyle/>
          <a:p>
            <a:r>
              <a:rPr lang="en-US" dirty="0"/>
              <a:t>Increased Population Range</a:t>
            </a:r>
          </a:p>
        </p:txBody>
      </p:sp>
    </p:spTree>
    <p:extLst>
      <p:ext uri="{BB962C8B-B14F-4D97-AF65-F5344CB8AC3E}">
        <p14:creationId xmlns:p14="http://schemas.microsoft.com/office/powerpoint/2010/main" val="13747030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8795" y="-6446"/>
            <a:ext cx="6104436" cy="3403270"/>
          </a:xfrm>
          <a:prstGeom prst="rect">
            <a:avLst/>
          </a:prstGeom>
        </p:spPr>
      </p:pic>
      <p:pic>
        <p:nvPicPr>
          <p:cNvPr id="57" name="Picture 56"/>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a:off x="8062467" y="-10294"/>
            <a:ext cx="4129533" cy="3406444"/>
          </a:xfrm>
          <a:prstGeom prst="rect">
            <a:avLst/>
          </a:prstGeom>
        </p:spPr>
      </p:pic>
      <p:pic>
        <p:nvPicPr>
          <p:cNvPr id="58" name="Picture 57"/>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flipH="1">
            <a:off x="3821" y="-6446"/>
            <a:ext cx="4076994" cy="3403270"/>
          </a:xfrm>
          <a:prstGeom prst="rect">
            <a:avLst/>
          </a:prstGeom>
        </p:spPr>
      </p:pic>
      <p:sp>
        <p:nvSpPr>
          <p:cNvPr id="25" name="Rectangle 24"/>
          <p:cNvSpPr/>
          <p:nvPr/>
        </p:nvSpPr>
        <p:spPr>
          <a:xfrm>
            <a:off x="3083621" y="3210405"/>
            <a:ext cx="6029563" cy="253916"/>
          </a:xfrm>
          <a:prstGeom prst="rect">
            <a:avLst/>
          </a:prstGeom>
        </p:spPr>
        <p:txBody>
          <a:bodyPr wrap="square">
            <a:spAutoFit/>
          </a:bodyPr>
          <a:lstStyle/>
          <a:p>
            <a:r>
              <a:rPr lang="en-US" sz="1050" dirty="0"/>
              <a:t>http://</a:t>
            </a:r>
            <a:r>
              <a:rPr lang="en-US" sz="1050" dirty="0" err="1"/>
              <a:t>corncorps.com</a:t>
            </a:r>
            <a:r>
              <a:rPr lang="en-US" sz="1050" dirty="0"/>
              <a:t>/2016/01/14/5-things-about-this-photo-an-illinois-landscape/cornfield-background/</a:t>
            </a:r>
          </a:p>
        </p:txBody>
      </p:sp>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372" y="349508"/>
            <a:ext cx="792187" cy="685309"/>
          </a:xfrm>
          <a:prstGeom prst="rect">
            <a:avLst/>
          </a:prstGeom>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5257" y="354962"/>
            <a:ext cx="792187" cy="685309"/>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13722" y="352116"/>
            <a:ext cx="792187" cy="685309"/>
          </a:xfrm>
          <a:prstGeom prst="rect">
            <a:avLst/>
          </a:prstGeom>
        </p:spPr>
      </p:pic>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86723" y="347728"/>
            <a:ext cx="792187" cy="685309"/>
          </a:xfrm>
          <a:prstGeom prst="rect">
            <a:avLst/>
          </a:prstGeom>
        </p:spPr>
      </p:pic>
      <p:pic>
        <p:nvPicPr>
          <p:cNvPr id="40"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15078" y="361188"/>
            <a:ext cx="792187" cy="685309"/>
          </a:xfrm>
          <a:prstGeom prst="rect">
            <a:avLst/>
          </a:prstGeom>
        </p:spPr>
      </p:pic>
      <p:pic>
        <p:nvPicPr>
          <p:cNvPr id="46" name="Picture 45"/>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4045401" y="704571"/>
            <a:ext cx="912477" cy="366590"/>
          </a:xfrm>
          <a:prstGeom prst="rect">
            <a:avLst/>
          </a:prstGeom>
        </p:spPr>
      </p:pic>
      <p:pic>
        <p:nvPicPr>
          <p:cNvPr id="48" name="Picture 4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17048" y="349110"/>
            <a:ext cx="792187" cy="685309"/>
          </a:xfrm>
          <a:prstGeom prst="rect">
            <a:avLst/>
          </a:prstGeom>
        </p:spPr>
      </p:pic>
      <p:sp>
        <p:nvSpPr>
          <p:cNvPr id="52" name="Rectangle 51"/>
          <p:cNvSpPr/>
          <p:nvPr/>
        </p:nvSpPr>
        <p:spPr>
          <a:xfrm rot="16036543">
            <a:off x="4248918" y="56195"/>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55" name="Donut 54"/>
          <p:cNvSpPr/>
          <p:nvPr/>
        </p:nvSpPr>
        <p:spPr>
          <a:xfrm>
            <a:off x="5183859" y="242100"/>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Donut 55"/>
          <p:cNvSpPr/>
          <p:nvPr/>
        </p:nvSpPr>
        <p:spPr>
          <a:xfrm>
            <a:off x="7110570" y="254192"/>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62" name="Table 61"/>
          <p:cNvGraphicFramePr>
            <a:graphicFrameLocks noGrp="1"/>
          </p:cNvGraphicFramePr>
          <p:nvPr>
            <p:extLst/>
          </p:nvPr>
        </p:nvGraphicFramePr>
        <p:xfrm>
          <a:off x="0" y="3390351"/>
          <a:ext cx="12187964" cy="565648"/>
        </p:xfrm>
        <a:graphic>
          <a:graphicData uri="http://schemas.openxmlformats.org/drawingml/2006/table">
            <a:tbl>
              <a:tblPr firstRow="1" bandRow="1">
                <a:tableStyleId>{17292A2E-F333-43FB-9621-5CBBE7FDCDCB}</a:tableStyleId>
              </a:tblPr>
              <a:tblGrid>
                <a:gridCol w="984068">
                  <a:extLst>
                    <a:ext uri="{9D8B030D-6E8A-4147-A177-3AD203B41FA5}">
                      <a16:colId xmlns:a16="http://schemas.microsoft.com/office/drawing/2014/main" xmlns="" val="20000"/>
                    </a:ext>
                  </a:extLst>
                </a:gridCol>
                <a:gridCol w="1018536">
                  <a:extLst>
                    <a:ext uri="{9D8B030D-6E8A-4147-A177-3AD203B41FA5}">
                      <a16:colId xmlns:a16="http://schemas.microsoft.com/office/drawing/2014/main" xmlns="" val="20001"/>
                    </a:ext>
                  </a:extLst>
                </a:gridCol>
                <a:gridCol w="1018536">
                  <a:extLst>
                    <a:ext uri="{9D8B030D-6E8A-4147-A177-3AD203B41FA5}">
                      <a16:colId xmlns:a16="http://schemas.microsoft.com/office/drawing/2014/main" xmlns="" val="20002"/>
                    </a:ext>
                  </a:extLst>
                </a:gridCol>
                <a:gridCol w="1018536">
                  <a:extLst>
                    <a:ext uri="{9D8B030D-6E8A-4147-A177-3AD203B41FA5}">
                      <a16:colId xmlns:a16="http://schemas.microsoft.com/office/drawing/2014/main" xmlns="" val="20003"/>
                    </a:ext>
                  </a:extLst>
                </a:gridCol>
                <a:gridCol w="1018536">
                  <a:extLst>
                    <a:ext uri="{9D8B030D-6E8A-4147-A177-3AD203B41FA5}">
                      <a16:colId xmlns:a16="http://schemas.microsoft.com/office/drawing/2014/main" xmlns="" val="20004"/>
                    </a:ext>
                  </a:extLst>
                </a:gridCol>
                <a:gridCol w="1018536">
                  <a:extLst>
                    <a:ext uri="{9D8B030D-6E8A-4147-A177-3AD203B41FA5}">
                      <a16:colId xmlns:a16="http://schemas.microsoft.com/office/drawing/2014/main" xmlns="" val="20005"/>
                    </a:ext>
                  </a:extLst>
                </a:gridCol>
                <a:gridCol w="1018536">
                  <a:extLst>
                    <a:ext uri="{9D8B030D-6E8A-4147-A177-3AD203B41FA5}">
                      <a16:colId xmlns:a16="http://schemas.microsoft.com/office/drawing/2014/main" xmlns="" val="20006"/>
                    </a:ext>
                  </a:extLst>
                </a:gridCol>
                <a:gridCol w="1018536">
                  <a:extLst>
                    <a:ext uri="{9D8B030D-6E8A-4147-A177-3AD203B41FA5}">
                      <a16:colId xmlns:a16="http://schemas.microsoft.com/office/drawing/2014/main" xmlns="" val="20007"/>
                    </a:ext>
                  </a:extLst>
                </a:gridCol>
                <a:gridCol w="1018536">
                  <a:extLst>
                    <a:ext uri="{9D8B030D-6E8A-4147-A177-3AD203B41FA5}">
                      <a16:colId xmlns:a16="http://schemas.microsoft.com/office/drawing/2014/main" xmlns="" val="20008"/>
                    </a:ext>
                  </a:extLst>
                </a:gridCol>
                <a:gridCol w="1018536">
                  <a:extLst>
                    <a:ext uri="{9D8B030D-6E8A-4147-A177-3AD203B41FA5}">
                      <a16:colId xmlns:a16="http://schemas.microsoft.com/office/drawing/2014/main" xmlns="" val="20009"/>
                    </a:ext>
                  </a:extLst>
                </a:gridCol>
                <a:gridCol w="1018536">
                  <a:extLst>
                    <a:ext uri="{9D8B030D-6E8A-4147-A177-3AD203B41FA5}">
                      <a16:colId xmlns:a16="http://schemas.microsoft.com/office/drawing/2014/main" xmlns="" val="20010"/>
                    </a:ext>
                  </a:extLst>
                </a:gridCol>
                <a:gridCol w="1018536">
                  <a:extLst>
                    <a:ext uri="{9D8B030D-6E8A-4147-A177-3AD203B41FA5}">
                      <a16:colId xmlns:a16="http://schemas.microsoft.com/office/drawing/2014/main" xmlns=""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3">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3">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xmlns="" val="10000"/>
                  </a:ext>
                </a:extLst>
              </a:tr>
            </a:tbl>
          </a:graphicData>
        </a:graphic>
      </p:graphicFrame>
      <p:pic>
        <p:nvPicPr>
          <p:cNvPr id="2" name="Picture 1">
            <a:extLst>
              <a:ext uri="{FF2B5EF4-FFF2-40B4-BE49-F238E27FC236}">
                <a16:creationId xmlns:a16="http://schemas.microsoft.com/office/drawing/2014/main" xmlns="" id="{C2037BB2-FDB2-48EA-82FF-16A091A11A8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7844" y="356765"/>
            <a:ext cx="792187" cy="685309"/>
          </a:xfrm>
          <a:prstGeom prst="rect">
            <a:avLst/>
          </a:prstGeom>
        </p:spPr>
      </p:pic>
      <p:pic>
        <p:nvPicPr>
          <p:cNvPr id="5" name="Picture 4" descr="A picture containing mollusk, invertebrate, animal, seasnail&#10;&#10;Description generated with very high confidence">
            <a:extLst>
              <a:ext uri="{FF2B5EF4-FFF2-40B4-BE49-F238E27FC236}">
                <a16:creationId xmlns:a16="http://schemas.microsoft.com/office/drawing/2014/main" xmlns="" id="{DB2611DA-7E43-4871-883B-2498483C76C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47387" y="364022"/>
            <a:ext cx="792187" cy="685309"/>
          </a:xfrm>
          <a:prstGeom prst="rect">
            <a:avLst/>
          </a:prstGeom>
        </p:spPr>
      </p:pic>
      <p:pic>
        <p:nvPicPr>
          <p:cNvPr id="7" name="Picture 6" descr="A picture containing music&#10;&#10;Description generated with high confidence">
            <a:extLst>
              <a:ext uri="{FF2B5EF4-FFF2-40B4-BE49-F238E27FC236}">
                <a16:creationId xmlns:a16="http://schemas.microsoft.com/office/drawing/2014/main" xmlns="" id="{8464CAB9-E815-4EAC-B20D-FED245192B5C}"/>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6030229" y="702756"/>
            <a:ext cx="912477" cy="366590"/>
          </a:xfrm>
          <a:prstGeom prst="rect">
            <a:avLst/>
          </a:prstGeom>
        </p:spPr>
      </p:pic>
      <p:sp>
        <p:nvSpPr>
          <p:cNvPr id="8" name="Rectangle 7">
            <a:extLst>
              <a:ext uri="{FF2B5EF4-FFF2-40B4-BE49-F238E27FC236}">
                <a16:creationId xmlns:a16="http://schemas.microsoft.com/office/drawing/2014/main" xmlns="" id="{34F41FFD-E797-4A10-8C0B-F6E206418FCD}"/>
              </a:ext>
            </a:extLst>
          </p:cNvPr>
          <p:cNvSpPr/>
          <p:nvPr/>
        </p:nvSpPr>
        <p:spPr>
          <a:xfrm rot="16036543">
            <a:off x="6233746" y="54380"/>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10" name="Picture 9" descr="A picture containing mollusk, invertebrate, animal, seasnail&#10;&#10;Description generated with very high confidence">
            <a:extLst>
              <a:ext uri="{FF2B5EF4-FFF2-40B4-BE49-F238E27FC236}">
                <a16:creationId xmlns:a16="http://schemas.microsoft.com/office/drawing/2014/main" xmlns="" id="{2E941376-E319-4E04-868E-0D06C4E984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2842" y="351333"/>
            <a:ext cx="792187" cy="685309"/>
          </a:xfrm>
          <a:prstGeom prst="rect">
            <a:avLst/>
          </a:prstGeom>
        </p:spPr>
      </p:pic>
      <p:pic>
        <p:nvPicPr>
          <p:cNvPr id="11" name="Picture 10" descr="A picture containing mollusk, invertebrate, animal, seasnail&#10;&#10;Description generated with very high confidence">
            <a:extLst>
              <a:ext uri="{FF2B5EF4-FFF2-40B4-BE49-F238E27FC236}">
                <a16:creationId xmlns:a16="http://schemas.microsoft.com/office/drawing/2014/main" xmlns="" id="{05A378A0-39C7-42AE-B543-9628EBAF66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6930" y="362208"/>
            <a:ext cx="792187" cy="685309"/>
          </a:xfrm>
          <a:prstGeom prst="rect">
            <a:avLst/>
          </a:prstGeom>
        </p:spPr>
      </p:pic>
      <p:sp>
        <p:nvSpPr>
          <p:cNvPr id="23" name="TextBox 22"/>
          <p:cNvSpPr txBox="1"/>
          <p:nvPr/>
        </p:nvSpPr>
        <p:spPr>
          <a:xfrm>
            <a:off x="3419514" y="4308016"/>
            <a:ext cx="5221429" cy="523220"/>
          </a:xfrm>
          <a:prstGeom prst="rect">
            <a:avLst/>
          </a:prstGeom>
          <a:noFill/>
        </p:spPr>
        <p:txBody>
          <a:bodyPr wrap="none" rtlCol="0">
            <a:spAutoFit/>
          </a:bodyPr>
          <a:lstStyle/>
          <a:p>
            <a:pPr algn="ctr"/>
            <a:r>
              <a:rPr lang="en-US" sz="2800" b="1" dirty="0"/>
              <a:t>More generations = More money</a:t>
            </a:r>
          </a:p>
        </p:txBody>
      </p:sp>
      <p:sp>
        <p:nvSpPr>
          <p:cNvPr id="24" name="Rectangle 23"/>
          <p:cNvSpPr/>
          <p:nvPr/>
        </p:nvSpPr>
        <p:spPr>
          <a:xfrm>
            <a:off x="2953220" y="4794966"/>
            <a:ext cx="6199134" cy="1107996"/>
          </a:xfrm>
          <a:prstGeom prst="rect">
            <a:avLst/>
          </a:prstGeom>
          <a:noFill/>
        </p:spPr>
        <p:txBody>
          <a:bodyPr wrap="none" lIns="91440" tIns="45720" rIns="91440" bIns="45720">
            <a:spAutoFit/>
          </a:bodyPr>
          <a:lstStyle/>
          <a:p>
            <a:pPr algn="ctr"/>
            <a:r>
              <a:rPr lang="en-US" sz="6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p>
        </p:txBody>
      </p:sp>
      <p:sp>
        <p:nvSpPr>
          <p:cNvPr id="26" name="TextBox 25"/>
          <p:cNvSpPr txBox="1"/>
          <p:nvPr/>
        </p:nvSpPr>
        <p:spPr>
          <a:xfrm>
            <a:off x="3083621" y="4173361"/>
            <a:ext cx="6029563" cy="2123658"/>
          </a:xfrm>
          <a:prstGeom prst="rect">
            <a:avLst/>
          </a:prstGeom>
          <a:solidFill>
            <a:schemeClr val="bg1"/>
          </a:solidFill>
        </p:spPr>
        <p:txBody>
          <a:bodyPr wrap="square" rtlCol="0">
            <a:spAutoFit/>
          </a:bodyPr>
          <a:lstStyle/>
          <a:p>
            <a:pPr algn="ctr"/>
            <a:r>
              <a:rPr lang="en-US" sz="4400" b="1" dirty="0"/>
              <a:t>Longer Growing Seasons </a:t>
            </a:r>
            <a:r>
              <a:rPr lang="en-US" sz="4400" b="1"/>
              <a:t>= </a:t>
            </a:r>
          </a:p>
          <a:p>
            <a:pPr algn="ctr"/>
            <a:r>
              <a:rPr lang="en-US" sz="4400" b="1" dirty="0"/>
              <a:t>More generations</a:t>
            </a:r>
          </a:p>
        </p:txBody>
      </p:sp>
    </p:spTree>
    <p:extLst>
      <p:ext uri="{BB962C8B-B14F-4D97-AF65-F5344CB8AC3E}">
        <p14:creationId xmlns:p14="http://schemas.microsoft.com/office/powerpoint/2010/main" val="1256675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6">
                                            <p:txEl>
                                              <p:pRg st="1" end="1"/>
                                            </p:txEl>
                                          </p:spTgt>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6">
                                            <p:bg/>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23" grpId="0" build="allAtOnce"/>
      <p:bldP spid="24" grpId="0"/>
      <p:bldP spid="26" grpId="0" build="allAtOnce" animBg="1"/>
      <p:bldP spid="26" grpId="1" build="allAtOnce"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6016099" y="207870"/>
            <a:ext cx="5881384" cy="4151915"/>
            <a:chOff x="6175937" y="514874"/>
            <a:chExt cx="5355264" cy="3341389"/>
          </a:xfrm>
        </p:grpSpPr>
        <p:sp>
          <p:nvSpPr>
            <p:cNvPr id="34" name="Cloud Callout 33"/>
            <p:cNvSpPr/>
            <p:nvPr/>
          </p:nvSpPr>
          <p:spPr>
            <a:xfrm>
              <a:off x="6175937" y="551430"/>
              <a:ext cx="5355264" cy="3223127"/>
            </a:xfrm>
            <a:prstGeom prst="cloudCallout">
              <a:avLst>
                <a:gd name="adj1" fmla="val -70024"/>
                <a:gd name="adj2" fmla="val 25290"/>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5" name="TextBox 34"/>
            <p:cNvSpPr txBox="1"/>
            <p:nvPr/>
          </p:nvSpPr>
          <p:spPr>
            <a:xfrm>
              <a:off x="6680658" y="1912758"/>
              <a:ext cx="446567" cy="646331"/>
            </a:xfrm>
            <a:prstGeom prst="rect">
              <a:avLst/>
            </a:prstGeom>
            <a:noFill/>
          </p:spPr>
          <p:txBody>
            <a:bodyPr wrap="square" rtlCol="0">
              <a:spAutoFit/>
            </a:bodyPr>
            <a:lstStyle/>
            <a:p>
              <a:r>
                <a:rPr lang="en-US" sz="3600" b="1" dirty="0"/>
                <a:t>?</a:t>
              </a:r>
            </a:p>
          </p:txBody>
        </p:sp>
        <p:sp>
          <p:nvSpPr>
            <p:cNvPr id="36" name="TextBox 35"/>
            <p:cNvSpPr txBox="1"/>
            <p:nvPr/>
          </p:nvSpPr>
          <p:spPr>
            <a:xfrm rot="1985091">
              <a:off x="8467123" y="1992508"/>
              <a:ext cx="446567" cy="646331"/>
            </a:xfrm>
            <a:prstGeom prst="rect">
              <a:avLst/>
            </a:prstGeom>
            <a:noFill/>
          </p:spPr>
          <p:txBody>
            <a:bodyPr wrap="square" rtlCol="0">
              <a:spAutoFit/>
            </a:bodyPr>
            <a:lstStyle/>
            <a:p>
              <a:r>
                <a:rPr lang="en-US" sz="3600" b="1"/>
                <a:t>?</a:t>
              </a:r>
            </a:p>
          </p:txBody>
        </p:sp>
        <p:sp>
          <p:nvSpPr>
            <p:cNvPr id="37" name="TextBox 36"/>
            <p:cNvSpPr txBox="1"/>
            <p:nvPr/>
          </p:nvSpPr>
          <p:spPr>
            <a:xfrm rot="20213776">
              <a:off x="7012842" y="1116952"/>
              <a:ext cx="446567" cy="646331"/>
            </a:xfrm>
            <a:prstGeom prst="rect">
              <a:avLst/>
            </a:prstGeom>
            <a:noFill/>
          </p:spPr>
          <p:txBody>
            <a:bodyPr wrap="square" rtlCol="0">
              <a:spAutoFit/>
            </a:bodyPr>
            <a:lstStyle/>
            <a:p>
              <a:r>
                <a:rPr lang="en-US" sz="3600" b="1" dirty="0"/>
                <a:t>?</a:t>
              </a:r>
            </a:p>
          </p:txBody>
        </p:sp>
        <p:sp>
          <p:nvSpPr>
            <p:cNvPr id="38" name="TextBox 37"/>
            <p:cNvSpPr txBox="1"/>
            <p:nvPr/>
          </p:nvSpPr>
          <p:spPr>
            <a:xfrm>
              <a:off x="7727377" y="1205553"/>
              <a:ext cx="446567" cy="646331"/>
            </a:xfrm>
            <a:prstGeom prst="rect">
              <a:avLst/>
            </a:prstGeom>
            <a:noFill/>
          </p:spPr>
          <p:txBody>
            <a:bodyPr wrap="square" rtlCol="0">
              <a:spAutoFit/>
            </a:bodyPr>
            <a:lstStyle/>
            <a:p>
              <a:r>
                <a:rPr lang="en-US" sz="3600" b="1" dirty="0"/>
                <a:t>?</a:t>
              </a:r>
            </a:p>
          </p:txBody>
        </p:sp>
        <p:sp>
          <p:nvSpPr>
            <p:cNvPr id="39" name="TextBox 38"/>
            <p:cNvSpPr txBox="1"/>
            <p:nvPr/>
          </p:nvSpPr>
          <p:spPr>
            <a:xfrm rot="1370916">
              <a:off x="8417737" y="1032085"/>
              <a:ext cx="446567" cy="646331"/>
            </a:xfrm>
            <a:prstGeom prst="rect">
              <a:avLst/>
            </a:prstGeom>
            <a:noFill/>
          </p:spPr>
          <p:txBody>
            <a:bodyPr wrap="square" rtlCol="0">
              <a:spAutoFit/>
            </a:bodyPr>
            <a:lstStyle/>
            <a:p>
              <a:r>
                <a:rPr lang="en-US" sz="3600" b="1"/>
                <a:t>?</a:t>
              </a:r>
            </a:p>
          </p:txBody>
        </p:sp>
        <p:pic>
          <p:nvPicPr>
            <p:cNvPr id="40" name="Picture 39"/>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ackgroundRemoval t="0" b="100000" l="0" r="100000">
                          <a14:foregroundMark x1="54444" y1="77673" x2="54444" y2="77673"/>
                          <a14:foregroundMark x1="54444" y1="71384" x2="54444" y2="71384"/>
                          <a14:foregroundMark x1="77037" y1="83019" x2="77037" y2="83019"/>
                          <a14:foregroundMark x1="75370" y1="71384" x2="75370" y2="71384"/>
                          <a14:foregroundMark x1="38333" y1="11635" x2="38333" y2="11635"/>
                          <a14:foregroundMark x1="81667" y1="70755" x2="81667" y2="70755"/>
                          <a14:foregroundMark x1="81481" y1="75157" x2="81481" y2="75157"/>
                        </a14:backgroundRemoval>
                      </a14:imgEffect>
                      <a14:imgEffect>
                        <a14:colorTemperature colorTemp="5900"/>
                      </a14:imgEffect>
                      <a14:imgEffect>
                        <a14:saturation sat="300000"/>
                      </a14:imgEffect>
                    </a14:imgLayer>
                  </a14:imgProps>
                </a:ext>
                <a:ext uri="{28A0092B-C50C-407E-A947-70E740481C1C}">
                  <a14:useLocalDpi xmlns:a14="http://schemas.microsoft.com/office/drawing/2010/main" val="0"/>
                </a:ext>
              </a:extLst>
            </a:blip>
            <a:stretch>
              <a:fillRect/>
            </a:stretch>
          </p:blipFill>
          <p:spPr>
            <a:xfrm>
              <a:off x="6661631" y="1878788"/>
              <a:ext cx="2682200" cy="1423342"/>
            </a:xfrm>
            <a:prstGeom prst="rect">
              <a:avLst/>
            </a:prstGeom>
          </p:spPr>
        </p:pic>
        <p:sp>
          <p:nvSpPr>
            <p:cNvPr id="41" name="TextBox 40"/>
            <p:cNvSpPr txBox="1"/>
            <p:nvPr/>
          </p:nvSpPr>
          <p:spPr>
            <a:xfrm rot="20698650">
              <a:off x="8570708" y="3209932"/>
              <a:ext cx="446567" cy="646331"/>
            </a:xfrm>
            <a:prstGeom prst="rect">
              <a:avLst/>
            </a:prstGeom>
            <a:noFill/>
          </p:spPr>
          <p:txBody>
            <a:bodyPr wrap="square" rtlCol="0">
              <a:spAutoFit/>
            </a:bodyPr>
            <a:lstStyle/>
            <a:p>
              <a:r>
                <a:rPr lang="en-US" sz="3600" b="1"/>
                <a:t>?</a:t>
              </a:r>
            </a:p>
          </p:txBody>
        </p:sp>
        <p:sp>
          <p:nvSpPr>
            <p:cNvPr id="42" name="TextBox 41"/>
            <p:cNvSpPr txBox="1"/>
            <p:nvPr/>
          </p:nvSpPr>
          <p:spPr>
            <a:xfrm>
              <a:off x="10267493" y="514874"/>
              <a:ext cx="446567" cy="646331"/>
            </a:xfrm>
            <a:prstGeom prst="rect">
              <a:avLst/>
            </a:prstGeom>
            <a:noFill/>
          </p:spPr>
          <p:txBody>
            <a:bodyPr wrap="square" rtlCol="0">
              <a:spAutoFit/>
            </a:bodyPr>
            <a:lstStyle/>
            <a:p>
              <a:r>
                <a:rPr lang="en-US" sz="3600" b="1"/>
                <a:t>?</a:t>
              </a:r>
            </a:p>
          </p:txBody>
        </p:sp>
        <p:pic>
          <p:nvPicPr>
            <p:cNvPr id="43" name="Content Placeholder 5"/>
            <p:cNvPicPr>
              <a:picLocks noChangeAspect="1"/>
            </p:cNvPicPr>
            <p:nvPr/>
          </p:nvPicPr>
          <p:blipFill>
            <a:blip r:embed="rId4" cstate="print">
              <a:duotone>
                <a:prstClr val="black"/>
                <a:schemeClr val="accent6">
                  <a:tint val="45000"/>
                  <a:satMod val="400000"/>
                </a:schemeClr>
              </a:duotone>
              <a:extLst>
                <a:ext uri="{BEBA8EAE-BF5A-486C-A8C5-ECC9F3942E4B}">
                  <a14:imgProps xmlns:a14="http://schemas.microsoft.com/office/drawing/2010/main">
                    <a14:imgLayer r:embed="rId5">
                      <a14:imgEffect>
                        <a14:backgroundRemoval t="0" b="100000" l="0" r="100000">
                          <a14:foregroundMark x1="41515" y1="40455" x2="41515" y2="40455"/>
                        </a14:backgroundRemoval>
                      </a14:imgEffect>
                    </a14:imgLayer>
                  </a14:imgProps>
                </a:ext>
                <a:ext uri="{28A0092B-C50C-407E-A947-70E740481C1C}">
                  <a14:useLocalDpi xmlns:a14="http://schemas.microsoft.com/office/drawing/2010/main" val="0"/>
                </a:ext>
              </a:extLst>
            </a:blip>
            <a:stretch>
              <a:fillRect/>
            </a:stretch>
          </p:blipFill>
          <p:spPr>
            <a:xfrm>
              <a:off x="8793992" y="917169"/>
              <a:ext cx="1982666" cy="1982666"/>
            </a:xfrm>
            <a:prstGeom prst="rect">
              <a:avLst/>
            </a:prstGeom>
          </p:spPr>
        </p:pic>
        <p:sp>
          <p:nvSpPr>
            <p:cNvPr id="44" name="TextBox 43"/>
            <p:cNvSpPr txBox="1"/>
            <p:nvPr/>
          </p:nvSpPr>
          <p:spPr>
            <a:xfrm rot="20213776">
              <a:off x="9315769" y="2643887"/>
              <a:ext cx="446567" cy="646331"/>
            </a:xfrm>
            <a:prstGeom prst="rect">
              <a:avLst/>
            </a:prstGeom>
            <a:noFill/>
          </p:spPr>
          <p:txBody>
            <a:bodyPr wrap="square" rtlCol="0">
              <a:spAutoFit/>
            </a:bodyPr>
            <a:lstStyle/>
            <a:p>
              <a:r>
                <a:rPr lang="en-US" sz="3600" b="1" dirty="0"/>
                <a:t>?</a:t>
              </a:r>
            </a:p>
          </p:txBody>
        </p:sp>
        <p:sp>
          <p:nvSpPr>
            <p:cNvPr id="45" name="TextBox 44"/>
            <p:cNvSpPr txBox="1"/>
            <p:nvPr/>
          </p:nvSpPr>
          <p:spPr>
            <a:xfrm>
              <a:off x="10030304" y="2732488"/>
              <a:ext cx="446567" cy="646331"/>
            </a:xfrm>
            <a:prstGeom prst="rect">
              <a:avLst/>
            </a:prstGeom>
            <a:noFill/>
          </p:spPr>
          <p:txBody>
            <a:bodyPr wrap="square" rtlCol="0">
              <a:spAutoFit/>
            </a:bodyPr>
            <a:lstStyle/>
            <a:p>
              <a:r>
                <a:rPr lang="en-US" sz="3600" b="1" dirty="0"/>
                <a:t>?</a:t>
              </a:r>
            </a:p>
          </p:txBody>
        </p:sp>
        <p:sp>
          <p:nvSpPr>
            <p:cNvPr id="46" name="TextBox 45"/>
            <p:cNvSpPr txBox="1"/>
            <p:nvPr/>
          </p:nvSpPr>
          <p:spPr>
            <a:xfrm>
              <a:off x="9099278" y="551431"/>
              <a:ext cx="446567" cy="646331"/>
            </a:xfrm>
            <a:prstGeom prst="rect">
              <a:avLst/>
            </a:prstGeom>
            <a:noFill/>
          </p:spPr>
          <p:txBody>
            <a:bodyPr wrap="square" rtlCol="0">
              <a:spAutoFit/>
            </a:bodyPr>
            <a:lstStyle/>
            <a:p>
              <a:r>
                <a:rPr lang="en-US" sz="3600" b="1"/>
                <a:t>?</a:t>
              </a:r>
            </a:p>
          </p:txBody>
        </p:sp>
        <p:sp>
          <p:nvSpPr>
            <p:cNvPr id="47" name="TextBox 46"/>
            <p:cNvSpPr txBox="1"/>
            <p:nvPr/>
          </p:nvSpPr>
          <p:spPr>
            <a:xfrm>
              <a:off x="10822941" y="1791079"/>
              <a:ext cx="446567" cy="646331"/>
            </a:xfrm>
            <a:prstGeom prst="rect">
              <a:avLst/>
            </a:prstGeom>
            <a:noFill/>
          </p:spPr>
          <p:txBody>
            <a:bodyPr wrap="square" rtlCol="0">
              <a:spAutoFit/>
            </a:bodyPr>
            <a:lstStyle/>
            <a:p>
              <a:r>
                <a:rPr lang="en-US" sz="3600" b="1"/>
                <a:t>?</a:t>
              </a:r>
            </a:p>
          </p:txBody>
        </p:sp>
        <p:sp>
          <p:nvSpPr>
            <p:cNvPr id="48" name="TextBox 47"/>
            <p:cNvSpPr txBox="1"/>
            <p:nvPr/>
          </p:nvSpPr>
          <p:spPr>
            <a:xfrm>
              <a:off x="10680383" y="1124738"/>
              <a:ext cx="446567" cy="646331"/>
            </a:xfrm>
            <a:prstGeom prst="rect">
              <a:avLst/>
            </a:prstGeom>
            <a:noFill/>
          </p:spPr>
          <p:txBody>
            <a:bodyPr wrap="square" rtlCol="0">
              <a:spAutoFit/>
            </a:bodyPr>
            <a:lstStyle/>
            <a:p>
              <a:r>
                <a:rPr lang="en-US" sz="3600" b="1"/>
                <a:t>?</a:t>
              </a:r>
            </a:p>
          </p:txBody>
        </p:sp>
      </p:grpSp>
      <p:pic>
        <p:nvPicPr>
          <p:cNvPr id="49" name="Picture 48"/>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flipH="1">
            <a:off x="954596" y="3252968"/>
            <a:ext cx="4359924" cy="1510174"/>
          </a:xfrm>
          <a:prstGeom prst="rect">
            <a:avLst/>
          </a:prstGeom>
        </p:spPr>
      </p:pic>
      <p:sp>
        <p:nvSpPr>
          <p:cNvPr id="7" name="Title 6"/>
          <p:cNvSpPr>
            <a:spLocks noGrp="1"/>
          </p:cNvSpPr>
          <p:nvPr>
            <p:ph type="title"/>
          </p:nvPr>
        </p:nvSpPr>
        <p:spPr>
          <a:xfrm>
            <a:off x="190897" y="5302882"/>
            <a:ext cx="8008746" cy="1325563"/>
          </a:xfrm>
        </p:spPr>
        <p:txBody>
          <a:bodyPr>
            <a:normAutofit fontScale="90000"/>
          </a:bodyPr>
          <a:lstStyle/>
          <a:p>
            <a:r>
              <a:rPr lang="en-US" sz="5400" dirty="0"/>
              <a:t>What season is it?</a:t>
            </a:r>
            <a:br>
              <a:rPr lang="en-US" sz="5400" dirty="0"/>
            </a:br>
            <a:r>
              <a:rPr lang="en-US" sz="5400" dirty="0"/>
              <a:t>Should I prepare for diapause?</a:t>
            </a:r>
          </a:p>
        </p:txBody>
      </p:sp>
    </p:spTree>
    <p:extLst>
      <p:ext uri="{BB962C8B-B14F-4D97-AF65-F5344CB8AC3E}">
        <p14:creationId xmlns:p14="http://schemas.microsoft.com/office/powerpoint/2010/main" val="1128676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51000" y="685800"/>
            <a:ext cx="8890000" cy="5486400"/>
          </a:xfrm>
          <a:prstGeom prst="rect">
            <a:avLst/>
          </a:prstGeom>
        </p:spPr>
      </p:pic>
    </p:spTree>
    <p:extLst>
      <p:ext uri="{BB962C8B-B14F-4D97-AF65-F5344CB8AC3E}">
        <p14:creationId xmlns:p14="http://schemas.microsoft.com/office/powerpoint/2010/main" val="3518287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does diapause onset look like?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600" y="2222735"/>
            <a:ext cx="3653231" cy="2643010"/>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1877" y="2222095"/>
            <a:ext cx="3655023" cy="2644306"/>
          </a:xfrm>
          <a:prstGeom prst="rect">
            <a:avLst/>
          </a:prstGeom>
        </p:spPr>
      </p:pic>
      <p:sp>
        <p:nvSpPr>
          <p:cNvPr id="6" name="TextBox 5"/>
          <p:cNvSpPr txBox="1"/>
          <p:nvPr/>
        </p:nvSpPr>
        <p:spPr>
          <a:xfrm>
            <a:off x="2982056" y="1809337"/>
            <a:ext cx="1367682" cy="461665"/>
          </a:xfrm>
          <a:prstGeom prst="rect">
            <a:avLst/>
          </a:prstGeom>
          <a:noFill/>
        </p:spPr>
        <p:txBody>
          <a:bodyPr wrap="none" rtlCol="0">
            <a:spAutoFit/>
          </a:bodyPr>
          <a:lstStyle/>
          <a:p>
            <a:r>
              <a:rPr lang="en-US" sz="2400" b="1" dirty="0"/>
              <a:t>Diapause</a:t>
            </a:r>
          </a:p>
        </p:txBody>
      </p:sp>
      <p:sp>
        <p:nvSpPr>
          <p:cNvPr id="7" name="TextBox 6"/>
          <p:cNvSpPr txBox="1"/>
          <p:nvPr/>
        </p:nvSpPr>
        <p:spPr>
          <a:xfrm>
            <a:off x="6722194" y="1894960"/>
            <a:ext cx="1965603" cy="461665"/>
          </a:xfrm>
          <a:prstGeom prst="rect">
            <a:avLst/>
          </a:prstGeom>
          <a:noFill/>
        </p:spPr>
        <p:txBody>
          <a:bodyPr wrap="none" rtlCol="0">
            <a:spAutoFit/>
          </a:bodyPr>
          <a:lstStyle/>
          <a:p>
            <a:r>
              <a:rPr lang="en-US" sz="2400" b="1"/>
              <a:t>Non-diapause</a:t>
            </a:r>
            <a:endParaRPr lang="en-US" sz="2400" b="1" dirty="0"/>
          </a:p>
        </p:txBody>
      </p:sp>
    </p:spTree>
    <p:extLst>
      <p:ext uri="{BB962C8B-B14F-4D97-AF65-F5344CB8AC3E}">
        <p14:creationId xmlns:p14="http://schemas.microsoft.com/office/powerpoint/2010/main" val="76357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nvPr>
        </p:nvGraphicFramePr>
        <p:xfrm>
          <a:off x="599607" y="312516"/>
          <a:ext cx="11317573" cy="6418068"/>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a16="http://schemas.microsoft.com/office/drawing/2014/main" xmlns="" id="{ACC04E55-0995-4251-B552-689B01C8FF2F}"/>
              </a:ext>
            </a:extLst>
          </p:cNvPr>
          <p:cNvSpPr/>
          <p:nvPr/>
        </p:nvSpPr>
        <p:spPr>
          <a:xfrm>
            <a:off x="5105400" y="2886075"/>
            <a:ext cx="676275" cy="3028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xmlns="" id="{C4CC9ABA-4762-4523-A1A1-980531B88333}"/>
              </a:ext>
            </a:extLst>
          </p:cNvPr>
          <p:cNvSpPr/>
          <p:nvPr/>
        </p:nvSpPr>
        <p:spPr>
          <a:xfrm>
            <a:off x="7534275" y="2886075"/>
            <a:ext cx="676275" cy="3028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BC5D002B-FCF2-4F0B-9ED9-1A0D188A28E3}"/>
              </a:ext>
            </a:extLst>
          </p:cNvPr>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lnSpc>
                <a:spcPct val="150000"/>
              </a:lnSpc>
              <a:tabLst>
                <a:tab pos="11366500" algn="l"/>
              </a:tabLst>
            </a:pPr>
            <a:r>
              <a:rPr lang="en-US" sz="4800" b="1" u="sng" dirty="0">
                <a:solidFill>
                  <a:schemeClr val="tx1"/>
                </a:solidFill>
              </a:rPr>
              <a:t>Phenotype and Diapause:</a:t>
            </a:r>
          </a:p>
          <a:p>
            <a:pPr marL="1309688" indent="-742950" algn="ctr">
              <a:lnSpc>
                <a:spcPct val="150000"/>
              </a:lnSpc>
              <a:buFont typeface="+mj-lt"/>
              <a:buAutoNum type="arabicPeriod"/>
              <a:tabLst>
                <a:tab pos="11366500" algn="l"/>
              </a:tabLst>
            </a:pPr>
            <a:r>
              <a:rPr lang="en-US" sz="4000" dirty="0">
                <a:solidFill>
                  <a:schemeClr val="tx1"/>
                </a:solidFill>
              </a:rPr>
              <a:t>Are shallow diapause actually in diapause?</a:t>
            </a:r>
          </a:p>
          <a:p>
            <a:pPr marL="1309688" indent="-742950" algn="ctr">
              <a:lnSpc>
                <a:spcPct val="150000"/>
              </a:lnSpc>
              <a:buFont typeface="+mj-lt"/>
              <a:buAutoNum type="arabicPeriod"/>
              <a:tabLst>
                <a:tab pos="11366500" algn="l"/>
              </a:tabLst>
            </a:pPr>
            <a:r>
              <a:rPr lang="en-US" sz="4000" dirty="0">
                <a:solidFill>
                  <a:schemeClr val="tx1"/>
                </a:solidFill>
              </a:rPr>
              <a:t>How can I remove larvae in shallow diapause from population?</a:t>
            </a:r>
          </a:p>
        </p:txBody>
      </p:sp>
      <p:sp>
        <p:nvSpPr>
          <p:cNvPr id="5" name="Rectangle 4"/>
          <p:cNvSpPr/>
          <p:nvPr/>
        </p:nvSpPr>
        <p:spPr>
          <a:xfrm>
            <a:off x="4767943" y="6074229"/>
            <a:ext cx="3216728" cy="391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036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xmlns="" id="{E37908D7-9AAD-4912-ACF8-AE974CA0D79B}"/>
              </a:ext>
            </a:extLst>
          </p:cNvPr>
          <p:cNvGraphicFramePr/>
          <p:nvPr>
            <p:extLst/>
          </p:nvPr>
        </p:nvGraphicFramePr>
        <p:xfrm>
          <a:off x="742951" y="0"/>
          <a:ext cx="10487024"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619018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801670"/>
            <a:ext cx="5291666" cy="3254659"/>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812741"/>
            <a:ext cx="5291667" cy="3232518"/>
          </a:xfrm>
          <a:prstGeom prst="rect">
            <a:avLst/>
          </a:prstGeom>
        </p:spPr>
      </p:pic>
      <p:sp>
        <p:nvSpPr>
          <p:cNvPr id="5" name="TextBox 4"/>
          <p:cNvSpPr txBox="1"/>
          <p:nvPr/>
        </p:nvSpPr>
        <p:spPr>
          <a:xfrm>
            <a:off x="2916194" y="2137720"/>
            <a:ext cx="2570768" cy="369332"/>
          </a:xfrm>
          <a:prstGeom prst="rect">
            <a:avLst/>
          </a:prstGeom>
          <a:noFill/>
        </p:spPr>
        <p:txBody>
          <a:bodyPr wrap="none" rtlCol="0">
            <a:spAutoFit/>
          </a:bodyPr>
          <a:lstStyle/>
          <a:p>
            <a:r>
              <a:rPr lang="en-US" dirty="0"/>
              <a:t>Comparing day 6 to day 6</a:t>
            </a:r>
          </a:p>
        </p:txBody>
      </p:sp>
      <p:sp>
        <p:nvSpPr>
          <p:cNvPr id="6" name="TextBox 5"/>
          <p:cNvSpPr txBox="1"/>
          <p:nvPr/>
        </p:nvSpPr>
        <p:spPr>
          <a:xfrm>
            <a:off x="8814486" y="2137720"/>
            <a:ext cx="2570768" cy="369332"/>
          </a:xfrm>
          <a:prstGeom prst="rect">
            <a:avLst/>
          </a:prstGeom>
          <a:noFill/>
        </p:spPr>
        <p:txBody>
          <a:bodyPr wrap="none" rtlCol="0">
            <a:spAutoFit/>
          </a:bodyPr>
          <a:lstStyle/>
          <a:p>
            <a:r>
              <a:rPr lang="en-US" dirty="0"/>
              <a:t>Comparing day 6 to day 8</a:t>
            </a:r>
          </a:p>
        </p:txBody>
      </p:sp>
      <p:sp>
        <p:nvSpPr>
          <p:cNvPr id="7" name="TextBox 6"/>
          <p:cNvSpPr txBox="1"/>
          <p:nvPr/>
        </p:nvSpPr>
        <p:spPr>
          <a:xfrm>
            <a:off x="939114" y="623653"/>
            <a:ext cx="6037358" cy="369332"/>
          </a:xfrm>
          <a:prstGeom prst="rect">
            <a:avLst/>
          </a:prstGeom>
          <a:noFill/>
        </p:spPr>
        <p:txBody>
          <a:bodyPr wrap="none" rtlCol="0">
            <a:spAutoFit/>
          </a:bodyPr>
          <a:lstStyle/>
          <a:p>
            <a:r>
              <a:rPr lang="en-US" dirty="0"/>
              <a:t>Is Mass peak different between early and late terminators? No.</a:t>
            </a:r>
          </a:p>
        </p:txBody>
      </p:sp>
    </p:spTree>
    <p:extLst>
      <p:ext uri="{BB962C8B-B14F-4D97-AF65-F5344CB8AC3E}">
        <p14:creationId xmlns:p14="http://schemas.microsoft.com/office/powerpoint/2010/main" val="1163321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204615" y="4676742"/>
            <a:ext cx="6376067" cy="1569660"/>
          </a:xfrm>
          <a:prstGeom prst="rect">
            <a:avLst/>
          </a:prstGeom>
          <a:noFill/>
        </p:spPr>
        <p:txBody>
          <a:bodyPr wrap="square" rtlCol="0">
            <a:spAutoFit/>
          </a:bodyPr>
          <a:lstStyle/>
          <a:p>
            <a:r>
              <a:rPr lang="en-US" sz="3200" b="1" u="sng" dirty="0"/>
              <a:t>Dormancy:</a:t>
            </a:r>
          </a:p>
          <a:p>
            <a:pPr marL="285750" indent="-285750">
              <a:buFont typeface="Arial" charset="0"/>
              <a:buChar char="•"/>
            </a:pPr>
            <a:r>
              <a:rPr lang="en-US" sz="3200" dirty="0"/>
              <a:t>Major physiological changes</a:t>
            </a:r>
          </a:p>
          <a:p>
            <a:pPr marL="285750" indent="-285750">
              <a:buFont typeface="Arial" charset="0"/>
              <a:buChar char="•"/>
            </a:pPr>
            <a:r>
              <a:rPr lang="en-US" sz="3200" dirty="0"/>
              <a:t>Altered life history trajectory</a:t>
            </a:r>
          </a:p>
        </p:txBody>
      </p:sp>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xmlns="" id="{AB424B89-85FC-44CD-BAC5-BC5934578D20}"/>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1906077" y="3185512"/>
            <a:ext cx="2744737" cy="1102705"/>
          </a:xfrm>
          <a:prstGeom prst="rect">
            <a:avLst/>
          </a:prstGeom>
        </p:spPr>
      </p:pic>
      <p:pic>
        <p:nvPicPr>
          <p:cNvPr id="8" name="Picture 7" descr="A picture containing mollusk, invertebrate, animal, seasnail&#10;&#10;Description generated with very high confidence">
            <a:extLst>
              <a:ext uri="{FF2B5EF4-FFF2-40B4-BE49-F238E27FC236}">
                <a16:creationId xmlns:a16="http://schemas.microsoft.com/office/drawing/2014/main" xmlns="" id="{910C7244-1C81-4511-866F-00F38D4C37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16368" y="3185512"/>
            <a:ext cx="3174335" cy="2746069"/>
          </a:xfrm>
          <a:prstGeom prst="rect">
            <a:avLst/>
          </a:prstGeom>
        </p:spPr>
      </p:pic>
      <p:pic>
        <p:nvPicPr>
          <p:cNvPr id="9" name="Picture 8"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8085" y="2936869"/>
            <a:ext cx="2283988" cy="1975843"/>
          </a:xfrm>
          <a:prstGeom prst="rect">
            <a:avLst/>
          </a:prstGeom>
        </p:spPr>
      </p:pic>
      <p:sp>
        <p:nvSpPr>
          <p:cNvPr id="10" name="Rectangle 9">
            <a:extLst>
              <a:ext uri="{FF2B5EF4-FFF2-40B4-BE49-F238E27FC236}">
                <a16:creationId xmlns:a16="http://schemas.microsoft.com/office/drawing/2014/main" xmlns="" id="{76E98C5F-03AE-4A2B-AFBF-D8651510A140}"/>
              </a:ext>
            </a:extLst>
          </p:cNvPr>
          <p:cNvSpPr/>
          <p:nvPr/>
        </p:nvSpPr>
        <p:spPr>
          <a:xfrm rot="16036543">
            <a:off x="176902" y="2888252"/>
            <a:ext cx="1430645" cy="1308699"/>
          </a:xfrm>
          <a:prstGeom prst="rect">
            <a:avLst/>
          </a:prstGeom>
          <a:blipFill rotWithShape="1">
            <a:blip r:embed="rId6"/>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 name="Picture 1"/>
          <p:cNvPicPr>
            <a:picLocks noChangeAspect="1"/>
          </p:cNvPicPr>
          <p:nvPr/>
        </p:nvPicPr>
        <p:blipFill>
          <a:blip r:embed="rId7"/>
          <a:stretch>
            <a:fillRect/>
          </a:stretch>
        </p:blipFill>
        <p:spPr>
          <a:xfrm flipH="1">
            <a:off x="8742417" y="2936869"/>
            <a:ext cx="1915851" cy="1915851"/>
          </a:xfrm>
          <a:prstGeom prst="rect">
            <a:avLst/>
          </a:prstGeom>
        </p:spPr>
      </p:pic>
      <p:sp>
        <p:nvSpPr>
          <p:cNvPr id="3" name="TextBox 2">
            <a:extLst>
              <a:ext uri="{FF2B5EF4-FFF2-40B4-BE49-F238E27FC236}">
                <a16:creationId xmlns:a16="http://schemas.microsoft.com/office/drawing/2014/main" xmlns="" id="{947A1668-9C33-4139-A14D-0C4F031F50D2}"/>
              </a:ext>
            </a:extLst>
          </p:cNvPr>
          <p:cNvSpPr txBox="1"/>
          <p:nvPr/>
        </p:nvSpPr>
        <p:spPr>
          <a:xfrm>
            <a:off x="204615" y="4400550"/>
            <a:ext cx="2350323" cy="769441"/>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4400" b="1" dirty="0"/>
              <a:t>Diapause</a:t>
            </a:r>
          </a:p>
        </p:txBody>
      </p:sp>
    </p:spTree>
    <p:extLst>
      <p:ext uri="{BB962C8B-B14F-4D97-AF65-F5344CB8AC3E}">
        <p14:creationId xmlns:p14="http://schemas.microsoft.com/office/powerpoint/2010/main" val="63242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43467" y="1795198"/>
            <a:ext cx="5291666" cy="3267603"/>
          </a:xfrm>
          <a:prstGeom prst="rect">
            <a:avLst/>
          </a:prstGeom>
        </p:spPr>
      </p:pic>
      <p:pic>
        <p:nvPicPr>
          <p:cNvPr id="2" name="Picture 1"/>
          <p:cNvPicPr>
            <a:picLocks noChangeAspect="1"/>
          </p:cNvPicPr>
          <p:nvPr/>
        </p:nvPicPr>
        <p:blipFill>
          <a:blip r:embed="rId3"/>
          <a:stretch>
            <a:fillRect/>
          </a:stretch>
        </p:blipFill>
        <p:spPr>
          <a:xfrm>
            <a:off x="6256865" y="1795198"/>
            <a:ext cx="5291667" cy="3267604"/>
          </a:xfrm>
          <a:prstGeom prst="rect">
            <a:avLst/>
          </a:prstGeom>
        </p:spPr>
      </p:pic>
      <p:cxnSp>
        <p:nvCxnSpPr>
          <p:cNvPr id="5" name="Straight Arrow Connector 4"/>
          <p:cNvCxnSpPr/>
          <p:nvPr/>
        </p:nvCxnSpPr>
        <p:spPr>
          <a:xfrm>
            <a:off x="1000898" y="2533135"/>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 name="Straight Arrow Connector 5"/>
          <p:cNvCxnSpPr/>
          <p:nvPr/>
        </p:nvCxnSpPr>
        <p:spPr>
          <a:xfrm>
            <a:off x="6413157" y="2428102"/>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939114" y="623653"/>
            <a:ext cx="5127045" cy="646331"/>
          </a:xfrm>
          <a:prstGeom prst="rect">
            <a:avLst/>
          </a:prstGeom>
          <a:noFill/>
        </p:spPr>
        <p:txBody>
          <a:bodyPr wrap="none" rtlCol="0">
            <a:spAutoFit/>
          </a:bodyPr>
          <a:lstStyle/>
          <a:p>
            <a:r>
              <a:rPr lang="en-US" dirty="0"/>
              <a:t>What is the CO2 rate on mass peak day?</a:t>
            </a:r>
          </a:p>
          <a:p>
            <a:r>
              <a:rPr lang="en-US" dirty="0"/>
              <a:t>Wander day cannot be compared due to absent data</a:t>
            </a:r>
          </a:p>
        </p:txBody>
      </p:sp>
      <p:cxnSp>
        <p:nvCxnSpPr>
          <p:cNvPr id="13" name="Straight Arrow Connector 12"/>
          <p:cNvCxnSpPr/>
          <p:nvPr/>
        </p:nvCxnSpPr>
        <p:spPr>
          <a:xfrm flipH="1">
            <a:off x="7636932" y="2654643"/>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459163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753691"/>
            <a:ext cx="5291666" cy="335061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766068"/>
            <a:ext cx="5291667" cy="3325864"/>
          </a:xfrm>
          <a:prstGeom prst="rect">
            <a:avLst/>
          </a:prstGeom>
        </p:spPr>
      </p:pic>
      <p:sp>
        <p:nvSpPr>
          <p:cNvPr id="4" name="TextBox 3"/>
          <p:cNvSpPr txBox="1"/>
          <p:nvPr/>
        </p:nvSpPr>
        <p:spPr>
          <a:xfrm>
            <a:off x="2916194" y="2137720"/>
            <a:ext cx="2570768" cy="369332"/>
          </a:xfrm>
          <a:prstGeom prst="rect">
            <a:avLst/>
          </a:prstGeom>
          <a:noFill/>
        </p:spPr>
        <p:txBody>
          <a:bodyPr wrap="none" rtlCol="0">
            <a:spAutoFit/>
          </a:bodyPr>
          <a:lstStyle/>
          <a:p>
            <a:r>
              <a:rPr lang="en-US" dirty="0"/>
              <a:t>Comparing day 6 to day 6</a:t>
            </a:r>
          </a:p>
        </p:txBody>
      </p:sp>
      <p:sp>
        <p:nvSpPr>
          <p:cNvPr id="5" name="TextBox 4"/>
          <p:cNvSpPr txBox="1"/>
          <p:nvPr/>
        </p:nvSpPr>
        <p:spPr>
          <a:xfrm>
            <a:off x="8814486" y="2137720"/>
            <a:ext cx="2570768" cy="369332"/>
          </a:xfrm>
          <a:prstGeom prst="rect">
            <a:avLst/>
          </a:prstGeom>
          <a:noFill/>
        </p:spPr>
        <p:txBody>
          <a:bodyPr wrap="none" rtlCol="0">
            <a:spAutoFit/>
          </a:bodyPr>
          <a:lstStyle/>
          <a:p>
            <a:r>
              <a:rPr lang="en-US" dirty="0"/>
              <a:t>Comparing day 8 to day 6</a:t>
            </a:r>
          </a:p>
        </p:txBody>
      </p:sp>
      <p:sp>
        <p:nvSpPr>
          <p:cNvPr id="7" name="TextBox 6"/>
          <p:cNvSpPr txBox="1"/>
          <p:nvPr/>
        </p:nvSpPr>
        <p:spPr>
          <a:xfrm>
            <a:off x="939114" y="623653"/>
            <a:ext cx="6323526" cy="369332"/>
          </a:xfrm>
          <a:prstGeom prst="rect">
            <a:avLst/>
          </a:prstGeom>
          <a:noFill/>
        </p:spPr>
        <p:txBody>
          <a:bodyPr wrap="none" rtlCol="0">
            <a:spAutoFit/>
          </a:bodyPr>
          <a:lstStyle/>
          <a:p>
            <a:r>
              <a:rPr lang="en-US" dirty="0"/>
              <a:t>CO2 production different between early and late terminators? No.</a:t>
            </a:r>
          </a:p>
        </p:txBody>
      </p:sp>
    </p:spTree>
    <p:extLst>
      <p:ext uri="{BB962C8B-B14F-4D97-AF65-F5344CB8AC3E}">
        <p14:creationId xmlns:p14="http://schemas.microsoft.com/office/powerpoint/2010/main" val="26323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p:cNvPicPr>
            <a:picLocks noGrp="1" noChangeAspect="1"/>
          </p:cNvPicPr>
          <p:nvPr>
            <p:ph idx="1"/>
          </p:nvPr>
        </p:nvPicPr>
        <p:blipFill>
          <a:blip r:embed="rId2"/>
          <a:stretch>
            <a:fillRect/>
          </a:stretch>
        </p:blipFill>
        <p:spPr>
          <a:xfrm>
            <a:off x="1585015" y="643466"/>
            <a:ext cx="9021970" cy="5571067"/>
          </a:xfrm>
          <a:prstGeom prst="rect">
            <a:avLst/>
          </a:prstGeom>
        </p:spPr>
      </p:pic>
    </p:spTree>
    <p:extLst>
      <p:ext uri="{BB962C8B-B14F-4D97-AF65-F5344CB8AC3E}">
        <p14:creationId xmlns:p14="http://schemas.microsoft.com/office/powerpoint/2010/main" val="12927041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xmlns="" id="{7C980757-7B97-46C7-8F73-4AE45D7DA334}"/>
              </a:ext>
            </a:extLst>
          </p:cNvPr>
          <p:cNvPicPr>
            <a:picLocks noChangeAspect="1"/>
          </p:cNvPicPr>
          <p:nvPr/>
        </p:nvPicPr>
        <p:blipFill>
          <a:blip r:embed="rId2"/>
          <a:stretch>
            <a:fillRect/>
          </a:stretch>
        </p:blipFill>
        <p:spPr>
          <a:xfrm>
            <a:off x="1585045" y="643466"/>
            <a:ext cx="9021910" cy="5571067"/>
          </a:xfrm>
          <a:prstGeom prst="rect">
            <a:avLst/>
          </a:prstGeom>
        </p:spPr>
      </p:pic>
    </p:spTree>
    <p:extLst>
      <p:ext uri="{BB962C8B-B14F-4D97-AF65-F5344CB8AC3E}">
        <p14:creationId xmlns:p14="http://schemas.microsoft.com/office/powerpoint/2010/main" val="3858528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strain to explain lean mass on day 1 in diapause treatment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846" y="1615894"/>
            <a:ext cx="5551390" cy="4986338"/>
          </a:xfrm>
        </p:spPr>
      </p:pic>
    </p:spTree>
    <p:extLst>
      <p:ext uri="{BB962C8B-B14F-4D97-AF65-F5344CB8AC3E}">
        <p14:creationId xmlns:p14="http://schemas.microsoft.com/office/powerpoint/2010/main" val="17756020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739096"/>
            <a:ext cx="5099550" cy="4525963"/>
          </a:xfrm>
        </p:spPr>
      </p:pic>
    </p:spTree>
    <p:extLst>
      <p:ext uri="{BB962C8B-B14F-4D97-AF65-F5344CB8AC3E}">
        <p14:creationId xmlns:p14="http://schemas.microsoft.com/office/powerpoint/2010/main" val="11101897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0917" y="1621410"/>
            <a:ext cx="5680647" cy="4527901"/>
          </a:xfrm>
          <a:prstGeom prst="rect">
            <a:avLst/>
          </a:prstGeom>
        </p:spPr>
      </p:pic>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0017" y="1621410"/>
            <a:ext cx="5695939" cy="4525963"/>
          </a:xfrm>
        </p:spPr>
      </p:pic>
    </p:spTree>
    <p:extLst>
      <p:ext uri="{BB962C8B-B14F-4D97-AF65-F5344CB8AC3E}">
        <p14:creationId xmlns:p14="http://schemas.microsoft.com/office/powerpoint/2010/main" val="16211022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368" y="1588626"/>
            <a:ext cx="5937632" cy="4525963"/>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5868" y="1584389"/>
            <a:ext cx="5707009" cy="4530199"/>
          </a:xfrm>
          <a:prstGeom prst="rect">
            <a:avLst/>
          </a:prstGeom>
        </p:spPr>
      </p:pic>
    </p:spTree>
    <p:extLst>
      <p:ext uri="{BB962C8B-B14F-4D97-AF65-F5344CB8AC3E}">
        <p14:creationId xmlns:p14="http://schemas.microsoft.com/office/powerpoint/2010/main" val="7408560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474" y="1687461"/>
            <a:ext cx="5880526" cy="4525963"/>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0622" y="1693748"/>
            <a:ext cx="5303603" cy="4519676"/>
          </a:xfrm>
          <a:prstGeom prst="rect">
            <a:avLst/>
          </a:prstGeom>
        </p:spPr>
      </p:pic>
    </p:spTree>
    <p:extLst>
      <p:ext uri="{BB962C8B-B14F-4D97-AF65-F5344CB8AC3E}">
        <p14:creationId xmlns:p14="http://schemas.microsoft.com/office/powerpoint/2010/main" val="4568587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333" y="1720122"/>
            <a:ext cx="5941667" cy="4525963"/>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0858" y="1717223"/>
            <a:ext cx="5661077" cy="4528862"/>
          </a:xfrm>
          <a:prstGeom prst="rect">
            <a:avLst/>
          </a:prstGeom>
        </p:spPr>
      </p:pic>
    </p:spTree>
    <p:extLst>
      <p:ext uri="{BB962C8B-B14F-4D97-AF65-F5344CB8AC3E}">
        <p14:creationId xmlns:p14="http://schemas.microsoft.com/office/powerpoint/2010/main" val="1171796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DBE8CD-F744-4217-82EC-8E5D7AA14E0E}"/>
              </a:ext>
            </a:extLst>
          </p:cNvPr>
          <p:cNvSpPr>
            <a:spLocks noGrp="1"/>
          </p:cNvSpPr>
          <p:nvPr>
            <p:ph type="title"/>
          </p:nvPr>
        </p:nvSpPr>
        <p:spPr/>
        <p:txBody>
          <a:bodyPr/>
          <a:lstStyle/>
          <a:p>
            <a:endParaRPr lang="en-US"/>
          </a:p>
        </p:txBody>
      </p:sp>
      <p:pic>
        <p:nvPicPr>
          <p:cNvPr id="4" name="Picture 3" descr="A plant in a field&#10;&#10;Description generated with very high confidence">
            <a:extLst>
              <a:ext uri="{FF2B5EF4-FFF2-40B4-BE49-F238E27FC236}">
                <a16:creationId xmlns:a16="http://schemas.microsoft.com/office/drawing/2014/main" xmlns="" id="{23E3104C-BCCB-4A03-BFB2-E562444E1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3300" y="811"/>
            <a:ext cx="4109752" cy="3385127"/>
          </a:xfrm>
          <a:prstGeom prst="rect">
            <a:avLst/>
          </a:prstGeom>
        </p:spPr>
      </p:pic>
      <p:pic>
        <p:nvPicPr>
          <p:cNvPr id="5" name="Picture 4" descr="A bird standing on top of a grass covered field&#10;&#10;Description generated with high confidence">
            <a:extLst>
              <a:ext uri="{FF2B5EF4-FFF2-40B4-BE49-F238E27FC236}">
                <a16:creationId xmlns:a16="http://schemas.microsoft.com/office/drawing/2014/main" xmlns="" id="{4284FF7C-9A28-47BA-8159-4773C9E35615}"/>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a:off x="8153052" y="-3037"/>
            <a:ext cx="4037134" cy="3388301"/>
          </a:xfrm>
          <a:prstGeom prst="rect">
            <a:avLst/>
          </a:prstGeom>
        </p:spPr>
      </p:pic>
      <p:pic>
        <p:nvPicPr>
          <p:cNvPr id="6" name="Picture 5" descr="A bird standing on a field&#10;&#10;Description generated with very high confidence">
            <a:extLst>
              <a:ext uri="{FF2B5EF4-FFF2-40B4-BE49-F238E27FC236}">
                <a16:creationId xmlns:a16="http://schemas.microsoft.com/office/drawing/2014/main" xmlns="" id="{907EEDFC-70B9-48C3-B602-7364BFE3E14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594"/>
          <a:stretch/>
        </p:blipFill>
        <p:spPr>
          <a:xfrm flipH="1">
            <a:off x="0" y="811"/>
            <a:ext cx="4052656" cy="3385127"/>
          </a:xfrm>
          <a:prstGeom prst="rect">
            <a:avLst/>
          </a:prstGeom>
        </p:spPr>
      </p:pic>
      <p:graphicFrame>
        <p:nvGraphicFramePr>
          <p:cNvPr id="41" name="Table 40">
            <a:extLst>
              <a:ext uri="{FF2B5EF4-FFF2-40B4-BE49-F238E27FC236}">
                <a16:creationId xmlns:a16="http://schemas.microsoft.com/office/drawing/2014/main" xmlns=""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a16="http://schemas.microsoft.com/office/drawing/2014/main" xmlns="" val="20000"/>
                    </a:ext>
                  </a:extLst>
                </a:gridCol>
                <a:gridCol w="1018873">
                  <a:extLst>
                    <a:ext uri="{9D8B030D-6E8A-4147-A177-3AD203B41FA5}">
                      <a16:colId xmlns:a16="http://schemas.microsoft.com/office/drawing/2014/main" xmlns="" val="20001"/>
                    </a:ext>
                  </a:extLst>
                </a:gridCol>
                <a:gridCol w="1018873">
                  <a:extLst>
                    <a:ext uri="{9D8B030D-6E8A-4147-A177-3AD203B41FA5}">
                      <a16:colId xmlns:a16="http://schemas.microsoft.com/office/drawing/2014/main" xmlns="" val="20002"/>
                    </a:ext>
                  </a:extLst>
                </a:gridCol>
                <a:gridCol w="1018873">
                  <a:extLst>
                    <a:ext uri="{9D8B030D-6E8A-4147-A177-3AD203B41FA5}">
                      <a16:colId xmlns:a16="http://schemas.microsoft.com/office/drawing/2014/main" xmlns="" val="20003"/>
                    </a:ext>
                  </a:extLst>
                </a:gridCol>
                <a:gridCol w="1018873">
                  <a:extLst>
                    <a:ext uri="{9D8B030D-6E8A-4147-A177-3AD203B41FA5}">
                      <a16:colId xmlns:a16="http://schemas.microsoft.com/office/drawing/2014/main" xmlns="" val="20004"/>
                    </a:ext>
                  </a:extLst>
                </a:gridCol>
                <a:gridCol w="1018873">
                  <a:extLst>
                    <a:ext uri="{9D8B030D-6E8A-4147-A177-3AD203B41FA5}">
                      <a16:colId xmlns:a16="http://schemas.microsoft.com/office/drawing/2014/main" xmlns="" val="20005"/>
                    </a:ext>
                  </a:extLst>
                </a:gridCol>
                <a:gridCol w="1018873">
                  <a:extLst>
                    <a:ext uri="{9D8B030D-6E8A-4147-A177-3AD203B41FA5}">
                      <a16:colId xmlns:a16="http://schemas.microsoft.com/office/drawing/2014/main" xmlns="" val="20006"/>
                    </a:ext>
                  </a:extLst>
                </a:gridCol>
                <a:gridCol w="1018873">
                  <a:extLst>
                    <a:ext uri="{9D8B030D-6E8A-4147-A177-3AD203B41FA5}">
                      <a16:colId xmlns:a16="http://schemas.microsoft.com/office/drawing/2014/main" xmlns="" val="20007"/>
                    </a:ext>
                  </a:extLst>
                </a:gridCol>
                <a:gridCol w="1018873">
                  <a:extLst>
                    <a:ext uri="{9D8B030D-6E8A-4147-A177-3AD203B41FA5}">
                      <a16:colId xmlns:a16="http://schemas.microsoft.com/office/drawing/2014/main" xmlns="" val="20008"/>
                    </a:ext>
                  </a:extLst>
                </a:gridCol>
                <a:gridCol w="1018873">
                  <a:extLst>
                    <a:ext uri="{9D8B030D-6E8A-4147-A177-3AD203B41FA5}">
                      <a16:colId xmlns:a16="http://schemas.microsoft.com/office/drawing/2014/main" xmlns="" val="20009"/>
                    </a:ext>
                  </a:extLst>
                </a:gridCol>
                <a:gridCol w="1018873">
                  <a:extLst>
                    <a:ext uri="{9D8B030D-6E8A-4147-A177-3AD203B41FA5}">
                      <a16:colId xmlns:a16="http://schemas.microsoft.com/office/drawing/2014/main" xmlns="" val="20010"/>
                    </a:ext>
                  </a:extLst>
                </a:gridCol>
                <a:gridCol w="1018873">
                  <a:extLst>
                    <a:ext uri="{9D8B030D-6E8A-4147-A177-3AD203B41FA5}">
                      <a16:colId xmlns:a16="http://schemas.microsoft.com/office/drawing/2014/main" xmlns=""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xmlns="" val="10000"/>
                  </a:ext>
                </a:extLst>
              </a:tr>
            </a:tbl>
          </a:graphicData>
        </a:graphic>
      </p:graphicFrame>
      <p:pic>
        <p:nvPicPr>
          <p:cNvPr id="7" name="Picture 6">
            <a:extLst>
              <a:ext uri="{FF2B5EF4-FFF2-40B4-BE49-F238E27FC236}">
                <a16:creationId xmlns:a16="http://schemas.microsoft.com/office/drawing/2014/main" xmlns="" id="{AAA94F50-D731-42CB-9B4E-4A46ED11F1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43558"/>
            <a:ext cx="792187" cy="685309"/>
          </a:xfrm>
          <a:prstGeom prst="rect">
            <a:avLst/>
          </a:prstGeom>
        </p:spPr>
      </p:pic>
      <p:pic>
        <p:nvPicPr>
          <p:cNvPr id="8" name="Picture 7" descr="A picture containing mollusk, invertebrate, animal, seasnail&#10;&#10;Description generated with very high confidence">
            <a:extLst>
              <a:ext uri="{FF2B5EF4-FFF2-40B4-BE49-F238E27FC236}">
                <a16:creationId xmlns:a16="http://schemas.microsoft.com/office/drawing/2014/main" xmlns="" id="{1F7FFC8C-2279-4EAA-8FFE-EA412B489B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81732" y="38815"/>
            <a:ext cx="792187" cy="685309"/>
          </a:xfrm>
          <a:prstGeom prst="rect">
            <a:avLst/>
          </a:prstGeom>
        </p:spPr>
      </p:pic>
      <p:pic>
        <p:nvPicPr>
          <p:cNvPr id="9" name="Picture 8">
            <a:extLst>
              <a:ext uri="{FF2B5EF4-FFF2-40B4-BE49-F238E27FC236}">
                <a16:creationId xmlns:a16="http://schemas.microsoft.com/office/drawing/2014/main" xmlns="" id="{03703218-12EA-4D67-B4DD-B83A848459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86931" y="38814"/>
            <a:ext cx="792187" cy="685309"/>
          </a:xfrm>
          <a:prstGeom prst="rect">
            <a:avLst/>
          </a:prstGeom>
        </p:spPr>
      </p:pic>
      <p:pic>
        <p:nvPicPr>
          <p:cNvPr id="10" name="Picture 9">
            <a:extLst>
              <a:ext uri="{FF2B5EF4-FFF2-40B4-BE49-F238E27FC236}">
                <a16:creationId xmlns:a16="http://schemas.microsoft.com/office/drawing/2014/main" xmlns="" id="{B794C120-E8EB-4663-8EDD-8299F3A63C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24251" y="47151"/>
            <a:ext cx="792187" cy="685309"/>
          </a:xfrm>
          <a:prstGeom prst="rect">
            <a:avLst/>
          </a:prstGeom>
        </p:spPr>
      </p:pic>
      <p:pic>
        <p:nvPicPr>
          <p:cNvPr id="12" name="Picture 11">
            <a:extLst>
              <a:ext uri="{FF2B5EF4-FFF2-40B4-BE49-F238E27FC236}">
                <a16:creationId xmlns:a16="http://schemas.microsoft.com/office/drawing/2014/main" xmlns="" id="{AB424B89-85FC-44CD-BAC5-BC5934578D20}"/>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5057776" y="189509"/>
            <a:ext cx="912477" cy="366590"/>
          </a:xfrm>
          <a:prstGeom prst="rect">
            <a:avLst/>
          </a:prstGeom>
        </p:spPr>
      </p:pic>
      <p:pic>
        <p:nvPicPr>
          <p:cNvPr id="14" name="Picture 13">
            <a:extLst>
              <a:ext uri="{FF2B5EF4-FFF2-40B4-BE49-F238E27FC236}">
                <a16:creationId xmlns:a16="http://schemas.microsoft.com/office/drawing/2014/main" xmlns="" id="{3F0D897E-2EEC-4AF6-9B33-62C77BD2CD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4690" y="43557"/>
            <a:ext cx="792187" cy="685309"/>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xmlns="" id="{24394971-FE83-4F34-A81D-80FF6ACC7E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79165" y="43557"/>
            <a:ext cx="792187" cy="685309"/>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xmlns="" id="{910C7244-1C81-4511-866F-00F38D4C37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8683" y="43556"/>
            <a:ext cx="792187" cy="685309"/>
          </a:xfrm>
          <a:prstGeom prst="rect">
            <a:avLst/>
          </a:prstGeom>
        </p:spPr>
      </p:pic>
      <p:pic>
        <p:nvPicPr>
          <p:cNvPr id="17" name="Picture 16" descr="A picture containing mollusk, invertebrate, animal, seasnail&#10;&#10;Description generated with very high confidence">
            <a:extLst>
              <a:ext uri="{FF2B5EF4-FFF2-40B4-BE49-F238E27FC236}">
                <a16:creationId xmlns:a16="http://schemas.microsoft.com/office/drawing/2014/main" xmlns="" id="{264D7A18-FFE0-4CDF-B232-73BD6FF9B6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1149" y="48364"/>
            <a:ext cx="792187" cy="685309"/>
          </a:xfrm>
          <a:prstGeom prst="rect">
            <a:avLst/>
          </a:prstGeom>
        </p:spPr>
      </p:pic>
      <p:pic>
        <p:nvPicPr>
          <p:cNvPr id="19" name="Picture 18"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5634" y="43557"/>
            <a:ext cx="792187" cy="685309"/>
          </a:xfrm>
          <a:prstGeom prst="rect">
            <a:avLst/>
          </a:prstGeom>
        </p:spPr>
      </p:pic>
      <p:sp>
        <p:nvSpPr>
          <p:cNvPr id="39" name="Rectangle 38">
            <a:extLst>
              <a:ext uri="{FF2B5EF4-FFF2-40B4-BE49-F238E27FC236}">
                <a16:creationId xmlns:a16="http://schemas.microsoft.com/office/drawing/2014/main" xmlns="" id="{76E98C5F-03AE-4A2B-AFBF-D8651510A140}"/>
              </a:ext>
            </a:extLst>
          </p:cNvPr>
          <p:cNvSpPr/>
          <p:nvPr/>
        </p:nvSpPr>
        <p:spPr>
          <a:xfrm rot="16036543">
            <a:off x="4155975" y="27336"/>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6105467" y="-47271"/>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4" name="Rectangle 23">
            <a:extLst>
              <a:ext uri="{FF2B5EF4-FFF2-40B4-BE49-F238E27FC236}">
                <a16:creationId xmlns:a16="http://schemas.microsoft.com/office/drawing/2014/main" xmlns="" id="{9D3BD413-A7BF-4505-9D30-5C42195DBB3D}"/>
              </a:ext>
            </a:extLst>
          </p:cNvPr>
          <p:cNvSpPr/>
          <p:nvPr/>
        </p:nvSpPr>
        <p:spPr>
          <a:xfrm>
            <a:off x="0" y="4250724"/>
            <a:ext cx="12192000" cy="2607276"/>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u="sng" dirty="0">
                <a:solidFill>
                  <a:schemeClr val="tx1"/>
                </a:solidFill>
              </a:rPr>
              <a:t>How do ECB know when to use diapause?</a:t>
            </a:r>
            <a:endParaRPr lang="en-US" sz="3600" u="sng" dirty="0">
              <a:solidFill>
                <a:schemeClr val="tx1"/>
              </a:solidFill>
            </a:endParaRPr>
          </a:p>
        </p:txBody>
      </p:sp>
    </p:spTree>
    <p:extLst>
      <p:ext uri="{BB962C8B-B14F-4D97-AF65-F5344CB8AC3E}">
        <p14:creationId xmlns:p14="http://schemas.microsoft.com/office/powerpoint/2010/main" val="1091125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photoperiod to explain lipid mass difference between treatments on Day 1</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3032" y="1417638"/>
            <a:ext cx="5685935" cy="4525963"/>
          </a:xfrm>
        </p:spPr>
      </p:pic>
    </p:spTree>
    <p:extLst>
      <p:ext uri="{BB962C8B-B14F-4D97-AF65-F5344CB8AC3E}">
        <p14:creationId xmlns:p14="http://schemas.microsoft.com/office/powerpoint/2010/main" val="19632367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Strain to Explain lipid mass on day 1</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417638"/>
            <a:ext cx="4816856" cy="4525963"/>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7507" y="1417638"/>
            <a:ext cx="4574893" cy="4525963"/>
          </a:xfrm>
          <a:prstGeom prst="rect">
            <a:avLst/>
          </a:prstGeom>
        </p:spPr>
      </p:pic>
    </p:spTree>
    <p:extLst>
      <p:ext uri="{BB962C8B-B14F-4D97-AF65-F5344CB8AC3E}">
        <p14:creationId xmlns:p14="http://schemas.microsoft.com/office/powerpoint/2010/main" val="344261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strain to explain lipid mass on wandering day</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914" y="1417638"/>
            <a:ext cx="4413365" cy="4223543"/>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0561" y="1417638"/>
            <a:ext cx="4331839" cy="4223543"/>
          </a:xfrm>
          <a:prstGeom prst="rect">
            <a:avLst/>
          </a:prstGeom>
        </p:spPr>
      </p:pic>
    </p:spTree>
    <p:extLst>
      <p:ext uri="{BB962C8B-B14F-4D97-AF65-F5344CB8AC3E}">
        <p14:creationId xmlns:p14="http://schemas.microsoft.com/office/powerpoint/2010/main" val="9271515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4720" y="1155615"/>
            <a:ext cx="5291666" cy="4546769"/>
          </a:xfrm>
          <a:prstGeom prst="rect">
            <a:avLst/>
          </a:prstGeom>
        </p:spPr>
      </p:pic>
      <p:pic>
        <p:nvPicPr>
          <p:cNvPr id="9"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0681" y="1155615"/>
            <a:ext cx="5291667" cy="4546769"/>
          </a:xfrm>
          <a:prstGeom prst="rect">
            <a:avLst/>
          </a:prstGeom>
        </p:spPr>
      </p:pic>
    </p:spTree>
    <p:extLst>
      <p:ext uri="{BB962C8B-B14F-4D97-AF65-F5344CB8AC3E}">
        <p14:creationId xmlns:p14="http://schemas.microsoft.com/office/powerpoint/2010/main" val="4953632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9592" y="1170835"/>
            <a:ext cx="5291666" cy="4516330"/>
          </a:xfrm>
          <a:prstGeom prst="rect">
            <a:avLst/>
          </a:prstGeom>
        </p:spPr>
      </p:pic>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3466" y="1170836"/>
            <a:ext cx="5291667" cy="4516330"/>
          </a:xfrm>
          <a:prstGeom prst="rect">
            <a:avLst/>
          </a:prstGeom>
        </p:spPr>
      </p:pic>
    </p:spTree>
    <p:extLst>
      <p:ext uri="{BB962C8B-B14F-4D97-AF65-F5344CB8AC3E}">
        <p14:creationId xmlns:p14="http://schemas.microsoft.com/office/powerpoint/2010/main" val="19238631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866" y="1161837"/>
            <a:ext cx="5291666" cy="4534326"/>
          </a:xfrm>
          <a:prstGeom prst="rect">
            <a:avLst/>
          </a:prstGeom>
        </p:spPr>
      </p:pic>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5750" y="1161837"/>
            <a:ext cx="5291667" cy="4450337"/>
          </a:xfrm>
          <a:prstGeom prst="rect">
            <a:avLst/>
          </a:prstGeom>
        </p:spPr>
      </p:pic>
    </p:spTree>
    <p:extLst>
      <p:ext uri="{BB962C8B-B14F-4D97-AF65-F5344CB8AC3E}">
        <p14:creationId xmlns:p14="http://schemas.microsoft.com/office/powerpoint/2010/main" val="18536349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8853"/>
            <a:ext cx="12192000" cy="6671257"/>
          </a:xfrm>
        </p:spPr>
      </p:pic>
      <p:cxnSp>
        <p:nvCxnSpPr>
          <p:cNvPr id="5" name="Straight Arrow Connector 4"/>
          <p:cNvCxnSpPr/>
          <p:nvPr/>
        </p:nvCxnSpPr>
        <p:spPr>
          <a:xfrm>
            <a:off x="333632" y="2916195"/>
            <a:ext cx="543698" cy="6171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1248032" y="3657252"/>
            <a:ext cx="753762" cy="3085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096000" y="3348682"/>
            <a:ext cx="543698" cy="6171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7118326" y="4718575"/>
            <a:ext cx="753762" cy="3085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360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Tree>
    <p:extLst>
      <p:ext uri="{BB962C8B-B14F-4D97-AF65-F5344CB8AC3E}">
        <p14:creationId xmlns:p14="http://schemas.microsoft.com/office/powerpoint/2010/main" val="5392773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43467" y="1795198"/>
            <a:ext cx="5291666" cy="3267603"/>
          </a:xfrm>
          <a:prstGeom prst="rect">
            <a:avLst/>
          </a:prstGeom>
        </p:spPr>
      </p:pic>
      <p:pic>
        <p:nvPicPr>
          <p:cNvPr id="2" name="Picture 1"/>
          <p:cNvPicPr>
            <a:picLocks noChangeAspect="1"/>
          </p:cNvPicPr>
          <p:nvPr/>
        </p:nvPicPr>
        <p:blipFill>
          <a:blip r:embed="rId3"/>
          <a:stretch>
            <a:fillRect/>
          </a:stretch>
        </p:blipFill>
        <p:spPr>
          <a:xfrm>
            <a:off x="6256865" y="1795198"/>
            <a:ext cx="5291667" cy="3267604"/>
          </a:xfrm>
          <a:prstGeom prst="rect">
            <a:avLst/>
          </a:prstGeom>
        </p:spPr>
      </p:pic>
      <p:cxnSp>
        <p:nvCxnSpPr>
          <p:cNvPr id="5" name="Straight Arrow Connector 4"/>
          <p:cNvCxnSpPr/>
          <p:nvPr/>
        </p:nvCxnSpPr>
        <p:spPr>
          <a:xfrm>
            <a:off x="939114" y="1260389"/>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 name="Straight Arrow Connector 5"/>
          <p:cNvCxnSpPr/>
          <p:nvPr/>
        </p:nvCxnSpPr>
        <p:spPr>
          <a:xfrm>
            <a:off x="6398741" y="1412788"/>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 name="Straight Arrow Connector 6"/>
          <p:cNvCxnSpPr/>
          <p:nvPr/>
        </p:nvCxnSpPr>
        <p:spPr>
          <a:xfrm>
            <a:off x="6629056" y="1303637"/>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 name="TextBox 7"/>
          <p:cNvSpPr txBox="1"/>
          <p:nvPr/>
        </p:nvSpPr>
        <p:spPr>
          <a:xfrm>
            <a:off x="939114" y="623653"/>
            <a:ext cx="2750305" cy="369332"/>
          </a:xfrm>
          <a:prstGeom prst="rect">
            <a:avLst/>
          </a:prstGeom>
          <a:noFill/>
        </p:spPr>
        <p:txBody>
          <a:bodyPr wrap="none" rtlCol="0">
            <a:spAutoFit/>
          </a:bodyPr>
          <a:lstStyle/>
          <a:p>
            <a:r>
              <a:rPr lang="en-US"/>
              <a:t>Which Day Does Mass Peak</a:t>
            </a:r>
          </a:p>
        </p:txBody>
      </p:sp>
    </p:spTree>
    <p:extLst>
      <p:ext uri="{BB962C8B-B14F-4D97-AF65-F5344CB8AC3E}">
        <p14:creationId xmlns:p14="http://schemas.microsoft.com/office/powerpoint/2010/main" val="12532798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54202" y="1371599"/>
            <a:ext cx="8633871" cy="5486400"/>
          </a:xfrm>
          <a:prstGeom prst="rect">
            <a:avLst/>
          </a:prstGeom>
        </p:spPr>
      </p:pic>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138488"/>
            <a:ext cx="12280899"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Is there a difference </a:t>
            </a:r>
            <a:r>
              <a:rPr lang="en-US" sz="6000" b="1">
                <a:solidFill>
                  <a:schemeClr val="tx1"/>
                </a:solidFill>
              </a:rPr>
              <a:t>between strains?</a:t>
            </a:r>
            <a:endParaRPr lang="en-US" sz="6000" b="1" dirty="0">
              <a:solidFill>
                <a:schemeClr val="tx1"/>
              </a:solidFill>
            </a:endParaRPr>
          </a:p>
        </p:txBody>
      </p:sp>
      <p:sp>
        <p:nvSpPr>
          <p:cNvPr id="6" name="Rectangle 5">
            <a:extLst>
              <a:ext uri="{FF2B5EF4-FFF2-40B4-BE49-F238E27FC236}">
                <a16:creationId xmlns:a16="http://schemas.microsoft.com/office/drawing/2014/main" xmlns="" id="{61FBDA45-0A56-48FE-AB7F-1FFDA45A2CE1}"/>
              </a:ext>
            </a:extLst>
          </p:cNvPr>
          <p:cNvSpPr/>
          <p:nvPr/>
        </p:nvSpPr>
        <p:spPr>
          <a:xfrm>
            <a:off x="2441866" y="1762990"/>
            <a:ext cx="3491344"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7" name="Rectangle 6">
            <a:extLst>
              <a:ext uri="{FF2B5EF4-FFF2-40B4-BE49-F238E27FC236}">
                <a16:creationId xmlns:a16="http://schemas.microsoft.com/office/drawing/2014/main" xmlns="" id="{8BC9FCBD-3D2D-4B72-9C81-E488F3969D59}"/>
              </a:ext>
            </a:extLst>
          </p:cNvPr>
          <p:cNvSpPr/>
          <p:nvPr/>
        </p:nvSpPr>
        <p:spPr>
          <a:xfrm>
            <a:off x="2431475" y="2082506"/>
            <a:ext cx="3491344"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2936C5C8-6DE2-4509-98E2-4C16BF6BEF22}"/>
              </a:ext>
            </a:extLst>
          </p:cNvPr>
          <p:cNvSpPr/>
          <p:nvPr/>
        </p:nvSpPr>
        <p:spPr>
          <a:xfrm>
            <a:off x="5965911" y="1762990"/>
            <a:ext cx="3477498"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2" name="Rectangle 11"/>
          <p:cNvSpPr/>
          <p:nvPr/>
        </p:nvSpPr>
        <p:spPr>
          <a:xfrm>
            <a:off x="1093715" y="294312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13" name="Rectangle 12"/>
          <p:cNvSpPr/>
          <p:nvPr/>
        </p:nvSpPr>
        <p:spPr>
          <a:xfrm>
            <a:off x="2153110" y="6384653"/>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p:cNvSpPr/>
          <p:nvPr/>
        </p:nvSpPr>
        <p:spPr>
          <a:xfrm>
            <a:off x="5556751" y="6360671"/>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23" name="Rectangle 22"/>
          <p:cNvSpPr/>
          <p:nvPr/>
        </p:nvSpPr>
        <p:spPr>
          <a:xfrm>
            <a:off x="9290848" y="3462414"/>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xmlns="" id="{3E4EFF3D-1ED6-4A9E-834B-3F4D58AD1F8D}"/>
              </a:ext>
            </a:extLst>
          </p:cNvPr>
          <p:cNvSpPr/>
          <p:nvPr/>
        </p:nvSpPr>
        <p:spPr>
          <a:xfrm>
            <a:off x="5964384" y="2092897"/>
            <a:ext cx="3491343"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355017" y="3510841"/>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355016" y="3943978"/>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0269416" y="3392933"/>
            <a:ext cx="1805302" cy="400110"/>
          </a:xfrm>
          <a:prstGeom prst="rect">
            <a:avLst/>
          </a:prstGeom>
          <a:noFill/>
        </p:spPr>
        <p:txBody>
          <a:bodyPr wrap="none" rtlCol="0">
            <a:spAutoFit/>
          </a:bodyPr>
          <a:lstStyle/>
          <a:p>
            <a:r>
              <a:rPr lang="en-US" sz="2000" b="1" dirty="0"/>
              <a:t>Short Diapause</a:t>
            </a:r>
          </a:p>
        </p:txBody>
      </p:sp>
      <p:sp>
        <p:nvSpPr>
          <p:cNvPr id="22" name="TextBox 21"/>
          <p:cNvSpPr txBox="1"/>
          <p:nvPr/>
        </p:nvSpPr>
        <p:spPr>
          <a:xfrm>
            <a:off x="10269414" y="3839523"/>
            <a:ext cx="1734770" cy="400110"/>
          </a:xfrm>
          <a:prstGeom prst="rect">
            <a:avLst/>
          </a:prstGeom>
          <a:noFill/>
        </p:spPr>
        <p:txBody>
          <a:bodyPr wrap="none" rtlCol="0">
            <a:spAutoFit/>
          </a:bodyPr>
          <a:lstStyle/>
          <a:p>
            <a:r>
              <a:rPr lang="en-US" sz="2000" b="1" dirty="0"/>
              <a:t>Long Diapause</a:t>
            </a:r>
          </a:p>
        </p:txBody>
      </p:sp>
      <p:sp>
        <p:nvSpPr>
          <p:cNvPr id="25" name="Rectangle 24"/>
          <p:cNvSpPr/>
          <p:nvPr/>
        </p:nvSpPr>
        <p:spPr>
          <a:xfrm>
            <a:off x="2431475" y="1289644"/>
            <a:ext cx="475538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sp>
        <p:nvSpPr>
          <p:cNvPr id="2" name="TextBox 1"/>
          <p:cNvSpPr txBox="1"/>
          <p:nvPr/>
        </p:nvSpPr>
        <p:spPr>
          <a:xfrm>
            <a:off x="2737120" y="2811371"/>
            <a:ext cx="364202" cy="523220"/>
          </a:xfrm>
          <a:prstGeom prst="rect">
            <a:avLst/>
          </a:prstGeom>
          <a:noFill/>
        </p:spPr>
        <p:txBody>
          <a:bodyPr wrap="none" rtlCol="0">
            <a:spAutoFit/>
          </a:bodyPr>
          <a:lstStyle/>
          <a:p>
            <a:r>
              <a:rPr lang="en-US" sz="2800" b="1"/>
              <a:t>*</a:t>
            </a:r>
          </a:p>
        </p:txBody>
      </p:sp>
    </p:spTree>
    <p:extLst>
      <p:ext uri="{BB962C8B-B14F-4D97-AF65-F5344CB8AC3E}">
        <p14:creationId xmlns:p14="http://schemas.microsoft.com/office/powerpoint/2010/main" val="1042408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Photoperiod</a:t>
            </a:r>
          </a:p>
        </p:txBody>
      </p:sp>
      <p:sp>
        <p:nvSpPr>
          <p:cNvPr id="13" name="Content Placeholder 12"/>
          <p:cNvSpPr>
            <a:spLocks noGrp="1"/>
          </p:cNvSpPr>
          <p:nvPr>
            <p:ph idx="1"/>
          </p:nvPr>
        </p:nvSpPr>
        <p:spPr>
          <a:xfrm>
            <a:off x="876420" y="1391376"/>
            <a:ext cx="10439159" cy="4351338"/>
          </a:xfrm>
        </p:spPr>
        <p:txBody>
          <a:bodyPr/>
          <a:lstStyle/>
          <a:p>
            <a:r>
              <a:rPr lang="en-US" dirty="0"/>
              <a:t>Used by temperate European corn borers to prepare for winter</a:t>
            </a:r>
          </a:p>
          <a:p>
            <a:r>
              <a:rPr lang="en-US" dirty="0"/>
              <a:t>Historically, photoperiod has reliably predicted seasonality</a:t>
            </a:r>
          </a:p>
        </p:txBody>
      </p:sp>
      <p:sp>
        <p:nvSpPr>
          <p:cNvPr id="61" name="Content Placeholder 14"/>
          <p:cNvSpPr txBox="1">
            <a:spLocks/>
          </p:cNvSpPr>
          <p:nvPr/>
        </p:nvSpPr>
        <p:spPr>
          <a:xfrm>
            <a:off x="508589" y="4217951"/>
            <a:ext cx="379780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2000" dirty="0"/>
          </a:p>
        </p:txBody>
      </p:sp>
      <p:pic>
        <p:nvPicPr>
          <p:cNvPr id="5" name="Picture 4"/>
          <p:cNvPicPr>
            <a:picLocks noChangeAspect="1"/>
          </p:cNvPicPr>
          <p:nvPr/>
        </p:nvPicPr>
        <p:blipFill>
          <a:blip r:embed="rId3"/>
          <a:stretch>
            <a:fillRect/>
          </a:stretch>
        </p:blipFill>
        <p:spPr>
          <a:xfrm>
            <a:off x="2429987" y="3519814"/>
            <a:ext cx="7867911" cy="3147164"/>
          </a:xfrm>
          <a:prstGeom prst="rect">
            <a:avLst/>
          </a:prstGeom>
        </p:spPr>
      </p:pic>
      <p:sp>
        <p:nvSpPr>
          <p:cNvPr id="7" name="TextBox 6"/>
          <p:cNvSpPr txBox="1"/>
          <p:nvPr/>
        </p:nvSpPr>
        <p:spPr>
          <a:xfrm>
            <a:off x="3093930" y="3594970"/>
            <a:ext cx="2369559" cy="523220"/>
          </a:xfrm>
          <a:prstGeom prst="rect">
            <a:avLst/>
          </a:prstGeom>
          <a:noFill/>
        </p:spPr>
        <p:txBody>
          <a:bodyPr wrap="none" rtlCol="0">
            <a:spAutoFit/>
          </a:bodyPr>
          <a:lstStyle/>
          <a:p>
            <a:r>
              <a:rPr lang="en-US" sz="2800" b="1"/>
              <a:t>Summer: 6pm </a:t>
            </a:r>
          </a:p>
        </p:txBody>
      </p:sp>
      <p:sp>
        <p:nvSpPr>
          <p:cNvPr id="14" name="TextBox 13"/>
          <p:cNvSpPr txBox="1"/>
          <p:nvPr/>
        </p:nvSpPr>
        <p:spPr>
          <a:xfrm>
            <a:off x="7384887" y="3567045"/>
            <a:ext cx="2147254" cy="523220"/>
          </a:xfrm>
          <a:prstGeom prst="rect">
            <a:avLst/>
          </a:prstGeom>
          <a:noFill/>
        </p:spPr>
        <p:txBody>
          <a:bodyPr wrap="none" rtlCol="0">
            <a:spAutoFit/>
          </a:bodyPr>
          <a:lstStyle/>
          <a:p>
            <a:r>
              <a:rPr lang="en-US" sz="2800" b="1">
                <a:solidFill>
                  <a:schemeClr val="bg1"/>
                </a:solidFill>
              </a:rPr>
              <a:t>Winter: 6pm </a:t>
            </a:r>
          </a:p>
        </p:txBody>
      </p:sp>
    </p:spTree>
    <p:extLst>
      <p:ext uri="{BB962C8B-B14F-4D97-AF65-F5344CB8AC3E}">
        <p14:creationId xmlns:p14="http://schemas.microsoft.com/office/powerpoint/2010/main" val="91904550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09600" y="274638"/>
            <a:ext cx="10972800" cy="1143000"/>
          </a:xfrm>
        </p:spPr>
        <p:txBody>
          <a:bodyPr>
            <a:normAutofit fontScale="90000"/>
          </a:bodyPr>
          <a:lstStyle/>
          <a:p>
            <a:r>
              <a:rPr lang="en-US" dirty="0"/>
              <a:t>Does wandering day differ between </a:t>
            </a:r>
            <a:r>
              <a:rPr lang="en-US"/>
              <a:t>strains programmed for diapause?</a:t>
            </a:r>
          </a:p>
        </p:txBody>
      </p:sp>
      <p:pic>
        <p:nvPicPr>
          <p:cNvPr id="2" name="Picture 1">
            <a:extLst>
              <a:ext uri="{FF2B5EF4-FFF2-40B4-BE49-F238E27FC236}">
                <a16:creationId xmlns:a16="http://schemas.microsoft.com/office/drawing/2014/main" xmlns="" id="{1DA62AB2-D19A-4032-9A8E-E0C8D1B1D03C}"/>
              </a:ext>
            </a:extLst>
          </p:cNvPr>
          <p:cNvPicPr>
            <a:picLocks noChangeAspect="1"/>
          </p:cNvPicPr>
          <p:nvPr/>
        </p:nvPicPr>
        <p:blipFill rotWithShape="1">
          <a:blip r:embed="rId2"/>
          <a:srcRect l="3479" t="13177" b="10605"/>
          <a:stretch/>
        </p:blipFill>
        <p:spPr>
          <a:xfrm>
            <a:off x="2450591" y="2025879"/>
            <a:ext cx="7544481" cy="3676632"/>
          </a:xfrm>
          <a:prstGeom prst="rect">
            <a:avLst/>
          </a:prstGeom>
        </p:spPr>
      </p:pic>
      <p:sp>
        <p:nvSpPr>
          <p:cNvPr id="5" name="TextBox 4">
            <a:extLst>
              <a:ext uri="{FF2B5EF4-FFF2-40B4-BE49-F238E27FC236}">
                <a16:creationId xmlns:a16="http://schemas.microsoft.com/office/drawing/2014/main" xmlns="" id="{2AAF33DC-1404-41BE-B764-A0B98E1AF176}"/>
              </a:ext>
            </a:extLst>
          </p:cNvPr>
          <p:cNvSpPr txBox="1"/>
          <p:nvPr/>
        </p:nvSpPr>
        <p:spPr>
          <a:xfrm rot="16200000">
            <a:off x="1213244" y="3679527"/>
            <a:ext cx="1814599" cy="369332"/>
          </a:xfrm>
          <a:prstGeom prst="rect">
            <a:avLst/>
          </a:prstGeom>
          <a:noFill/>
        </p:spPr>
        <p:txBody>
          <a:bodyPr wrap="none" rtlCol="0">
            <a:spAutoFit/>
          </a:bodyPr>
          <a:lstStyle/>
          <a:p>
            <a:r>
              <a:rPr lang="en-US" dirty="0"/>
              <a:t>WANDERING DAY</a:t>
            </a:r>
          </a:p>
        </p:txBody>
      </p:sp>
      <p:sp>
        <p:nvSpPr>
          <p:cNvPr id="6" name="TextBox 5">
            <a:extLst>
              <a:ext uri="{FF2B5EF4-FFF2-40B4-BE49-F238E27FC236}">
                <a16:creationId xmlns:a16="http://schemas.microsoft.com/office/drawing/2014/main" xmlns="" id="{B402D72A-FE37-4337-9A98-D5266F265941}"/>
              </a:ext>
            </a:extLst>
          </p:cNvPr>
          <p:cNvSpPr txBox="1"/>
          <p:nvPr/>
        </p:nvSpPr>
        <p:spPr>
          <a:xfrm>
            <a:off x="3762338" y="2270240"/>
            <a:ext cx="381836" cy="584775"/>
          </a:xfrm>
          <a:prstGeom prst="rect">
            <a:avLst/>
          </a:prstGeom>
          <a:noFill/>
        </p:spPr>
        <p:txBody>
          <a:bodyPr wrap="none" rtlCol="0">
            <a:spAutoFit/>
          </a:bodyPr>
          <a:lstStyle/>
          <a:p>
            <a:r>
              <a:rPr lang="en-US" sz="3200" dirty="0"/>
              <a:t>a</a:t>
            </a:r>
          </a:p>
        </p:txBody>
      </p:sp>
      <p:sp>
        <p:nvSpPr>
          <p:cNvPr id="8" name="TextBox 7">
            <a:extLst>
              <a:ext uri="{FF2B5EF4-FFF2-40B4-BE49-F238E27FC236}">
                <a16:creationId xmlns:a16="http://schemas.microsoft.com/office/drawing/2014/main" xmlns="" id="{69A7A5EC-3C6D-4D4A-A1B8-B99809C7EF40}"/>
              </a:ext>
            </a:extLst>
          </p:cNvPr>
          <p:cNvSpPr txBox="1"/>
          <p:nvPr/>
        </p:nvSpPr>
        <p:spPr>
          <a:xfrm>
            <a:off x="5265003" y="2025879"/>
            <a:ext cx="381836" cy="584775"/>
          </a:xfrm>
          <a:prstGeom prst="rect">
            <a:avLst/>
          </a:prstGeom>
          <a:noFill/>
        </p:spPr>
        <p:txBody>
          <a:bodyPr wrap="none" rtlCol="0">
            <a:spAutoFit/>
          </a:bodyPr>
          <a:lstStyle/>
          <a:p>
            <a:r>
              <a:rPr lang="en-US" sz="3200" dirty="0"/>
              <a:t>a</a:t>
            </a:r>
          </a:p>
        </p:txBody>
      </p:sp>
      <p:sp>
        <p:nvSpPr>
          <p:cNvPr id="10" name="TextBox 9">
            <a:extLst>
              <a:ext uri="{FF2B5EF4-FFF2-40B4-BE49-F238E27FC236}">
                <a16:creationId xmlns:a16="http://schemas.microsoft.com/office/drawing/2014/main" xmlns="" id="{1A594A22-0FD9-43B5-B5CC-649400D7C9B7}"/>
              </a:ext>
            </a:extLst>
          </p:cNvPr>
          <p:cNvSpPr txBox="1"/>
          <p:nvPr/>
        </p:nvSpPr>
        <p:spPr>
          <a:xfrm>
            <a:off x="7391400" y="4577495"/>
            <a:ext cx="401072" cy="584775"/>
          </a:xfrm>
          <a:prstGeom prst="rect">
            <a:avLst/>
          </a:prstGeom>
          <a:noFill/>
        </p:spPr>
        <p:txBody>
          <a:bodyPr wrap="none" rtlCol="0">
            <a:spAutoFit/>
          </a:bodyPr>
          <a:lstStyle/>
          <a:p>
            <a:r>
              <a:rPr lang="en-US" sz="3200" dirty="0"/>
              <a:t>b</a:t>
            </a:r>
          </a:p>
        </p:txBody>
      </p:sp>
      <p:sp>
        <p:nvSpPr>
          <p:cNvPr id="11" name="TextBox 10">
            <a:extLst>
              <a:ext uri="{FF2B5EF4-FFF2-40B4-BE49-F238E27FC236}">
                <a16:creationId xmlns:a16="http://schemas.microsoft.com/office/drawing/2014/main" xmlns="" id="{49A099C2-B03F-43EE-B3B7-12BAE8AF1231}"/>
              </a:ext>
            </a:extLst>
          </p:cNvPr>
          <p:cNvSpPr txBox="1"/>
          <p:nvPr/>
        </p:nvSpPr>
        <p:spPr>
          <a:xfrm>
            <a:off x="8988552" y="4601057"/>
            <a:ext cx="401072" cy="584775"/>
          </a:xfrm>
          <a:prstGeom prst="rect">
            <a:avLst/>
          </a:prstGeom>
          <a:noFill/>
        </p:spPr>
        <p:txBody>
          <a:bodyPr wrap="none" rtlCol="0">
            <a:spAutoFit/>
          </a:bodyPr>
          <a:lstStyle/>
          <a:p>
            <a:r>
              <a:rPr lang="en-US" sz="3200" dirty="0"/>
              <a:t>b</a:t>
            </a:r>
          </a:p>
        </p:txBody>
      </p:sp>
      <p:sp>
        <p:nvSpPr>
          <p:cNvPr id="14" name="TextBox 13">
            <a:extLst>
              <a:ext uri="{FF2B5EF4-FFF2-40B4-BE49-F238E27FC236}">
                <a16:creationId xmlns:a16="http://schemas.microsoft.com/office/drawing/2014/main" xmlns="" id="{33C41A4B-45F9-4E6F-AB5D-55D40CAF33CB}"/>
              </a:ext>
            </a:extLst>
          </p:cNvPr>
          <p:cNvSpPr txBox="1"/>
          <p:nvPr/>
        </p:nvSpPr>
        <p:spPr>
          <a:xfrm>
            <a:off x="2718583" y="5827774"/>
            <a:ext cx="1667444" cy="369332"/>
          </a:xfrm>
          <a:prstGeom prst="rect">
            <a:avLst/>
          </a:prstGeom>
          <a:noFill/>
        </p:spPr>
        <p:txBody>
          <a:bodyPr wrap="none" rtlCol="0">
            <a:spAutoFit/>
          </a:bodyPr>
          <a:lstStyle/>
          <a:p>
            <a:r>
              <a:rPr lang="en-US" dirty="0"/>
              <a:t>Short Genotype</a:t>
            </a:r>
          </a:p>
        </p:txBody>
      </p:sp>
      <p:sp>
        <p:nvSpPr>
          <p:cNvPr id="15" name="TextBox 14">
            <a:extLst>
              <a:ext uri="{FF2B5EF4-FFF2-40B4-BE49-F238E27FC236}">
                <a16:creationId xmlns:a16="http://schemas.microsoft.com/office/drawing/2014/main" xmlns="" id="{68A3D55F-79AF-4259-A7C0-A8B64AA20330}"/>
              </a:ext>
            </a:extLst>
          </p:cNvPr>
          <p:cNvSpPr txBox="1"/>
          <p:nvPr/>
        </p:nvSpPr>
        <p:spPr>
          <a:xfrm>
            <a:off x="4650251" y="5827774"/>
            <a:ext cx="1611339" cy="369332"/>
          </a:xfrm>
          <a:prstGeom prst="rect">
            <a:avLst/>
          </a:prstGeom>
          <a:noFill/>
        </p:spPr>
        <p:txBody>
          <a:bodyPr wrap="none" rtlCol="0">
            <a:spAutoFit/>
          </a:bodyPr>
          <a:lstStyle/>
          <a:p>
            <a:r>
              <a:rPr lang="en-US" dirty="0"/>
              <a:t>Long Genotype</a:t>
            </a:r>
          </a:p>
        </p:txBody>
      </p:sp>
      <p:sp>
        <p:nvSpPr>
          <p:cNvPr id="16" name="TextBox 15">
            <a:extLst>
              <a:ext uri="{FF2B5EF4-FFF2-40B4-BE49-F238E27FC236}">
                <a16:creationId xmlns:a16="http://schemas.microsoft.com/office/drawing/2014/main" xmlns="" id="{BCB761CB-7788-4ED0-BC89-AB48F841E32F}"/>
              </a:ext>
            </a:extLst>
          </p:cNvPr>
          <p:cNvSpPr txBox="1"/>
          <p:nvPr/>
        </p:nvSpPr>
        <p:spPr>
          <a:xfrm>
            <a:off x="6356827" y="5827774"/>
            <a:ext cx="1667444" cy="369332"/>
          </a:xfrm>
          <a:prstGeom prst="rect">
            <a:avLst/>
          </a:prstGeom>
          <a:noFill/>
        </p:spPr>
        <p:txBody>
          <a:bodyPr wrap="none" rtlCol="0">
            <a:spAutoFit/>
          </a:bodyPr>
          <a:lstStyle/>
          <a:p>
            <a:r>
              <a:rPr lang="en-US" dirty="0"/>
              <a:t>Short Genotype</a:t>
            </a:r>
          </a:p>
        </p:txBody>
      </p:sp>
      <p:sp>
        <p:nvSpPr>
          <p:cNvPr id="17" name="TextBox 16">
            <a:extLst>
              <a:ext uri="{FF2B5EF4-FFF2-40B4-BE49-F238E27FC236}">
                <a16:creationId xmlns:a16="http://schemas.microsoft.com/office/drawing/2014/main" xmlns="" id="{D73FA284-1488-4153-9FAF-71474F2A367F}"/>
              </a:ext>
            </a:extLst>
          </p:cNvPr>
          <p:cNvSpPr txBox="1"/>
          <p:nvPr/>
        </p:nvSpPr>
        <p:spPr>
          <a:xfrm>
            <a:off x="8288495" y="5827774"/>
            <a:ext cx="1611339" cy="369332"/>
          </a:xfrm>
          <a:prstGeom prst="rect">
            <a:avLst/>
          </a:prstGeom>
          <a:noFill/>
        </p:spPr>
        <p:txBody>
          <a:bodyPr wrap="none" rtlCol="0">
            <a:spAutoFit/>
          </a:bodyPr>
          <a:lstStyle/>
          <a:p>
            <a:r>
              <a:rPr lang="en-US" dirty="0"/>
              <a:t>Long Genotype</a:t>
            </a:r>
          </a:p>
        </p:txBody>
      </p:sp>
    </p:spTree>
    <p:extLst>
      <p:ext uri="{BB962C8B-B14F-4D97-AF65-F5344CB8AC3E}">
        <p14:creationId xmlns:p14="http://schemas.microsoft.com/office/powerpoint/2010/main" val="15545771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a:extLst>
              <a:ext uri="{FF2B5EF4-FFF2-40B4-BE49-F238E27FC236}">
                <a16:creationId xmlns:a16="http://schemas.microsoft.com/office/drawing/2014/main" xmlns="" id="{555C6D8D-33E7-4C1B-A005-2D69DE284F8E}"/>
              </a:ext>
            </a:extLst>
          </p:cNvPr>
          <p:cNvSpPr/>
          <p:nvPr/>
        </p:nvSpPr>
        <p:spPr>
          <a:xfrm>
            <a:off x="2227855" y="10541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6" name="Rectangle 5">
            <a:extLst>
              <a:ext uri="{FF2B5EF4-FFF2-40B4-BE49-F238E27FC236}">
                <a16:creationId xmlns:a16="http://schemas.microsoft.com/office/drawing/2014/main" xmlns="" id="{7B441B24-B42D-43D0-B6B2-3B7320BCED9F}"/>
              </a:ext>
            </a:extLst>
          </p:cNvPr>
          <p:cNvSpPr/>
          <p:nvPr/>
        </p:nvSpPr>
        <p:spPr>
          <a:xfrm>
            <a:off x="5960527" y="10541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5063734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8896" y="1600200"/>
            <a:ext cx="4534207" cy="4525963"/>
          </a:xfrm>
        </p:spPr>
      </p:pic>
    </p:spTree>
    <p:extLst>
      <p:ext uri="{BB962C8B-B14F-4D97-AF65-F5344CB8AC3E}">
        <p14:creationId xmlns:p14="http://schemas.microsoft.com/office/powerpoint/2010/main" val="1411500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a:extLst>
              <a:ext uri="{FF2B5EF4-FFF2-40B4-BE49-F238E27FC236}">
                <a16:creationId xmlns:a16="http://schemas.microsoft.com/office/drawing/2014/main" xmlns="" id="{555C6D8D-33E7-4C1B-A005-2D69DE284F8E}"/>
              </a:ext>
            </a:extLst>
          </p:cNvPr>
          <p:cNvSpPr/>
          <p:nvPr/>
        </p:nvSpPr>
        <p:spPr>
          <a:xfrm>
            <a:off x="2240555" y="10795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6" name="Rectangle 5">
            <a:extLst>
              <a:ext uri="{FF2B5EF4-FFF2-40B4-BE49-F238E27FC236}">
                <a16:creationId xmlns:a16="http://schemas.microsoft.com/office/drawing/2014/main" xmlns="" id="{7B441B24-B42D-43D0-B6B2-3B7320BCED9F}"/>
              </a:ext>
            </a:extLst>
          </p:cNvPr>
          <p:cNvSpPr/>
          <p:nvPr/>
        </p:nvSpPr>
        <p:spPr>
          <a:xfrm>
            <a:off x="5973227" y="10795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14861205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61245" y="1600200"/>
            <a:ext cx="4669510" cy="4525963"/>
          </a:xfrm>
        </p:spPr>
      </p:pic>
    </p:spTree>
    <p:extLst>
      <p:ext uri="{BB962C8B-B14F-4D97-AF65-F5344CB8AC3E}">
        <p14:creationId xmlns:p14="http://schemas.microsoft.com/office/powerpoint/2010/main" val="19927482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1352673" y="1155913"/>
            <a:ext cx="8890000" cy="5486400"/>
          </a:xfrm>
          <a:prstGeom prst="rect">
            <a:avLst/>
          </a:prstGeom>
        </p:spPr>
      </p:pic>
      <p:sp>
        <p:nvSpPr>
          <p:cNvPr id="3" name="TextBox 2"/>
          <p:cNvSpPr txBox="1"/>
          <p:nvPr/>
        </p:nvSpPr>
        <p:spPr>
          <a:xfrm>
            <a:off x="838200" y="279400"/>
            <a:ext cx="10071347" cy="461665"/>
          </a:xfrm>
          <a:prstGeom prst="rect">
            <a:avLst/>
          </a:prstGeom>
          <a:noFill/>
        </p:spPr>
        <p:txBody>
          <a:bodyPr wrap="none" rtlCol="0">
            <a:spAutoFit/>
          </a:bodyPr>
          <a:lstStyle/>
          <a:p>
            <a:r>
              <a:rPr lang="en-US" sz="2400" dirty="0"/>
              <a:t>“True Diapause Animals”: In the </a:t>
            </a:r>
            <a:r>
              <a:rPr lang="en-US" sz="2400"/>
              <a:t>diapause condition, these </a:t>
            </a:r>
            <a:r>
              <a:rPr lang="en-US" sz="2400" dirty="0"/>
              <a:t>larvae </a:t>
            </a:r>
            <a:r>
              <a:rPr lang="en-US" sz="2400"/>
              <a:t>remain larvae</a:t>
            </a:r>
            <a:endParaRPr lang="en-US" sz="2400" dirty="0"/>
          </a:p>
        </p:txBody>
      </p:sp>
      <p:sp>
        <p:nvSpPr>
          <p:cNvPr id="10" name="Rectangle 9">
            <a:extLst>
              <a:ext uri="{FF2B5EF4-FFF2-40B4-BE49-F238E27FC236}">
                <a16:creationId xmlns:a16="http://schemas.microsoft.com/office/drawing/2014/main" xmlns="" id="{555C6D8D-33E7-4C1B-A005-2D69DE284F8E}"/>
              </a:ext>
            </a:extLst>
          </p:cNvPr>
          <p:cNvSpPr/>
          <p:nvPr/>
        </p:nvSpPr>
        <p:spPr>
          <a:xfrm>
            <a:off x="1923055" y="15494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11" name="Rectangle 10">
            <a:extLst>
              <a:ext uri="{FF2B5EF4-FFF2-40B4-BE49-F238E27FC236}">
                <a16:creationId xmlns:a16="http://schemas.microsoft.com/office/drawing/2014/main" xmlns="" id="{7B441B24-B42D-43D0-B6B2-3B7320BCED9F}"/>
              </a:ext>
            </a:extLst>
          </p:cNvPr>
          <p:cNvSpPr/>
          <p:nvPr/>
        </p:nvSpPr>
        <p:spPr>
          <a:xfrm>
            <a:off x="5655727" y="15494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211190899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32339" y="1600200"/>
            <a:ext cx="4927321" cy="4525963"/>
          </a:xfrm>
        </p:spPr>
      </p:pic>
    </p:spTree>
    <p:extLst>
      <p:ext uri="{BB962C8B-B14F-4D97-AF65-F5344CB8AC3E}">
        <p14:creationId xmlns:p14="http://schemas.microsoft.com/office/powerpoint/2010/main" val="12447781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Non Diapause Conditions</a:t>
            </a:r>
          </a:p>
        </p:txBody>
      </p:sp>
      <p:graphicFrame>
        <p:nvGraphicFramePr>
          <p:cNvPr id="6" name="Content Placeholder 5">
            <a:extLst>
              <a:ext uri="{FF2B5EF4-FFF2-40B4-BE49-F238E27FC236}">
                <a16:creationId xmlns:a16="http://schemas.microsoft.com/office/drawing/2014/main" xmlns="" id="{8B219844-567C-4387-B9F5-D22686FE0D1F}"/>
              </a:ext>
            </a:extLst>
          </p:cNvPr>
          <p:cNvGraphicFramePr>
            <a:graphicFrameLocks noGrp="1"/>
          </p:cNvGraphicFramePr>
          <p:nvPr>
            <p:ph idx="1"/>
            <p:extLst>
              <p:ext uri="{D42A27DB-BD31-4B8C-83A1-F6EECF244321}">
                <p14:modId xmlns:p14="http://schemas.microsoft.com/office/powerpoint/2010/main" val="3167866947"/>
              </p:ext>
            </p:extLst>
          </p:nvPr>
        </p:nvGraphicFramePr>
        <p:xfrm>
          <a:off x="0" y="1600200"/>
          <a:ext cx="12192000" cy="5257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8757861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5">
            <a:extLst>
              <a:ext uri="{FF2B5EF4-FFF2-40B4-BE49-F238E27FC236}">
                <a16:creationId xmlns:a16="http://schemas.microsoft.com/office/drawing/2014/main" xmlns="" id="{8B219844-567C-4387-B9F5-D22686FE0D1F}"/>
              </a:ext>
            </a:extLst>
          </p:cNvPr>
          <p:cNvGraphicFramePr>
            <a:graphicFrameLocks/>
          </p:cNvGraphicFramePr>
          <p:nvPr>
            <p:extLst>
              <p:ext uri="{D42A27DB-BD31-4B8C-83A1-F6EECF244321}">
                <p14:modId xmlns:p14="http://schemas.microsoft.com/office/powerpoint/2010/main" val="2010051682"/>
              </p:ext>
            </p:extLst>
          </p:nvPr>
        </p:nvGraphicFramePr>
        <p:xfrm>
          <a:off x="0" y="1600200"/>
          <a:ext cx="12192000" cy="5257800"/>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1"/>
          <p:cNvSpPr>
            <a:spLocks noGrp="1"/>
          </p:cNvSpPr>
          <p:nvPr>
            <p:ph type="title"/>
          </p:nvPr>
        </p:nvSpPr>
        <p:spPr/>
        <p:txBody>
          <a:bodyPr>
            <a:normAutofit fontScale="90000"/>
          </a:bodyPr>
          <a:lstStyle/>
          <a:p>
            <a:r>
              <a:rPr lang="en-US" dirty="0"/>
              <a:t>Short Genotype:</a:t>
            </a:r>
            <a:br>
              <a:rPr lang="en-US" dirty="0"/>
            </a:br>
            <a:r>
              <a:rPr lang="en-US" dirty="0"/>
              <a:t>Individuals Programmed for Diapause </a:t>
            </a:r>
          </a:p>
        </p:txBody>
      </p:sp>
    </p:spTree>
    <p:extLst>
      <p:ext uri="{BB962C8B-B14F-4D97-AF65-F5344CB8AC3E}">
        <p14:creationId xmlns:p14="http://schemas.microsoft.com/office/powerpoint/2010/main" val="130390617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Affect of diapause programming: </a:t>
            </a:r>
            <a:br>
              <a:rPr lang="en-US" dirty="0"/>
            </a:br>
            <a:r>
              <a:rPr lang="en-US" dirty="0">
                <a:solidFill>
                  <a:schemeClr val="accent4">
                    <a:lumMod val="60000"/>
                    <a:lumOff val="40000"/>
                  </a:schemeClr>
                </a:solidFill>
              </a:rPr>
              <a:t>Long</a:t>
            </a:r>
            <a:r>
              <a:rPr lang="en-US" dirty="0"/>
              <a:t> Diapause Genotype</a:t>
            </a:r>
          </a:p>
        </p:txBody>
      </p:sp>
      <p:graphicFrame>
        <p:nvGraphicFramePr>
          <p:cNvPr id="6" name="Content Placeholder 5">
            <a:extLst>
              <a:ext uri="{FF2B5EF4-FFF2-40B4-BE49-F238E27FC236}">
                <a16:creationId xmlns:a16="http://schemas.microsoft.com/office/drawing/2014/main" xmlns="" id="{8B219844-567C-4387-B9F5-D22686FE0D1F}"/>
              </a:ext>
            </a:extLst>
          </p:cNvPr>
          <p:cNvGraphicFramePr>
            <a:graphicFrameLocks noGrp="1"/>
          </p:cNvGraphicFramePr>
          <p:nvPr>
            <p:ph idx="1"/>
          </p:nvPr>
        </p:nvGraphicFramePr>
        <p:xfrm>
          <a:off x="1618593" y="1610710"/>
          <a:ext cx="8954814" cy="4600903"/>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a16="http://schemas.microsoft.com/office/drawing/2014/main" xmlns="" id="{F9D98977-1AE7-4940-89E0-F05946EE33C0}"/>
              </a:ext>
            </a:extLst>
          </p:cNvPr>
          <p:cNvSpPr/>
          <p:nvPr/>
        </p:nvSpPr>
        <p:spPr>
          <a:xfrm>
            <a:off x="2554013" y="2017986"/>
            <a:ext cx="7861739" cy="3005959"/>
          </a:xfrm>
          <a:prstGeom prst="rect">
            <a:avLst/>
          </a:prstGeom>
          <a:solidFill>
            <a:schemeClr val="accent4">
              <a:alpha val="2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2777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34304</TotalTime>
  <Words>3940</Words>
  <Application>Microsoft Macintosh PowerPoint</Application>
  <PresentationFormat>Widescreen</PresentationFormat>
  <Paragraphs>1179</Paragraphs>
  <Slides>176</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176</vt:i4>
      </vt:variant>
    </vt:vector>
  </HeadingPairs>
  <TitlesOfParts>
    <vt:vector size="181" baseType="lpstr">
      <vt:lpstr>Arial</vt:lpstr>
      <vt:lpstr>Calibri</vt:lpstr>
      <vt:lpstr>msgothic</vt:lpstr>
      <vt:lpstr>Wingdings</vt:lpstr>
      <vt:lpstr>Office Theme</vt:lpstr>
      <vt:lpstr>Relationship Between Diapause Preparation and Diapause Length:  A possible target for European corn borer management</vt:lpstr>
      <vt:lpstr>PowerPoint Presentation</vt:lpstr>
      <vt:lpstr>PowerPoint Presentation</vt:lpstr>
      <vt:lpstr>PowerPoint Presentation</vt:lpstr>
      <vt:lpstr>European corn borer, ECB (Ostrinia nubilalis)</vt:lpstr>
      <vt:lpstr>Global Temperature Projections</vt:lpstr>
      <vt:lpstr>PowerPoint Presentation</vt:lpstr>
      <vt:lpstr>PowerPoint Presentation</vt:lpstr>
      <vt:lpstr>Photoperiod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LEAN/LIPID mass accumulation</vt:lpstr>
      <vt:lpstr>LIPID mass depletion</vt:lpstr>
      <vt:lpstr>PowerPoint Presentation</vt:lpstr>
      <vt:lpstr>PowerPoint Presentation</vt:lpstr>
      <vt:lpstr>PowerPoint Presentation</vt:lpstr>
      <vt:lpstr>PowerPoint Presentation</vt:lpstr>
      <vt:lpstr>PowerPoint Presentation</vt:lpstr>
      <vt:lpstr>How do larvae respond?</vt:lpstr>
      <vt:lpstr>All larvae have pupated after 11-days in non diapause conditions</vt:lpstr>
      <vt:lpstr>PowerPoint Presentation</vt:lpstr>
      <vt:lpstr>PowerPoint Presentation</vt:lpstr>
      <vt:lpstr>Short-Diapause Genotype Response Varies!</vt:lpstr>
      <vt:lpstr>PowerPoint Presentation</vt:lpstr>
      <vt:lpstr>Measuring CO2 Production</vt:lpstr>
      <vt:lpstr>PowerPoint Presentation</vt:lpstr>
      <vt:lpstr>PowerPoint Presentation</vt:lpstr>
      <vt:lpstr>PowerPoint Presentation</vt:lpstr>
      <vt:lpstr>The wandering stage?</vt:lpstr>
      <vt:lpstr>PowerPoint Presentation</vt:lpstr>
      <vt:lpstr>PowerPoint Presentation</vt:lpstr>
      <vt:lpstr>When should I compare? During Wandering!!</vt:lpstr>
      <vt:lpstr>PowerPoint Presentation</vt:lpstr>
      <vt:lpstr>PowerPoint Presentation</vt:lpstr>
      <vt:lpstr>PowerPoint Presentation</vt:lpstr>
      <vt:lpstr>Long-Diapause Genotype Gained More Lean Mass!</vt:lpstr>
      <vt:lpstr>PowerPoint Presentation</vt:lpstr>
      <vt:lpstr>Fat stores increase when diapause is programmed and for Long-Diapause Larvae!</vt:lpstr>
      <vt:lpstr>PowerPoint Presentation</vt:lpstr>
      <vt:lpstr>Fat stores higher for long-diapause larvae and on diapause day 15!</vt:lpstr>
      <vt:lpstr>PowerPoint Presentation</vt:lpstr>
      <vt:lpstr>Variation in the diapause trait</vt:lpstr>
      <vt:lpstr>Variation in the diapause trait</vt:lpstr>
      <vt:lpstr>Variation in the diapause trait</vt:lpstr>
      <vt:lpstr>Global Temperature Projections</vt:lpstr>
      <vt:lpstr>PowerPoint Presentation</vt:lpstr>
      <vt:lpstr>PowerPoint Presentation</vt:lpstr>
      <vt:lpstr>Shifting critical photoperiod correlated to increasing temperatures</vt:lpstr>
      <vt:lpstr>PowerPoint Presentation</vt:lpstr>
      <vt:lpstr>PowerPoint Presentation</vt:lpstr>
      <vt:lpstr>PowerPoint Presentation</vt:lpstr>
      <vt:lpstr>Lean mass higher for long-diapause larvae and does not change!</vt:lpstr>
      <vt:lpstr>PowerPoint Presentation</vt:lpstr>
      <vt:lpstr>PowerPoint Presentation</vt:lpstr>
      <vt:lpstr>How could populations increase?</vt:lpstr>
      <vt:lpstr>Temperature Determines Insect Activity</vt:lpstr>
      <vt:lpstr>Increased Population Range</vt:lpstr>
      <vt:lpstr>PowerPoint Presentation</vt:lpstr>
      <vt:lpstr>What season is it? Should I prepare for diapause?</vt:lpstr>
      <vt:lpstr>PowerPoint Presentation</vt:lpstr>
      <vt:lpstr>What does diapause onset look like?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strain to explain lean mass on day 1 in diapause treatment</vt:lpstr>
      <vt:lpstr>PowerPoint Presentation</vt:lpstr>
      <vt:lpstr>PowerPoint Presentation</vt:lpstr>
      <vt:lpstr>PowerPoint Presentation</vt:lpstr>
      <vt:lpstr>PowerPoint Presentation</vt:lpstr>
      <vt:lpstr>PowerPoint Presentation</vt:lpstr>
      <vt:lpstr>Using photoperiod to explain lipid mass difference between treatments on Day 1</vt:lpstr>
      <vt:lpstr>Using Strain to Explain lipid mass on day 1</vt:lpstr>
      <vt:lpstr>Using strain to explain lipid mass on wandering 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Does wandering day differ between strains programmed for diapause?</vt:lpstr>
      <vt:lpstr>PowerPoint Presentation</vt:lpstr>
      <vt:lpstr>PowerPoint Presentation</vt:lpstr>
      <vt:lpstr>PowerPoint Presentation</vt:lpstr>
      <vt:lpstr>PowerPoint Presentation</vt:lpstr>
      <vt:lpstr>PowerPoint Presentation</vt:lpstr>
      <vt:lpstr>PowerPoint Presentation</vt:lpstr>
      <vt:lpstr>Non Diapause Conditions</vt:lpstr>
      <vt:lpstr>Short Genotype: Individuals Programmed for Diapause </vt:lpstr>
      <vt:lpstr>Affect of diapause programming:  Long Diapause Genotype</vt:lpstr>
      <vt:lpstr>Affect of diapause programming:  Short Diapause Genotype</vt:lpstr>
      <vt:lpstr>PowerPoint Presentation</vt:lpstr>
      <vt:lpstr>Diapause programming SHOULD induce diapause</vt:lpstr>
      <vt:lpstr>Diapause programming SHOULD induce diapause</vt:lpstr>
      <vt:lpstr>PowerPoint Presentation</vt:lpstr>
      <vt:lpstr>PowerPoint Presentation</vt:lpstr>
      <vt:lpstr>PowerPoint Presentation</vt:lpstr>
      <vt:lpstr>PowerPoint Presentation</vt:lpstr>
      <vt:lpstr>Are diapause programmed animals bigger?</vt:lpstr>
      <vt:lpstr>Does the wandering day differ in animals programmed for diapause?</vt:lpstr>
      <vt:lpstr>PowerPoint Presentation</vt:lpstr>
      <vt:lpstr>Are diapause programmed animals bigger?</vt:lpstr>
      <vt:lpstr>PowerPoint Presentation</vt:lpstr>
      <vt:lpstr>Are animals programmed for longer diapause bigger in preparation for diapause?</vt:lpstr>
      <vt:lpstr>PowerPoint Presentation</vt:lpstr>
      <vt:lpstr>How about during diapause?</vt:lpstr>
      <vt:lpstr>PowerPoint Presentation</vt:lpstr>
      <vt:lpstr>PowerPoint Presentation</vt:lpstr>
      <vt:lpstr>PowerPoint Presentation</vt:lpstr>
      <vt:lpstr>Is other stuff accumulating in diapause programmed animals?</vt:lpstr>
      <vt:lpstr>Using photoperiod to explain lean mass on day 1</vt:lpstr>
      <vt:lpstr>Using photoperiod to explain lean mass on wandering 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Treatment Effects Wet Mass Accumulation</vt:lpstr>
      <vt:lpstr>Genotype Effects Wet Mass Accumulation by Strain</vt:lpstr>
      <vt:lpstr>Genotype Effects Wet Mass Depletion</vt:lpstr>
      <vt:lpstr>PowerPoint Presentation</vt:lpstr>
      <vt:lpstr>PowerPoint Presentation</vt:lpstr>
      <vt:lpstr>PowerPoint Presentation</vt:lpstr>
      <vt:lpstr>PowerPoint Presentation</vt:lpstr>
      <vt:lpstr>PowerPoint Presentation</vt:lpstr>
      <vt:lpstr>Life History Tracking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Does diapause length lead to an increase in lipid accumulation?</vt:lpstr>
      <vt:lpstr>PowerPoint Presentation</vt:lpstr>
      <vt:lpstr>PowerPoint Presentation</vt:lpstr>
      <vt:lpstr>PowerPoint Presentation</vt:lpstr>
      <vt:lpstr>Diapause Day 15</vt:lpstr>
      <vt:lpstr>PowerPoint Presentation</vt:lpstr>
      <vt:lpstr>Linking the diapause genotype and lipid accumulation</vt:lpstr>
      <vt:lpstr>PowerPoint Presentation</vt:lpstr>
      <vt:lpstr>PowerPoint Presentation</vt:lpstr>
      <vt:lpstr>Genotype effect on lipid depletion throughout diapause?</vt:lpstr>
      <vt:lpstr>PowerPoint Presentation</vt:lpstr>
      <vt:lpstr>PowerPoint Presentation</vt:lpstr>
      <vt:lpstr>PowerPoint Presentation</vt:lpstr>
      <vt:lpstr>PowerPoint Presentation</vt:lpstr>
      <vt:lpstr>How does diapause genotype effect lipid depletion throughout diapause?</vt:lpstr>
      <vt:lpstr>PowerPoint Presentation</vt:lpstr>
      <vt:lpstr>PowerPoint Presentation</vt:lpstr>
      <vt:lpstr>PowerPoint Presentation</vt:lpstr>
      <vt:lpstr>PowerPoint Presentation</vt:lpstr>
      <vt:lpstr>Temperature Determines Insect Activity</vt:lpstr>
      <vt:lpstr>Temperatures differ geographically, BUT winter temperatures differ MORE!</vt:lpstr>
      <vt:lpstr>What effect does treatment have on lipid accumulation?</vt:lpstr>
      <vt:lpstr>PowerPoint Presentation</vt:lpstr>
      <vt:lpstr>PowerPoint Presentation</vt:lpstr>
      <vt:lpstr>PowerPoint Presentation</vt:lpstr>
      <vt:lpstr>PowerPoint Presentation</vt:lpstr>
      <vt:lpstr>PowerPoint Presentation</vt:lpstr>
      <vt:lpstr>PowerPoint Presentation</vt:lpstr>
      <vt:lpstr>What effect does genotype have on lipid accumulation?</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Relationship between diapause preparation and diapause length:</dc:title>
  <dc:creator>JBrown</dc:creator>
  <cp:lastModifiedBy>Brown,James T</cp:lastModifiedBy>
  <cp:revision>696</cp:revision>
  <cp:lastPrinted>2018-10-19T16:39:19Z</cp:lastPrinted>
  <dcterms:modified xsi:type="dcterms:W3CDTF">2018-10-26T11:40:31Z</dcterms:modified>
</cp:coreProperties>
</file>